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54"/>
  </p:notesMasterIdLst>
  <p:sldIdLst>
    <p:sldId id="256" r:id="rId2"/>
    <p:sldId id="261" r:id="rId3"/>
    <p:sldId id="263" r:id="rId4"/>
    <p:sldId id="262" r:id="rId5"/>
    <p:sldId id="264" r:id="rId6"/>
    <p:sldId id="265" r:id="rId7"/>
    <p:sldId id="266" r:id="rId8"/>
    <p:sldId id="267" r:id="rId9"/>
    <p:sldId id="322" r:id="rId10"/>
    <p:sldId id="268" r:id="rId11"/>
    <p:sldId id="269" r:id="rId12"/>
    <p:sldId id="276" r:id="rId13"/>
    <p:sldId id="311" r:id="rId14"/>
    <p:sldId id="270" r:id="rId15"/>
    <p:sldId id="271" r:id="rId16"/>
    <p:sldId id="277" r:id="rId17"/>
    <p:sldId id="274" r:id="rId18"/>
    <p:sldId id="273" r:id="rId19"/>
    <p:sldId id="281" r:id="rId20"/>
    <p:sldId id="285" r:id="rId21"/>
    <p:sldId id="289" r:id="rId22"/>
    <p:sldId id="282" r:id="rId23"/>
    <p:sldId id="283" r:id="rId24"/>
    <p:sldId id="284" r:id="rId25"/>
    <p:sldId id="305" r:id="rId26"/>
    <p:sldId id="302" r:id="rId27"/>
    <p:sldId id="303" r:id="rId28"/>
    <p:sldId id="306" r:id="rId29"/>
    <p:sldId id="304" r:id="rId30"/>
    <p:sldId id="288" r:id="rId31"/>
    <p:sldId id="290" r:id="rId32"/>
    <p:sldId id="291" r:id="rId33"/>
    <p:sldId id="292" r:id="rId34"/>
    <p:sldId id="293" r:id="rId35"/>
    <p:sldId id="309" r:id="rId36"/>
    <p:sldId id="295" r:id="rId37"/>
    <p:sldId id="308" r:id="rId38"/>
    <p:sldId id="310" r:id="rId39"/>
    <p:sldId id="294" r:id="rId40"/>
    <p:sldId id="296" r:id="rId41"/>
    <p:sldId id="297" r:id="rId42"/>
    <p:sldId id="298" r:id="rId43"/>
    <p:sldId id="300" r:id="rId44"/>
    <p:sldId id="313" r:id="rId45"/>
    <p:sldId id="301" r:id="rId46"/>
    <p:sldId id="299" r:id="rId47"/>
    <p:sldId id="320" r:id="rId48"/>
    <p:sldId id="321" r:id="rId49"/>
    <p:sldId id="307" r:id="rId50"/>
    <p:sldId id="312" r:id="rId51"/>
    <p:sldId id="275" r:id="rId52"/>
    <p:sldId id="330" r:id="rId53"/>
  </p:sldIdLst>
  <p:sldSz cx="12192000" cy="6858000"/>
  <p:notesSz cx="6858000" cy="9144000"/>
  <p:embeddedFontLst>
    <p:embeddedFont>
      <p:font typeface="*Lucky Luke* " panose="02000000000000000000" pitchFamily="2" charset="0"/>
      <p:regular r:id="rId55"/>
    </p:embeddedFont>
    <p:embeddedFont>
      <p:font typeface="Arial Black" panose="020B0A04020102020204" pitchFamily="34" charset="0"/>
      <p:bold r:id="rId56"/>
    </p:embeddedFont>
    <p:embeddedFont>
      <p:font typeface="Calibri" panose="020F0502020204030204" pitchFamily="34" charset="0"/>
      <p:regular r:id="rId57"/>
      <p:bold r:id="rId58"/>
      <p:italic r:id="rId59"/>
      <p:boldItalic r:id="rId60"/>
    </p:embeddedFont>
    <p:embeddedFont>
      <p:font typeface="Calibri Light" panose="020F0302020204030204" pitchFamily="34" charset="0"/>
      <p:regular r:id="rId61"/>
      <p:italic r:id="rId62"/>
    </p:embeddedFont>
    <p:embeddedFont>
      <p:font typeface="Candara" panose="020E0502030303020204" pitchFamily="34" charset="0"/>
      <p:regular r:id="rId63"/>
      <p:bold r:id="rId64"/>
      <p:italic r:id="rId65"/>
      <p:boldItalic r:id="rId66"/>
    </p:embeddedFont>
    <p:embeddedFont>
      <p:font typeface="Consolas" panose="020B0609020204030204" pitchFamily="49" charset="0"/>
      <p:regular r:id="rId67"/>
      <p:bold r:id="rId68"/>
      <p:italic r:id="rId69"/>
      <p:boldItalic r:id="rId70"/>
    </p:embeddedFont>
    <p:embeddedFont>
      <p:font typeface="TerminaxW02-Regular" panose="020B0509020102020204" pitchFamily="50" charset="0"/>
      <p:regular r:id="rId71"/>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6C0000"/>
    <a:srgbClr val="FF6161"/>
    <a:srgbClr val="FFA3A3"/>
    <a:srgbClr val="B00000"/>
    <a:srgbClr val="9A5C00"/>
    <a:srgbClr val="FF9801"/>
    <a:srgbClr val="DCDCAA"/>
    <a:srgbClr val="CBCB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78947" autoAdjust="0"/>
  </p:normalViewPr>
  <p:slideViewPr>
    <p:cSldViewPr snapToGrid="0">
      <p:cViewPr varScale="1">
        <p:scale>
          <a:sx n="90" d="100"/>
          <a:sy n="90" d="100"/>
        </p:scale>
        <p:origin x="1368" y="9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E047B1-B76B-4792-A28B-56AB1514403A}" type="datetimeFigureOut">
              <a:rPr lang="fr-FR" smtClean="0"/>
              <a:t>25/08/2023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68D20C-C093-4EB8-924B-C97297E6608D}" type="slidenum">
              <a:rPr lang="fr-FR" smtClean="0"/>
              <a:t>‹N°›</a:t>
            </a:fld>
            <a:endParaRPr lang="fr-FR"/>
          </a:p>
        </p:txBody>
      </p:sp>
    </p:spTree>
    <p:extLst>
      <p:ext uri="{BB962C8B-B14F-4D97-AF65-F5344CB8AC3E}">
        <p14:creationId xmlns:p14="http://schemas.microsoft.com/office/powerpoint/2010/main" val="2234872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*WARNING* : pas forcement le reflet de l’industrie du jeu </a:t>
            </a:r>
            <a:r>
              <a:rPr lang="fr-FR" dirty="0" err="1"/>
              <a:t>video</a:t>
            </a:r>
            <a:r>
              <a:rPr lang="fr-FR" dirty="0"/>
              <a:t> aujourd’hui</a:t>
            </a:r>
          </a:p>
          <a:p>
            <a:pPr marL="171450" indent="-171450">
              <a:buFontTx/>
              <a:buChar char="-"/>
            </a:pPr>
            <a:r>
              <a:rPr lang="fr-FR" dirty="0"/>
              <a:t>Format de présentation RETEX</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E068D20C-C093-4EB8-924B-C97297E6608D}" type="slidenum">
              <a:rPr lang="fr-FR" smtClean="0"/>
              <a:t>1</a:t>
            </a:fld>
            <a:endParaRPr lang="fr-FR"/>
          </a:p>
        </p:txBody>
      </p:sp>
    </p:spTree>
    <p:extLst>
      <p:ext uri="{BB962C8B-B14F-4D97-AF65-F5344CB8AC3E}">
        <p14:creationId xmlns:p14="http://schemas.microsoft.com/office/powerpoint/2010/main" val="1655894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Regardons les fonctionnalités qui sont peu regardée</a:t>
            </a:r>
          </a:p>
        </p:txBody>
      </p:sp>
      <p:sp>
        <p:nvSpPr>
          <p:cNvPr id="4" name="Espace réservé du numéro de diapositive 3"/>
          <p:cNvSpPr>
            <a:spLocks noGrp="1"/>
          </p:cNvSpPr>
          <p:nvPr>
            <p:ph type="sldNum" sz="quarter" idx="5"/>
          </p:nvPr>
        </p:nvSpPr>
        <p:spPr/>
        <p:txBody>
          <a:bodyPr/>
          <a:lstStyle/>
          <a:p>
            <a:fld id="{E068D20C-C093-4EB8-924B-C97297E6608D}" type="slidenum">
              <a:rPr lang="fr-FR" smtClean="0"/>
              <a:t>16</a:t>
            </a:fld>
            <a:endParaRPr lang="fr-FR"/>
          </a:p>
        </p:txBody>
      </p:sp>
    </p:spTree>
    <p:extLst>
      <p:ext uri="{BB962C8B-B14F-4D97-AF65-F5344CB8AC3E}">
        <p14:creationId xmlns:p14="http://schemas.microsoft.com/office/powerpoint/2010/main" val="2202456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Bounds</a:t>
            </a:r>
            <a:r>
              <a:rPr lang="fr-FR" dirty="0"/>
              <a:t> =&gt; les bornes</a:t>
            </a:r>
          </a:p>
          <a:p>
            <a:r>
              <a:rPr lang="fr-FR" dirty="0"/>
              <a:t>bornes du tableau 0 – 7</a:t>
            </a:r>
          </a:p>
          <a:p>
            <a:r>
              <a:rPr lang="fr-FR" dirty="0"/>
              <a:t>Mets à jour le tableau des permissions locale au joueur</a:t>
            </a:r>
          </a:p>
          <a:p>
            <a:endParaRPr lang="fr-FR" dirty="0"/>
          </a:p>
        </p:txBody>
      </p:sp>
      <p:sp>
        <p:nvSpPr>
          <p:cNvPr id="4" name="Espace réservé du numéro de diapositive 3"/>
          <p:cNvSpPr>
            <a:spLocks noGrp="1"/>
          </p:cNvSpPr>
          <p:nvPr>
            <p:ph type="sldNum" sz="quarter" idx="5"/>
          </p:nvPr>
        </p:nvSpPr>
        <p:spPr/>
        <p:txBody>
          <a:bodyPr/>
          <a:lstStyle/>
          <a:p>
            <a:fld id="{E068D20C-C093-4EB8-924B-C97297E6608D}" type="slidenum">
              <a:rPr lang="fr-FR" smtClean="0"/>
              <a:t>17</a:t>
            </a:fld>
            <a:endParaRPr lang="fr-FR"/>
          </a:p>
        </p:txBody>
      </p:sp>
    </p:spTree>
    <p:extLst>
      <p:ext uri="{BB962C8B-B14F-4D97-AF65-F5344CB8AC3E}">
        <p14:creationId xmlns:p14="http://schemas.microsoft.com/office/powerpoint/2010/main" val="3064137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Utilisation de méthode heuristique et non fiable pour déterminer :</a:t>
            </a:r>
          </a:p>
          <a:p>
            <a:pPr marL="171450" indent="-171450">
              <a:buFontTx/>
              <a:buChar char="-"/>
            </a:pPr>
            <a:r>
              <a:rPr lang="fr-FR" dirty="0"/>
              <a:t>Une destination sur la stack : on recherche des </a:t>
            </a:r>
            <a:r>
              <a:rPr lang="fr-FR" dirty="0" err="1"/>
              <a:t>lea</a:t>
            </a:r>
            <a:r>
              <a:rPr lang="fr-FR" dirty="0"/>
              <a:t> registre, [ </a:t>
            </a:r>
            <a:r>
              <a:rPr lang="fr-FR" dirty="0" err="1"/>
              <a:t>ebp</a:t>
            </a:r>
            <a:r>
              <a:rPr lang="fr-FR" dirty="0"/>
              <a:t>/esp + qqc]</a:t>
            </a:r>
          </a:p>
          <a:p>
            <a:pPr marL="171450" indent="-171450">
              <a:buFontTx/>
              <a:buChar char="-"/>
            </a:pPr>
            <a:r>
              <a:rPr lang="fr-FR" dirty="0"/>
              <a:t>Une taille variable : on recherche un push </a:t>
            </a:r>
            <a:r>
              <a:rPr lang="fr-FR" dirty="0" err="1"/>
              <a:t>imm</a:t>
            </a:r>
            <a:r>
              <a:rPr lang="fr-FR" dirty="0"/>
              <a:t> (valeur immédiate)</a:t>
            </a:r>
          </a:p>
          <a:p>
            <a:pPr marL="0" indent="0">
              <a:buFontTx/>
              <a:buNone/>
            </a:pPr>
            <a:r>
              <a:rPr lang="fr-FR" dirty="0"/>
              <a:t>Script utile pour détecter les zones « pourries » d’un binaire</a:t>
            </a:r>
          </a:p>
          <a:p>
            <a:pPr marL="0" indent="0">
              <a:buFontTx/>
              <a:buNone/>
            </a:pPr>
            <a:endParaRPr lang="fr-FR" dirty="0"/>
          </a:p>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E068D20C-C093-4EB8-924B-C97297E6608D}" type="slidenum">
              <a:rPr lang="fr-FR" smtClean="0"/>
              <a:t>21</a:t>
            </a:fld>
            <a:endParaRPr lang="fr-FR"/>
          </a:p>
        </p:txBody>
      </p:sp>
    </p:spTree>
    <p:extLst>
      <p:ext uri="{BB962C8B-B14F-4D97-AF65-F5344CB8AC3E}">
        <p14:creationId xmlns:p14="http://schemas.microsoft.com/office/powerpoint/2010/main" val="1087343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Si on prends le cas particulier d’une fonction parente qui engloberais dans un </a:t>
            </a:r>
            <a:r>
              <a:rPr lang="fr-FR" dirty="0" err="1"/>
              <a:t>try</a:t>
            </a:r>
            <a:r>
              <a:rPr lang="fr-FR" dirty="0"/>
              <a:t> catch une fonction fille vulnérable à un stack buffer </a:t>
            </a:r>
            <a:r>
              <a:rPr lang="fr-FR" dirty="0" err="1"/>
              <a:t>overflow</a:t>
            </a:r>
            <a:r>
              <a:rPr lang="fr-FR" dirty="0"/>
              <a:t>. Un </a:t>
            </a:r>
            <a:r>
              <a:rPr lang="fr-FR" dirty="0" err="1"/>
              <a:t>overflow</a:t>
            </a:r>
            <a:r>
              <a:rPr lang="fr-FR" dirty="0"/>
              <a:t> écrase l’adresse de retour, si on arrive a déclencher une exception alors on exécuter la fin de la fonction parente hors la stack peut être corrompu.</a:t>
            </a:r>
          </a:p>
          <a:p>
            <a:endParaRPr lang="fr-FR" dirty="0"/>
          </a:p>
          <a:p>
            <a:endParaRPr lang="fr-FR" dirty="0"/>
          </a:p>
          <a:p>
            <a:r>
              <a:rPr lang="fr-FR" dirty="0"/>
              <a:t>La mécanisme de gestion des exceptions s’appuie sur l’adresse de retour pour savoir si il faut appeler un handler d’exception, en replaçant l’adresse de retour par une adresse dans une zone protégé par un handler d’exception on peut contourner la vérification du stack cookie même dans les fonctions qui ne sont pas dans un </a:t>
            </a:r>
            <a:r>
              <a:rPr lang="fr-FR" dirty="0" err="1"/>
              <a:t>try</a:t>
            </a:r>
            <a:r>
              <a:rPr lang="fr-FR" dirty="0"/>
              <a:t> catch.</a:t>
            </a:r>
          </a:p>
          <a:p>
            <a:endParaRPr lang="fr-FR" dirty="0"/>
          </a:p>
          <a:p>
            <a:r>
              <a:rPr lang="fr-FR" dirty="0"/>
              <a:t>__</a:t>
            </a:r>
            <a:r>
              <a:rPr lang="fr-FR" dirty="0" err="1"/>
              <a:t>GSHandlerCheck</a:t>
            </a:r>
            <a:r>
              <a:rPr lang="fr-FR" dirty="0"/>
              <a:t> vérifie le stack cookie.</a:t>
            </a:r>
          </a:p>
          <a:p>
            <a:endParaRPr lang="fr-FR" dirty="0"/>
          </a:p>
        </p:txBody>
      </p:sp>
      <p:sp>
        <p:nvSpPr>
          <p:cNvPr id="4" name="Espace réservé du numéro de diapositive 3"/>
          <p:cNvSpPr>
            <a:spLocks noGrp="1"/>
          </p:cNvSpPr>
          <p:nvPr>
            <p:ph type="sldNum" sz="quarter" idx="5"/>
          </p:nvPr>
        </p:nvSpPr>
        <p:spPr/>
        <p:txBody>
          <a:bodyPr/>
          <a:lstStyle/>
          <a:p>
            <a:fld id="{E068D20C-C093-4EB8-924B-C97297E6608D}" type="slidenum">
              <a:rPr lang="fr-FR" smtClean="0"/>
              <a:t>28</a:t>
            </a:fld>
            <a:endParaRPr lang="fr-FR"/>
          </a:p>
        </p:txBody>
      </p:sp>
    </p:spTree>
    <p:extLst>
      <p:ext uri="{BB962C8B-B14F-4D97-AF65-F5344CB8AC3E}">
        <p14:creationId xmlns:p14="http://schemas.microsoft.com/office/powerpoint/2010/main" val="2176215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/DYNAMICBASE </a:t>
            </a:r>
            <a:r>
              <a:rPr lang="fr-FR" dirty="0" err="1"/>
              <a:t>forced</a:t>
            </a:r>
            <a:r>
              <a:rPr lang="fr-FR" dirty="0"/>
              <a:t> + DLL can move ne résous pas le problème.  </a:t>
            </a:r>
          </a:p>
          <a:p>
            <a:r>
              <a:rPr lang="fr-FR" dirty="0"/>
              <a:t>Les </a:t>
            </a:r>
            <a:r>
              <a:rPr lang="fr-FR" dirty="0" err="1"/>
              <a:t>DLLs</a:t>
            </a:r>
            <a:r>
              <a:rPr lang="fr-FR" dirty="0"/>
              <a:t> se retrouve chargé avec une image base aléatoire mais l’exécutable Baldur.exe est toujours chargé à la même adresse.</a:t>
            </a:r>
          </a:p>
          <a:p>
            <a:endParaRPr lang="fr-FR" dirty="0"/>
          </a:p>
        </p:txBody>
      </p:sp>
      <p:sp>
        <p:nvSpPr>
          <p:cNvPr id="4" name="Espace réservé du numéro de diapositive 3"/>
          <p:cNvSpPr>
            <a:spLocks noGrp="1"/>
          </p:cNvSpPr>
          <p:nvPr>
            <p:ph type="sldNum" sz="quarter" idx="5"/>
          </p:nvPr>
        </p:nvSpPr>
        <p:spPr/>
        <p:txBody>
          <a:bodyPr/>
          <a:lstStyle/>
          <a:p>
            <a:fld id="{E068D20C-C093-4EB8-924B-C97297E6608D}" type="slidenum">
              <a:rPr lang="fr-FR" smtClean="0"/>
              <a:t>29</a:t>
            </a:fld>
            <a:endParaRPr lang="fr-FR"/>
          </a:p>
        </p:txBody>
      </p:sp>
    </p:spTree>
    <p:extLst>
      <p:ext uri="{BB962C8B-B14F-4D97-AF65-F5344CB8AC3E}">
        <p14:creationId xmlns:p14="http://schemas.microsoft.com/office/powerpoint/2010/main" val="26256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Lorsqu’une classe définie une fonction virtuelle, la plupart des compilateurs rajoutent un membre de classe caché qui pointe sur un tableau de pointeur de fonction.</a:t>
            </a:r>
          </a:p>
        </p:txBody>
      </p:sp>
      <p:sp>
        <p:nvSpPr>
          <p:cNvPr id="4" name="Espace réservé du numéro de diapositive 3"/>
          <p:cNvSpPr>
            <a:spLocks noGrp="1"/>
          </p:cNvSpPr>
          <p:nvPr>
            <p:ph type="sldNum" sz="quarter" idx="5"/>
          </p:nvPr>
        </p:nvSpPr>
        <p:spPr/>
        <p:txBody>
          <a:bodyPr/>
          <a:lstStyle/>
          <a:p>
            <a:fld id="{E068D20C-C093-4EB8-924B-C97297E6608D}" type="slidenum">
              <a:rPr lang="fr-FR" smtClean="0"/>
              <a:t>32</a:t>
            </a:fld>
            <a:endParaRPr lang="fr-FR"/>
          </a:p>
        </p:txBody>
      </p:sp>
    </p:spTree>
    <p:extLst>
      <p:ext uri="{BB962C8B-B14F-4D97-AF65-F5344CB8AC3E}">
        <p14:creationId xmlns:p14="http://schemas.microsoft.com/office/powerpoint/2010/main" val="87457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gadget sub_140417E00 universel est présent dans tout les jeux qui sont lié à l’API Steam.</a:t>
            </a:r>
          </a:p>
          <a:p>
            <a:endParaRPr lang="fr-FR" dirty="0"/>
          </a:p>
        </p:txBody>
      </p:sp>
      <p:sp>
        <p:nvSpPr>
          <p:cNvPr id="4" name="Espace réservé du numéro de diapositive 3"/>
          <p:cNvSpPr>
            <a:spLocks noGrp="1"/>
          </p:cNvSpPr>
          <p:nvPr>
            <p:ph type="sldNum" sz="quarter" idx="5"/>
          </p:nvPr>
        </p:nvSpPr>
        <p:spPr/>
        <p:txBody>
          <a:bodyPr/>
          <a:lstStyle/>
          <a:p>
            <a:fld id="{E068D20C-C093-4EB8-924B-C97297E6608D}" type="slidenum">
              <a:rPr lang="fr-FR" smtClean="0"/>
              <a:t>39</a:t>
            </a:fld>
            <a:endParaRPr lang="fr-FR"/>
          </a:p>
        </p:txBody>
      </p:sp>
    </p:spTree>
    <p:extLst>
      <p:ext uri="{BB962C8B-B14F-4D97-AF65-F5344CB8AC3E}">
        <p14:creationId xmlns:p14="http://schemas.microsoft.com/office/powerpoint/2010/main" val="2862310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m_pKeymap</a:t>
            </a:r>
            <a:r>
              <a:rPr lang="fr-FR" dirty="0"/>
              <a:t> tableau de 600 entier</a:t>
            </a:r>
          </a:p>
        </p:txBody>
      </p:sp>
      <p:sp>
        <p:nvSpPr>
          <p:cNvPr id="4" name="Espace réservé du numéro de diapositive 3"/>
          <p:cNvSpPr>
            <a:spLocks noGrp="1"/>
          </p:cNvSpPr>
          <p:nvPr>
            <p:ph type="sldNum" sz="quarter" idx="5"/>
          </p:nvPr>
        </p:nvSpPr>
        <p:spPr/>
        <p:txBody>
          <a:bodyPr/>
          <a:lstStyle/>
          <a:p>
            <a:fld id="{E068D20C-C093-4EB8-924B-C97297E6608D}" type="slidenum">
              <a:rPr lang="fr-FR" smtClean="0"/>
              <a:t>41</a:t>
            </a:fld>
            <a:endParaRPr lang="fr-FR"/>
          </a:p>
        </p:txBody>
      </p:sp>
    </p:spTree>
    <p:extLst>
      <p:ext uri="{BB962C8B-B14F-4D97-AF65-F5344CB8AC3E}">
        <p14:creationId xmlns:p14="http://schemas.microsoft.com/office/powerpoint/2010/main" val="2716175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ENet</a:t>
            </a:r>
            <a:r>
              <a:rPr lang="fr-FR" dirty="0"/>
              <a:t> est un protocole basé sur UDP, sa principale fonctionnalité est de pouvoir envoyer des paquets de manière fiable et </a:t>
            </a:r>
            <a:r>
              <a:rPr lang="fr-FR" dirty="0" err="1"/>
              <a:t>non-fiable</a:t>
            </a:r>
            <a:r>
              <a:rPr lang="fr-FR" dirty="0"/>
              <a:t> si besoin.</a:t>
            </a:r>
          </a:p>
          <a:p>
            <a:r>
              <a:rPr lang="fr-FR" dirty="0"/>
              <a:t>Les jeux multijoueur utilise ce protocole pour résoudre les problèmes de latence que pose TCP. Cela permet de séparer les flux par priorité par exemple un flux pour les entrées utilisateurs, et un flux pour les messages de chat.</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E068D20C-C093-4EB8-924B-C97297E6608D}" type="slidenum">
              <a:rPr lang="fr-FR" smtClean="0"/>
              <a:t>44</a:t>
            </a:fld>
            <a:endParaRPr lang="fr-FR"/>
          </a:p>
        </p:txBody>
      </p:sp>
    </p:spTree>
    <p:extLst>
      <p:ext uri="{BB962C8B-B14F-4D97-AF65-F5344CB8AC3E}">
        <p14:creationId xmlns:p14="http://schemas.microsoft.com/office/powerpoint/2010/main" val="3267793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068D20C-C093-4EB8-924B-C97297E6608D}" type="slidenum">
              <a:rPr lang="fr-FR" smtClean="0"/>
              <a:t>50</a:t>
            </a:fld>
            <a:endParaRPr lang="fr-FR"/>
          </a:p>
        </p:txBody>
      </p:sp>
    </p:spTree>
    <p:extLst>
      <p:ext uri="{BB962C8B-B14F-4D97-AF65-F5344CB8AC3E}">
        <p14:creationId xmlns:p14="http://schemas.microsoft.com/office/powerpoint/2010/main" val="1354866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Peuvent-ils constituer un vecteur d’attaque pour les cybercriminels ? </a:t>
            </a:r>
          </a:p>
          <a:p>
            <a:r>
              <a:rPr lang="fr-FR" dirty="0"/>
              <a:t>Est-ce qu’installer un jeu fragilise mon système d’exploitation ?</a:t>
            </a:r>
          </a:p>
          <a:p>
            <a:endParaRPr lang="fr-FR" dirty="0"/>
          </a:p>
        </p:txBody>
      </p:sp>
      <p:sp>
        <p:nvSpPr>
          <p:cNvPr id="4" name="Espace réservé du numéro de diapositive 3"/>
          <p:cNvSpPr>
            <a:spLocks noGrp="1"/>
          </p:cNvSpPr>
          <p:nvPr>
            <p:ph type="sldNum" sz="quarter" idx="5"/>
          </p:nvPr>
        </p:nvSpPr>
        <p:spPr/>
        <p:txBody>
          <a:bodyPr/>
          <a:lstStyle/>
          <a:p>
            <a:fld id="{E068D20C-C093-4EB8-924B-C97297E6608D}" type="slidenum">
              <a:rPr lang="fr-FR" smtClean="0"/>
              <a:t>3</a:t>
            </a:fld>
            <a:endParaRPr lang="fr-FR"/>
          </a:p>
        </p:txBody>
      </p:sp>
    </p:spTree>
    <p:extLst>
      <p:ext uri="{BB962C8B-B14F-4D97-AF65-F5344CB8AC3E}">
        <p14:creationId xmlns:p14="http://schemas.microsoft.com/office/powerpoint/2010/main" val="794734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Première phase: Faire des hypothèses sur le fonctionnement du produit</a:t>
            </a:r>
          </a:p>
          <a:p>
            <a:pPr marL="0" indent="0">
              <a:buFontTx/>
              <a:buNone/>
            </a:pPr>
            <a:r>
              <a:rPr lang="fr-FR" dirty="0"/>
              <a:t>-    jouer avec</a:t>
            </a:r>
          </a:p>
          <a:p>
            <a:pPr marL="171450" indent="-171450">
              <a:buFontTx/>
              <a:buChar char="-"/>
            </a:pPr>
            <a:r>
              <a:rPr lang="fr-FR" dirty="0"/>
              <a:t> trouver les fonctionnalités peu regardées.</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E068D20C-C093-4EB8-924B-C97297E6608D}" type="slidenum">
              <a:rPr lang="fr-FR" smtClean="0"/>
              <a:t>5</a:t>
            </a:fld>
            <a:endParaRPr lang="fr-FR"/>
          </a:p>
        </p:txBody>
      </p:sp>
    </p:spTree>
    <p:extLst>
      <p:ext uri="{BB962C8B-B14F-4D97-AF65-F5344CB8AC3E}">
        <p14:creationId xmlns:p14="http://schemas.microsoft.com/office/powerpoint/2010/main" val="373464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68D20C-C093-4EB8-924B-C97297E6608D}" type="slidenum">
              <a:rPr lang="fr-FR" smtClean="0"/>
              <a:t>7</a:t>
            </a:fld>
            <a:endParaRPr lang="fr-FR"/>
          </a:p>
        </p:txBody>
      </p:sp>
    </p:spTree>
    <p:extLst>
      <p:ext uri="{BB962C8B-B14F-4D97-AF65-F5344CB8AC3E}">
        <p14:creationId xmlns:p14="http://schemas.microsoft.com/office/powerpoint/2010/main" val="3590406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Phase 2: Trouver un point d’accroche avant de faire du reverse</a:t>
            </a:r>
          </a:p>
          <a:p>
            <a:r>
              <a:rPr lang="fr-FR" dirty="0"/>
              <a:t>Partiellement décentralisé car l’hôte de partie joue un rôle de serveur</a:t>
            </a:r>
          </a:p>
          <a:p>
            <a:endParaRPr lang="fr-FR" dirty="0"/>
          </a:p>
        </p:txBody>
      </p:sp>
      <p:sp>
        <p:nvSpPr>
          <p:cNvPr id="4" name="Espace réservé du numéro de diapositive 3"/>
          <p:cNvSpPr>
            <a:spLocks noGrp="1"/>
          </p:cNvSpPr>
          <p:nvPr>
            <p:ph type="sldNum" sz="quarter" idx="5"/>
          </p:nvPr>
        </p:nvSpPr>
        <p:spPr/>
        <p:txBody>
          <a:bodyPr/>
          <a:lstStyle/>
          <a:p>
            <a:fld id="{E068D20C-C093-4EB8-924B-C97297E6608D}" type="slidenum">
              <a:rPr lang="fr-FR" smtClean="0"/>
              <a:t>9</a:t>
            </a:fld>
            <a:endParaRPr lang="fr-FR"/>
          </a:p>
        </p:txBody>
      </p:sp>
    </p:spTree>
    <p:extLst>
      <p:ext uri="{BB962C8B-B14F-4D97-AF65-F5344CB8AC3E}">
        <p14:creationId xmlns:p14="http://schemas.microsoft.com/office/powerpoint/2010/main" val="3802666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Chaque jeux possède son propre UUID pour éviter les conflits sur le réseau local. </a:t>
            </a:r>
          </a:p>
          <a:p>
            <a:r>
              <a:rPr lang="fr-FR" dirty="0"/>
              <a:t>ID de joueur important car on va le retrouver dans tout les paquets</a:t>
            </a:r>
          </a:p>
          <a:p>
            <a:r>
              <a:rPr lang="fr-FR" dirty="0"/>
              <a:t>Il peut y avoir plusieurs joueurs sur une même machines participant à la même session de jeu.</a:t>
            </a:r>
          </a:p>
          <a:p>
            <a:endParaRPr lang="fr-FR" dirty="0"/>
          </a:p>
          <a:p>
            <a:r>
              <a:rPr lang="fr-FR" dirty="0"/>
              <a:t>Sécurité à la charge du développeur</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E068D20C-C093-4EB8-924B-C97297E6608D}" type="slidenum">
              <a:rPr lang="fr-FR" smtClean="0"/>
              <a:t>10</a:t>
            </a:fld>
            <a:endParaRPr lang="fr-FR"/>
          </a:p>
        </p:txBody>
      </p:sp>
    </p:spTree>
    <p:extLst>
      <p:ext uri="{BB962C8B-B14F-4D97-AF65-F5344CB8AC3E}">
        <p14:creationId xmlns:p14="http://schemas.microsoft.com/office/powerpoint/2010/main" val="2102666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68D20C-C093-4EB8-924B-C97297E6608D}" type="slidenum">
              <a:rPr lang="fr-FR" smtClean="0"/>
              <a:t>11</a:t>
            </a:fld>
            <a:endParaRPr lang="fr-FR"/>
          </a:p>
        </p:txBody>
      </p:sp>
    </p:spTree>
    <p:extLst>
      <p:ext uri="{BB962C8B-B14F-4D97-AF65-F5344CB8AC3E}">
        <p14:creationId xmlns:p14="http://schemas.microsoft.com/office/powerpoint/2010/main" val="2591000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Analyse de la fonction </a:t>
            </a:r>
            <a:r>
              <a:rPr lang="fr-FR" dirty="0" err="1"/>
              <a:t>CMultiplayerSettings</a:t>
            </a:r>
            <a:r>
              <a:rPr lang="fr-FR" dirty="0"/>
              <a:t>::Marshal =&gt; sérialisation</a:t>
            </a:r>
          </a:p>
          <a:p>
            <a:r>
              <a:rPr lang="fr-FR" dirty="0"/>
              <a:t>Remonter les appels, pour tomber sur le gros switch case</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E068D20C-C093-4EB8-924B-C97297E6608D}" type="slidenum">
              <a:rPr lang="fr-FR" smtClean="0"/>
              <a:t>14</a:t>
            </a:fld>
            <a:endParaRPr lang="fr-FR"/>
          </a:p>
        </p:txBody>
      </p:sp>
    </p:spTree>
    <p:extLst>
      <p:ext uri="{BB962C8B-B14F-4D97-AF65-F5344CB8AC3E}">
        <p14:creationId xmlns:p14="http://schemas.microsoft.com/office/powerpoint/2010/main" val="4277339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peut deviner les fonctions via leur nombre d’arguments et leur types. Plus on a d’information dans notre base IDA plus c’est facile.</a:t>
            </a:r>
          </a:p>
        </p:txBody>
      </p:sp>
      <p:sp>
        <p:nvSpPr>
          <p:cNvPr id="4" name="Espace réservé du numéro de diapositive 3"/>
          <p:cNvSpPr>
            <a:spLocks noGrp="1"/>
          </p:cNvSpPr>
          <p:nvPr>
            <p:ph type="sldNum" sz="quarter" idx="5"/>
          </p:nvPr>
        </p:nvSpPr>
        <p:spPr/>
        <p:txBody>
          <a:bodyPr/>
          <a:lstStyle/>
          <a:p>
            <a:fld id="{E068D20C-C093-4EB8-924B-C97297E6608D}" type="slidenum">
              <a:rPr lang="fr-FR" smtClean="0"/>
              <a:t>15</a:t>
            </a:fld>
            <a:endParaRPr lang="fr-FR"/>
          </a:p>
        </p:txBody>
      </p:sp>
    </p:spTree>
    <p:extLst>
      <p:ext uri="{BB962C8B-B14F-4D97-AF65-F5344CB8AC3E}">
        <p14:creationId xmlns:p14="http://schemas.microsoft.com/office/powerpoint/2010/main" val="2249495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A20D63-D97A-DBC8-EAE8-E192A6D2D7C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82D2CF7-7CE9-34B9-D6DF-6C4ECC13D4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4640651-2EE7-6FF3-F60E-564E0947AAE7}"/>
              </a:ext>
            </a:extLst>
          </p:cNvPr>
          <p:cNvSpPr>
            <a:spLocks noGrp="1"/>
          </p:cNvSpPr>
          <p:nvPr>
            <p:ph type="dt" sz="half" idx="10"/>
          </p:nvPr>
        </p:nvSpPr>
        <p:spPr/>
        <p:txBody>
          <a:bodyPr/>
          <a:lstStyle/>
          <a:p>
            <a:r>
              <a:rPr lang="fr-FR"/>
              <a:t>Tomtombinary</a:t>
            </a:r>
          </a:p>
        </p:txBody>
      </p:sp>
      <p:sp>
        <p:nvSpPr>
          <p:cNvPr id="5" name="Espace réservé du pied de page 4">
            <a:extLst>
              <a:ext uri="{FF2B5EF4-FFF2-40B4-BE49-F238E27FC236}">
                <a16:creationId xmlns:a16="http://schemas.microsoft.com/office/drawing/2014/main" id="{6C621068-BE23-366A-1283-E218C7CC76D2}"/>
              </a:ext>
            </a:extLst>
          </p:cNvPr>
          <p:cNvSpPr>
            <a:spLocks noGrp="1"/>
          </p:cNvSpPr>
          <p:nvPr>
            <p:ph type="ftr" sz="quarter" idx="11"/>
          </p:nvPr>
        </p:nvSpPr>
        <p:spPr/>
        <p:txBody>
          <a:bodyPr/>
          <a:lstStyle/>
          <a:p>
            <a:r>
              <a:rPr lang="fr-FR"/>
              <a:t>Space Empire V</a:t>
            </a:r>
          </a:p>
        </p:txBody>
      </p:sp>
      <p:sp>
        <p:nvSpPr>
          <p:cNvPr id="6" name="Espace réservé du numéro de diapositive 5">
            <a:extLst>
              <a:ext uri="{FF2B5EF4-FFF2-40B4-BE49-F238E27FC236}">
                <a16:creationId xmlns:a16="http://schemas.microsoft.com/office/drawing/2014/main" id="{8E8DCEC9-59D3-4210-4110-6D489B006E4C}"/>
              </a:ext>
            </a:extLst>
          </p:cNvPr>
          <p:cNvSpPr>
            <a:spLocks noGrp="1"/>
          </p:cNvSpPr>
          <p:nvPr>
            <p:ph type="sldNum" sz="quarter" idx="12"/>
          </p:nvPr>
        </p:nvSpPr>
        <p:spPr/>
        <p:txBody>
          <a:bodyPr/>
          <a:lstStyle/>
          <a:p>
            <a:fld id="{099E491B-5FEE-473E-A443-BD88A0F82CEF}" type="slidenum">
              <a:rPr lang="fr-FR" smtClean="0"/>
              <a:t>‹N°›</a:t>
            </a:fld>
            <a:endParaRPr lang="fr-FR"/>
          </a:p>
        </p:txBody>
      </p:sp>
    </p:spTree>
    <p:extLst>
      <p:ext uri="{BB962C8B-B14F-4D97-AF65-F5344CB8AC3E}">
        <p14:creationId xmlns:p14="http://schemas.microsoft.com/office/powerpoint/2010/main" val="2819736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10866D-DE25-04D7-7593-6C96C47A03F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EB1876A-6EF0-FDB0-4A8A-5A428EBDEF9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AC5DC3C-ACB9-6310-3559-813F5A25836D}"/>
              </a:ext>
            </a:extLst>
          </p:cNvPr>
          <p:cNvSpPr>
            <a:spLocks noGrp="1"/>
          </p:cNvSpPr>
          <p:nvPr>
            <p:ph type="dt" sz="half" idx="10"/>
          </p:nvPr>
        </p:nvSpPr>
        <p:spPr/>
        <p:txBody>
          <a:bodyPr/>
          <a:lstStyle/>
          <a:p>
            <a:r>
              <a:rPr lang="fr-FR"/>
              <a:t>Tomtombinary</a:t>
            </a:r>
          </a:p>
        </p:txBody>
      </p:sp>
      <p:sp>
        <p:nvSpPr>
          <p:cNvPr id="5" name="Espace réservé du pied de page 4">
            <a:extLst>
              <a:ext uri="{FF2B5EF4-FFF2-40B4-BE49-F238E27FC236}">
                <a16:creationId xmlns:a16="http://schemas.microsoft.com/office/drawing/2014/main" id="{D54271ED-74BD-0B02-091A-90149E35D9B3}"/>
              </a:ext>
            </a:extLst>
          </p:cNvPr>
          <p:cNvSpPr>
            <a:spLocks noGrp="1"/>
          </p:cNvSpPr>
          <p:nvPr>
            <p:ph type="ftr" sz="quarter" idx="11"/>
          </p:nvPr>
        </p:nvSpPr>
        <p:spPr/>
        <p:txBody>
          <a:bodyPr/>
          <a:lstStyle/>
          <a:p>
            <a:r>
              <a:rPr lang="fr-FR"/>
              <a:t>Space Empire V</a:t>
            </a:r>
          </a:p>
        </p:txBody>
      </p:sp>
      <p:sp>
        <p:nvSpPr>
          <p:cNvPr id="6" name="Espace réservé du numéro de diapositive 5">
            <a:extLst>
              <a:ext uri="{FF2B5EF4-FFF2-40B4-BE49-F238E27FC236}">
                <a16:creationId xmlns:a16="http://schemas.microsoft.com/office/drawing/2014/main" id="{D06A1528-5C4A-41F6-55BD-DC161D222AB7}"/>
              </a:ext>
            </a:extLst>
          </p:cNvPr>
          <p:cNvSpPr>
            <a:spLocks noGrp="1"/>
          </p:cNvSpPr>
          <p:nvPr>
            <p:ph type="sldNum" sz="quarter" idx="12"/>
          </p:nvPr>
        </p:nvSpPr>
        <p:spPr/>
        <p:txBody>
          <a:bodyPr/>
          <a:lstStyle/>
          <a:p>
            <a:fld id="{099E491B-5FEE-473E-A443-BD88A0F82CEF}" type="slidenum">
              <a:rPr lang="fr-FR" smtClean="0"/>
              <a:t>‹N°›</a:t>
            </a:fld>
            <a:endParaRPr lang="fr-FR"/>
          </a:p>
        </p:txBody>
      </p:sp>
    </p:spTree>
    <p:extLst>
      <p:ext uri="{BB962C8B-B14F-4D97-AF65-F5344CB8AC3E}">
        <p14:creationId xmlns:p14="http://schemas.microsoft.com/office/powerpoint/2010/main" val="3389373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7E93EE7-5DF9-9804-6865-C887C37905E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B55B125-C42A-C943-B595-5567813D488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87E9F0B-4B5A-8172-3A55-BC6249F747E9}"/>
              </a:ext>
            </a:extLst>
          </p:cNvPr>
          <p:cNvSpPr>
            <a:spLocks noGrp="1"/>
          </p:cNvSpPr>
          <p:nvPr>
            <p:ph type="dt" sz="half" idx="10"/>
          </p:nvPr>
        </p:nvSpPr>
        <p:spPr/>
        <p:txBody>
          <a:bodyPr/>
          <a:lstStyle/>
          <a:p>
            <a:r>
              <a:rPr lang="fr-FR"/>
              <a:t>Tomtombinary</a:t>
            </a:r>
          </a:p>
        </p:txBody>
      </p:sp>
      <p:sp>
        <p:nvSpPr>
          <p:cNvPr id="5" name="Espace réservé du pied de page 4">
            <a:extLst>
              <a:ext uri="{FF2B5EF4-FFF2-40B4-BE49-F238E27FC236}">
                <a16:creationId xmlns:a16="http://schemas.microsoft.com/office/drawing/2014/main" id="{DF656A60-E00A-4008-8A90-7164FC6F53EB}"/>
              </a:ext>
            </a:extLst>
          </p:cNvPr>
          <p:cNvSpPr>
            <a:spLocks noGrp="1"/>
          </p:cNvSpPr>
          <p:nvPr>
            <p:ph type="ftr" sz="quarter" idx="11"/>
          </p:nvPr>
        </p:nvSpPr>
        <p:spPr/>
        <p:txBody>
          <a:bodyPr/>
          <a:lstStyle/>
          <a:p>
            <a:r>
              <a:rPr lang="fr-FR"/>
              <a:t>Space Empire V</a:t>
            </a:r>
          </a:p>
        </p:txBody>
      </p:sp>
      <p:sp>
        <p:nvSpPr>
          <p:cNvPr id="6" name="Espace réservé du numéro de diapositive 5">
            <a:extLst>
              <a:ext uri="{FF2B5EF4-FFF2-40B4-BE49-F238E27FC236}">
                <a16:creationId xmlns:a16="http://schemas.microsoft.com/office/drawing/2014/main" id="{5D819EF4-F874-B0F4-9200-827855F85693}"/>
              </a:ext>
            </a:extLst>
          </p:cNvPr>
          <p:cNvSpPr>
            <a:spLocks noGrp="1"/>
          </p:cNvSpPr>
          <p:nvPr>
            <p:ph type="sldNum" sz="quarter" idx="12"/>
          </p:nvPr>
        </p:nvSpPr>
        <p:spPr/>
        <p:txBody>
          <a:bodyPr/>
          <a:lstStyle/>
          <a:p>
            <a:fld id="{099E491B-5FEE-473E-A443-BD88A0F82CEF}" type="slidenum">
              <a:rPr lang="fr-FR" smtClean="0"/>
              <a:t>‹N°›</a:t>
            </a:fld>
            <a:endParaRPr lang="fr-FR"/>
          </a:p>
        </p:txBody>
      </p:sp>
    </p:spTree>
    <p:extLst>
      <p:ext uri="{BB962C8B-B14F-4D97-AF65-F5344CB8AC3E}">
        <p14:creationId xmlns:p14="http://schemas.microsoft.com/office/powerpoint/2010/main" val="3677911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F615D2-6C4E-54F6-49EA-AB70CD04C03C}"/>
              </a:ext>
            </a:extLst>
          </p:cNvPr>
          <p:cNvSpPr>
            <a:spLocks noGrp="1"/>
          </p:cNvSpPr>
          <p:nvPr>
            <p:ph type="title"/>
          </p:nvPr>
        </p:nvSpPr>
        <p:spPr>
          <a:xfrm>
            <a:off x="369455" y="365125"/>
            <a:ext cx="10984344" cy="761711"/>
          </a:xfrm>
        </p:spPr>
        <p:txBody>
          <a:bodyPr/>
          <a:lstStyle>
            <a:lvl1pPr>
              <a:defRPr>
                <a:solidFill>
                  <a:srgbClr val="CBCBCB"/>
                </a:solidFill>
                <a:latin typeface="TerminaxW02-Regular" panose="020B0509020102020204" pitchFamily="50"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84101749-F591-ED00-4BC4-74495A5F7FB5}"/>
              </a:ext>
            </a:extLst>
          </p:cNvPr>
          <p:cNvSpPr>
            <a:spLocks noGrp="1"/>
          </p:cNvSpPr>
          <p:nvPr>
            <p:ph idx="1"/>
          </p:nvPr>
        </p:nvSpPr>
        <p:spPr>
          <a:xfrm>
            <a:off x="369455" y="1348509"/>
            <a:ext cx="10984345" cy="4828454"/>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8CD6D9B0-A409-BC4C-7D4B-6A7BD10ABB19}"/>
              </a:ext>
            </a:extLst>
          </p:cNvPr>
          <p:cNvSpPr>
            <a:spLocks noGrp="1"/>
          </p:cNvSpPr>
          <p:nvPr>
            <p:ph type="dt" sz="half" idx="10"/>
          </p:nvPr>
        </p:nvSpPr>
        <p:spPr>
          <a:xfrm>
            <a:off x="0" y="6492875"/>
            <a:ext cx="2743200" cy="365125"/>
          </a:xfrm>
        </p:spPr>
        <p:txBody>
          <a:bodyPr/>
          <a:lstStyle>
            <a:lvl1pPr>
              <a:defRPr>
                <a:solidFill>
                  <a:schemeClr val="tx1">
                    <a:lumMod val="65000"/>
                    <a:lumOff val="35000"/>
                  </a:schemeClr>
                </a:solidFill>
              </a:defRPr>
            </a:lvl1pPr>
          </a:lstStyle>
          <a:p>
            <a:r>
              <a:rPr lang="fr-FR"/>
              <a:t>Tomtombinary</a:t>
            </a:r>
            <a:endParaRPr lang="fr-FR" dirty="0"/>
          </a:p>
        </p:txBody>
      </p:sp>
      <p:sp>
        <p:nvSpPr>
          <p:cNvPr id="5" name="Espace réservé du pied de page 4">
            <a:extLst>
              <a:ext uri="{FF2B5EF4-FFF2-40B4-BE49-F238E27FC236}">
                <a16:creationId xmlns:a16="http://schemas.microsoft.com/office/drawing/2014/main" id="{C40BA4B8-827D-BF18-A6E3-093ADA8BEBC2}"/>
              </a:ext>
            </a:extLst>
          </p:cNvPr>
          <p:cNvSpPr>
            <a:spLocks noGrp="1"/>
          </p:cNvSpPr>
          <p:nvPr>
            <p:ph type="ftr" sz="quarter" idx="11"/>
          </p:nvPr>
        </p:nvSpPr>
        <p:spPr>
          <a:xfrm>
            <a:off x="4038600" y="6492874"/>
            <a:ext cx="4114800" cy="365125"/>
          </a:xfrm>
        </p:spPr>
        <p:txBody>
          <a:bodyPr/>
          <a:lstStyle>
            <a:lvl1pPr>
              <a:defRPr>
                <a:solidFill>
                  <a:schemeClr val="tx1">
                    <a:lumMod val="65000"/>
                    <a:lumOff val="35000"/>
                  </a:schemeClr>
                </a:solidFill>
              </a:defRPr>
            </a:lvl1pPr>
          </a:lstStyle>
          <a:p>
            <a:r>
              <a:rPr lang="fr-FR" dirty="0" err="1"/>
              <a:t>Infinity</a:t>
            </a:r>
            <a:r>
              <a:rPr lang="fr-FR" dirty="0"/>
              <a:t> Engine</a:t>
            </a:r>
          </a:p>
        </p:txBody>
      </p:sp>
      <p:sp>
        <p:nvSpPr>
          <p:cNvPr id="6" name="Espace réservé du numéro de diapositive 5">
            <a:extLst>
              <a:ext uri="{FF2B5EF4-FFF2-40B4-BE49-F238E27FC236}">
                <a16:creationId xmlns:a16="http://schemas.microsoft.com/office/drawing/2014/main" id="{1982AF3E-BF28-FE7F-40EB-655DB52AB6EA}"/>
              </a:ext>
            </a:extLst>
          </p:cNvPr>
          <p:cNvSpPr>
            <a:spLocks noGrp="1"/>
          </p:cNvSpPr>
          <p:nvPr>
            <p:ph type="sldNum" sz="quarter" idx="12"/>
          </p:nvPr>
        </p:nvSpPr>
        <p:spPr>
          <a:xfrm>
            <a:off x="9448800" y="6492873"/>
            <a:ext cx="2743200" cy="365125"/>
          </a:xfrm>
        </p:spPr>
        <p:txBody>
          <a:bodyPr/>
          <a:lstStyle>
            <a:lvl1pPr>
              <a:defRPr>
                <a:solidFill>
                  <a:schemeClr val="tx1">
                    <a:lumMod val="65000"/>
                    <a:lumOff val="35000"/>
                  </a:schemeClr>
                </a:solidFill>
              </a:defRPr>
            </a:lvl1pPr>
          </a:lstStyle>
          <a:p>
            <a:fld id="{099E491B-5FEE-473E-A443-BD88A0F82CEF}" type="slidenum">
              <a:rPr lang="fr-FR" smtClean="0"/>
              <a:pPr/>
              <a:t>‹N°›</a:t>
            </a:fld>
            <a:endParaRPr lang="fr-FR" dirty="0"/>
          </a:p>
        </p:txBody>
      </p:sp>
    </p:spTree>
    <p:extLst>
      <p:ext uri="{BB962C8B-B14F-4D97-AF65-F5344CB8AC3E}">
        <p14:creationId xmlns:p14="http://schemas.microsoft.com/office/powerpoint/2010/main" val="3691465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A272AE-A072-2693-6AD9-1ED40D35E68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217C31A-37BB-84FD-7DD8-24612D2CFD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44F396B-9BAD-9158-D837-5F5A2E3B082D}"/>
              </a:ext>
            </a:extLst>
          </p:cNvPr>
          <p:cNvSpPr>
            <a:spLocks noGrp="1"/>
          </p:cNvSpPr>
          <p:nvPr>
            <p:ph type="dt" sz="half" idx="10"/>
          </p:nvPr>
        </p:nvSpPr>
        <p:spPr/>
        <p:txBody>
          <a:bodyPr/>
          <a:lstStyle/>
          <a:p>
            <a:r>
              <a:rPr lang="fr-FR"/>
              <a:t>Tomtombinary</a:t>
            </a:r>
          </a:p>
        </p:txBody>
      </p:sp>
      <p:sp>
        <p:nvSpPr>
          <p:cNvPr id="5" name="Espace réservé du pied de page 4">
            <a:extLst>
              <a:ext uri="{FF2B5EF4-FFF2-40B4-BE49-F238E27FC236}">
                <a16:creationId xmlns:a16="http://schemas.microsoft.com/office/drawing/2014/main" id="{48B07843-2BEC-F7F5-94AB-5E40275A80AC}"/>
              </a:ext>
            </a:extLst>
          </p:cNvPr>
          <p:cNvSpPr>
            <a:spLocks noGrp="1"/>
          </p:cNvSpPr>
          <p:nvPr>
            <p:ph type="ftr" sz="quarter" idx="11"/>
          </p:nvPr>
        </p:nvSpPr>
        <p:spPr/>
        <p:txBody>
          <a:bodyPr/>
          <a:lstStyle/>
          <a:p>
            <a:r>
              <a:rPr lang="fr-FR"/>
              <a:t>Space Empire V</a:t>
            </a:r>
          </a:p>
        </p:txBody>
      </p:sp>
      <p:sp>
        <p:nvSpPr>
          <p:cNvPr id="6" name="Espace réservé du numéro de diapositive 5">
            <a:extLst>
              <a:ext uri="{FF2B5EF4-FFF2-40B4-BE49-F238E27FC236}">
                <a16:creationId xmlns:a16="http://schemas.microsoft.com/office/drawing/2014/main" id="{8903191D-4960-96B3-9DAC-E83E718501C5}"/>
              </a:ext>
            </a:extLst>
          </p:cNvPr>
          <p:cNvSpPr>
            <a:spLocks noGrp="1"/>
          </p:cNvSpPr>
          <p:nvPr>
            <p:ph type="sldNum" sz="quarter" idx="12"/>
          </p:nvPr>
        </p:nvSpPr>
        <p:spPr/>
        <p:txBody>
          <a:bodyPr/>
          <a:lstStyle/>
          <a:p>
            <a:fld id="{099E491B-5FEE-473E-A443-BD88A0F82CEF}" type="slidenum">
              <a:rPr lang="fr-FR" smtClean="0"/>
              <a:t>‹N°›</a:t>
            </a:fld>
            <a:endParaRPr lang="fr-FR"/>
          </a:p>
        </p:txBody>
      </p:sp>
    </p:spTree>
    <p:extLst>
      <p:ext uri="{BB962C8B-B14F-4D97-AF65-F5344CB8AC3E}">
        <p14:creationId xmlns:p14="http://schemas.microsoft.com/office/powerpoint/2010/main" val="4023270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431293-BE9A-8B27-4B60-8AB0BED74DE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C7A3ADD-DB0D-B1F8-90D0-4480D33D3A7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EEF4348-785C-7D3F-59A0-DE8C50FE3F6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6471101-A775-9EE6-3E3B-4A26AF98B662}"/>
              </a:ext>
            </a:extLst>
          </p:cNvPr>
          <p:cNvSpPr>
            <a:spLocks noGrp="1"/>
          </p:cNvSpPr>
          <p:nvPr>
            <p:ph type="dt" sz="half" idx="10"/>
          </p:nvPr>
        </p:nvSpPr>
        <p:spPr/>
        <p:txBody>
          <a:bodyPr/>
          <a:lstStyle/>
          <a:p>
            <a:r>
              <a:rPr lang="fr-FR"/>
              <a:t>Tomtombinary</a:t>
            </a:r>
          </a:p>
        </p:txBody>
      </p:sp>
      <p:sp>
        <p:nvSpPr>
          <p:cNvPr id="6" name="Espace réservé du pied de page 5">
            <a:extLst>
              <a:ext uri="{FF2B5EF4-FFF2-40B4-BE49-F238E27FC236}">
                <a16:creationId xmlns:a16="http://schemas.microsoft.com/office/drawing/2014/main" id="{403B7379-0C3E-2E33-8D99-0DA9D5BDAA98}"/>
              </a:ext>
            </a:extLst>
          </p:cNvPr>
          <p:cNvSpPr>
            <a:spLocks noGrp="1"/>
          </p:cNvSpPr>
          <p:nvPr>
            <p:ph type="ftr" sz="quarter" idx="11"/>
          </p:nvPr>
        </p:nvSpPr>
        <p:spPr/>
        <p:txBody>
          <a:bodyPr/>
          <a:lstStyle/>
          <a:p>
            <a:r>
              <a:rPr lang="fr-FR"/>
              <a:t>Space Empire V</a:t>
            </a:r>
          </a:p>
        </p:txBody>
      </p:sp>
      <p:sp>
        <p:nvSpPr>
          <p:cNvPr id="7" name="Espace réservé du numéro de diapositive 6">
            <a:extLst>
              <a:ext uri="{FF2B5EF4-FFF2-40B4-BE49-F238E27FC236}">
                <a16:creationId xmlns:a16="http://schemas.microsoft.com/office/drawing/2014/main" id="{CA09CB14-A0F1-6049-1FCF-FFF9650CB08D}"/>
              </a:ext>
            </a:extLst>
          </p:cNvPr>
          <p:cNvSpPr>
            <a:spLocks noGrp="1"/>
          </p:cNvSpPr>
          <p:nvPr>
            <p:ph type="sldNum" sz="quarter" idx="12"/>
          </p:nvPr>
        </p:nvSpPr>
        <p:spPr/>
        <p:txBody>
          <a:bodyPr/>
          <a:lstStyle/>
          <a:p>
            <a:fld id="{099E491B-5FEE-473E-A443-BD88A0F82CEF}" type="slidenum">
              <a:rPr lang="fr-FR" smtClean="0"/>
              <a:t>‹N°›</a:t>
            </a:fld>
            <a:endParaRPr lang="fr-FR"/>
          </a:p>
        </p:txBody>
      </p:sp>
    </p:spTree>
    <p:extLst>
      <p:ext uri="{BB962C8B-B14F-4D97-AF65-F5344CB8AC3E}">
        <p14:creationId xmlns:p14="http://schemas.microsoft.com/office/powerpoint/2010/main" val="1057838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9C3F4C-F8DA-01E0-4DC6-51E258BD173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D6D310D-1718-2DD8-7A21-B0A97BDF8D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CB179DE-F122-2C75-25FF-63067E9E621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26D5080-AB35-3A98-E4B5-72185F10B7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4C49352-DEAE-D005-D954-84A67EEC645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F68BA39-DA67-FA66-EE51-4C4A0BD569E2}"/>
              </a:ext>
            </a:extLst>
          </p:cNvPr>
          <p:cNvSpPr>
            <a:spLocks noGrp="1"/>
          </p:cNvSpPr>
          <p:nvPr>
            <p:ph type="dt" sz="half" idx="10"/>
          </p:nvPr>
        </p:nvSpPr>
        <p:spPr/>
        <p:txBody>
          <a:bodyPr/>
          <a:lstStyle/>
          <a:p>
            <a:r>
              <a:rPr lang="fr-FR"/>
              <a:t>Tomtombinary</a:t>
            </a:r>
          </a:p>
        </p:txBody>
      </p:sp>
      <p:sp>
        <p:nvSpPr>
          <p:cNvPr id="8" name="Espace réservé du pied de page 7">
            <a:extLst>
              <a:ext uri="{FF2B5EF4-FFF2-40B4-BE49-F238E27FC236}">
                <a16:creationId xmlns:a16="http://schemas.microsoft.com/office/drawing/2014/main" id="{2654F801-09DA-D9F3-243A-614BF56E75F2}"/>
              </a:ext>
            </a:extLst>
          </p:cNvPr>
          <p:cNvSpPr>
            <a:spLocks noGrp="1"/>
          </p:cNvSpPr>
          <p:nvPr>
            <p:ph type="ftr" sz="quarter" idx="11"/>
          </p:nvPr>
        </p:nvSpPr>
        <p:spPr/>
        <p:txBody>
          <a:bodyPr/>
          <a:lstStyle/>
          <a:p>
            <a:r>
              <a:rPr lang="fr-FR"/>
              <a:t>Space Empire V</a:t>
            </a:r>
          </a:p>
        </p:txBody>
      </p:sp>
      <p:sp>
        <p:nvSpPr>
          <p:cNvPr id="9" name="Espace réservé du numéro de diapositive 8">
            <a:extLst>
              <a:ext uri="{FF2B5EF4-FFF2-40B4-BE49-F238E27FC236}">
                <a16:creationId xmlns:a16="http://schemas.microsoft.com/office/drawing/2014/main" id="{F01F265F-D4B7-9598-67DF-9421448ADFE0}"/>
              </a:ext>
            </a:extLst>
          </p:cNvPr>
          <p:cNvSpPr>
            <a:spLocks noGrp="1"/>
          </p:cNvSpPr>
          <p:nvPr>
            <p:ph type="sldNum" sz="quarter" idx="12"/>
          </p:nvPr>
        </p:nvSpPr>
        <p:spPr/>
        <p:txBody>
          <a:bodyPr/>
          <a:lstStyle/>
          <a:p>
            <a:fld id="{099E491B-5FEE-473E-A443-BD88A0F82CEF}" type="slidenum">
              <a:rPr lang="fr-FR" smtClean="0"/>
              <a:t>‹N°›</a:t>
            </a:fld>
            <a:endParaRPr lang="fr-FR"/>
          </a:p>
        </p:txBody>
      </p:sp>
    </p:spTree>
    <p:extLst>
      <p:ext uri="{BB962C8B-B14F-4D97-AF65-F5344CB8AC3E}">
        <p14:creationId xmlns:p14="http://schemas.microsoft.com/office/powerpoint/2010/main" val="714163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352F7E-0793-08ED-A241-570E44D76A6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752E275-64D9-C6AF-1AEB-B4A304F5447A}"/>
              </a:ext>
            </a:extLst>
          </p:cNvPr>
          <p:cNvSpPr>
            <a:spLocks noGrp="1"/>
          </p:cNvSpPr>
          <p:nvPr>
            <p:ph type="dt" sz="half" idx="10"/>
          </p:nvPr>
        </p:nvSpPr>
        <p:spPr/>
        <p:txBody>
          <a:bodyPr/>
          <a:lstStyle/>
          <a:p>
            <a:r>
              <a:rPr lang="fr-FR"/>
              <a:t>Tomtombinary</a:t>
            </a:r>
          </a:p>
        </p:txBody>
      </p:sp>
      <p:sp>
        <p:nvSpPr>
          <p:cNvPr id="4" name="Espace réservé du pied de page 3">
            <a:extLst>
              <a:ext uri="{FF2B5EF4-FFF2-40B4-BE49-F238E27FC236}">
                <a16:creationId xmlns:a16="http://schemas.microsoft.com/office/drawing/2014/main" id="{8A43CB7E-E7A2-9293-1E4D-7C4CA27ECE62}"/>
              </a:ext>
            </a:extLst>
          </p:cNvPr>
          <p:cNvSpPr>
            <a:spLocks noGrp="1"/>
          </p:cNvSpPr>
          <p:nvPr>
            <p:ph type="ftr" sz="quarter" idx="11"/>
          </p:nvPr>
        </p:nvSpPr>
        <p:spPr/>
        <p:txBody>
          <a:bodyPr/>
          <a:lstStyle/>
          <a:p>
            <a:r>
              <a:rPr lang="fr-FR"/>
              <a:t>Space Empire V</a:t>
            </a:r>
          </a:p>
        </p:txBody>
      </p:sp>
      <p:sp>
        <p:nvSpPr>
          <p:cNvPr id="5" name="Espace réservé du numéro de diapositive 4">
            <a:extLst>
              <a:ext uri="{FF2B5EF4-FFF2-40B4-BE49-F238E27FC236}">
                <a16:creationId xmlns:a16="http://schemas.microsoft.com/office/drawing/2014/main" id="{C80031B5-1AC1-2D36-5400-DEB5FA432931}"/>
              </a:ext>
            </a:extLst>
          </p:cNvPr>
          <p:cNvSpPr>
            <a:spLocks noGrp="1"/>
          </p:cNvSpPr>
          <p:nvPr>
            <p:ph type="sldNum" sz="quarter" idx="12"/>
          </p:nvPr>
        </p:nvSpPr>
        <p:spPr/>
        <p:txBody>
          <a:bodyPr/>
          <a:lstStyle/>
          <a:p>
            <a:fld id="{099E491B-5FEE-473E-A443-BD88A0F82CEF}" type="slidenum">
              <a:rPr lang="fr-FR" smtClean="0"/>
              <a:t>‹N°›</a:t>
            </a:fld>
            <a:endParaRPr lang="fr-FR"/>
          </a:p>
        </p:txBody>
      </p:sp>
    </p:spTree>
    <p:extLst>
      <p:ext uri="{BB962C8B-B14F-4D97-AF65-F5344CB8AC3E}">
        <p14:creationId xmlns:p14="http://schemas.microsoft.com/office/powerpoint/2010/main" val="1125079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6A0B51F-CC32-76FA-E806-F0DBDA237D5C}"/>
              </a:ext>
            </a:extLst>
          </p:cNvPr>
          <p:cNvSpPr>
            <a:spLocks noGrp="1"/>
          </p:cNvSpPr>
          <p:nvPr>
            <p:ph type="dt" sz="half" idx="10"/>
          </p:nvPr>
        </p:nvSpPr>
        <p:spPr/>
        <p:txBody>
          <a:bodyPr/>
          <a:lstStyle/>
          <a:p>
            <a:r>
              <a:rPr lang="fr-FR"/>
              <a:t>Tomtombinary</a:t>
            </a:r>
          </a:p>
        </p:txBody>
      </p:sp>
      <p:sp>
        <p:nvSpPr>
          <p:cNvPr id="3" name="Espace réservé du pied de page 2">
            <a:extLst>
              <a:ext uri="{FF2B5EF4-FFF2-40B4-BE49-F238E27FC236}">
                <a16:creationId xmlns:a16="http://schemas.microsoft.com/office/drawing/2014/main" id="{B6EA9A68-071B-682D-231B-8FD639A1D57E}"/>
              </a:ext>
            </a:extLst>
          </p:cNvPr>
          <p:cNvSpPr>
            <a:spLocks noGrp="1"/>
          </p:cNvSpPr>
          <p:nvPr>
            <p:ph type="ftr" sz="quarter" idx="11"/>
          </p:nvPr>
        </p:nvSpPr>
        <p:spPr/>
        <p:txBody>
          <a:bodyPr/>
          <a:lstStyle/>
          <a:p>
            <a:r>
              <a:rPr lang="fr-FR"/>
              <a:t>Space Empire V</a:t>
            </a:r>
          </a:p>
        </p:txBody>
      </p:sp>
      <p:sp>
        <p:nvSpPr>
          <p:cNvPr id="4" name="Espace réservé du numéro de diapositive 3">
            <a:extLst>
              <a:ext uri="{FF2B5EF4-FFF2-40B4-BE49-F238E27FC236}">
                <a16:creationId xmlns:a16="http://schemas.microsoft.com/office/drawing/2014/main" id="{3142ACC4-408A-BF30-9F95-4578D8F28312}"/>
              </a:ext>
            </a:extLst>
          </p:cNvPr>
          <p:cNvSpPr>
            <a:spLocks noGrp="1"/>
          </p:cNvSpPr>
          <p:nvPr>
            <p:ph type="sldNum" sz="quarter" idx="12"/>
          </p:nvPr>
        </p:nvSpPr>
        <p:spPr/>
        <p:txBody>
          <a:bodyPr/>
          <a:lstStyle/>
          <a:p>
            <a:fld id="{099E491B-5FEE-473E-A443-BD88A0F82CEF}" type="slidenum">
              <a:rPr lang="fr-FR" smtClean="0"/>
              <a:t>‹N°›</a:t>
            </a:fld>
            <a:endParaRPr lang="fr-FR"/>
          </a:p>
        </p:txBody>
      </p:sp>
    </p:spTree>
    <p:extLst>
      <p:ext uri="{BB962C8B-B14F-4D97-AF65-F5344CB8AC3E}">
        <p14:creationId xmlns:p14="http://schemas.microsoft.com/office/powerpoint/2010/main" val="1001407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11B116-6B2B-570A-1F85-860A88AE1E7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9FA656E-A068-4906-73CD-750BA8EC75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93755AF-96A2-2585-824F-5727454015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C0DD393-60E2-5889-2D25-D58BE9303B5B}"/>
              </a:ext>
            </a:extLst>
          </p:cNvPr>
          <p:cNvSpPr>
            <a:spLocks noGrp="1"/>
          </p:cNvSpPr>
          <p:nvPr>
            <p:ph type="dt" sz="half" idx="10"/>
          </p:nvPr>
        </p:nvSpPr>
        <p:spPr/>
        <p:txBody>
          <a:bodyPr/>
          <a:lstStyle/>
          <a:p>
            <a:r>
              <a:rPr lang="fr-FR"/>
              <a:t>Tomtombinary</a:t>
            </a:r>
          </a:p>
        </p:txBody>
      </p:sp>
      <p:sp>
        <p:nvSpPr>
          <p:cNvPr id="6" name="Espace réservé du pied de page 5">
            <a:extLst>
              <a:ext uri="{FF2B5EF4-FFF2-40B4-BE49-F238E27FC236}">
                <a16:creationId xmlns:a16="http://schemas.microsoft.com/office/drawing/2014/main" id="{0B3FFD6B-63CA-AF9F-E79D-58B7535ABB94}"/>
              </a:ext>
            </a:extLst>
          </p:cNvPr>
          <p:cNvSpPr>
            <a:spLocks noGrp="1"/>
          </p:cNvSpPr>
          <p:nvPr>
            <p:ph type="ftr" sz="quarter" idx="11"/>
          </p:nvPr>
        </p:nvSpPr>
        <p:spPr/>
        <p:txBody>
          <a:bodyPr/>
          <a:lstStyle/>
          <a:p>
            <a:r>
              <a:rPr lang="fr-FR"/>
              <a:t>Space Empire V</a:t>
            </a:r>
          </a:p>
        </p:txBody>
      </p:sp>
      <p:sp>
        <p:nvSpPr>
          <p:cNvPr id="7" name="Espace réservé du numéro de diapositive 6">
            <a:extLst>
              <a:ext uri="{FF2B5EF4-FFF2-40B4-BE49-F238E27FC236}">
                <a16:creationId xmlns:a16="http://schemas.microsoft.com/office/drawing/2014/main" id="{50B94C6A-E377-6A05-1039-68FC9A2D0161}"/>
              </a:ext>
            </a:extLst>
          </p:cNvPr>
          <p:cNvSpPr>
            <a:spLocks noGrp="1"/>
          </p:cNvSpPr>
          <p:nvPr>
            <p:ph type="sldNum" sz="quarter" idx="12"/>
          </p:nvPr>
        </p:nvSpPr>
        <p:spPr/>
        <p:txBody>
          <a:bodyPr/>
          <a:lstStyle/>
          <a:p>
            <a:fld id="{099E491B-5FEE-473E-A443-BD88A0F82CEF}" type="slidenum">
              <a:rPr lang="fr-FR" smtClean="0"/>
              <a:t>‹N°›</a:t>
            </a:fld>
            <a:endParaRPr lang="fr-FR"/>
          </a:p>
        </p:txBody>
      </p:sp>
    </p:spTree>
    <p:extLst>
      <p:ext uri="{BB962C8B-B14F-4D97-AF65-F5344CB8AC3E}">
        <p14:creationId xmlns:p14="http://schemas.microsoft.com/office/powerpoint/2010/main" val="4174812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4F9182-FB69-9D8E-DB3A-B0FE8CDD36F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D9FCF0E-BDBC-C643-ED5F-1B61B21C9D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1046906-FFAE-9337-E29E-B6900CA57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7386F2A-0752-9385-CD4A-A0E601F477F1}"/>
              </a:ext>
            </a:extLst>
          </p:cNvPr>
          <p:cNvSpPr>
            <a:spLocks noGrp="1"/>
          </p:cNvSpPr>
          <p:nvPr>
            <p:ph type="dt" sz="half" idx="10"/>
          </p:nvPr>
        </p:nvSpPr>
        <p:spPr/>
        <p:txBody>
          <a:bodyPr/>
          <a:lstStyle/>
          <a:p>
            <a:r>
              <a:rPr lang="fr-FR"/>
              <a:t>Tomtombinary</a:t>
            </a:r>
          </a:p>
        </p:txBody>
      </p:sp>
      <p:sp>
        <p:nvSpPr>
          <p:cNvPr id="6" name="Espace réservé du pied de page 5">
            <a:extLst>
              <a:ext uri="{FF2B5EF4-FFF2-40B4-BE49-F238E27FC236}">
                <a16:creationId xmlns:a16="http://schemas.microsoft.com/office/drawing/2014/main" id="{4EE9A9E6-27CB-41AB-74DD-920C2CB05378}"/>
              </a:ext>
            </a:extLst>
          </p:cNvPr>
          <p:cNvSpPr>
            <a:spLocks noGrp="1"/>
          </p:cNvSpPr>
          <p:nvPr>
            <p:ph type="ftr" sz="quarter" idx="11"/>
          </p:nvPr>
        </p:nvSpPr>
        <p:spPr/>
        <p:txBody>
          <a:bodyPr/>
          <a:lstStyle/>
          <a:p>
            <a:r>
              <a:rPr lang="fr-FR"/>
              <a:t>Space Empire V</a:t>
            </a:r>
          </a:p>
        </p:txBody>
      </p:sp>
      <p:sp>
        <p:nvSpPr>
          <p:cNvPr id="7" name="Espace réservé du numéro de diapositive 6">
            <a:extLst>
              <a:ext uri="{FF2B5EF4-FFF2-40B4-BE49-F238E27FC236}">
                <a16:creationId xmlns:a16="http://schemas.microsoft.com/office/drawing/2014/main" id="{BC9101D6-B1F8-C31E-862F-A18E52367846}"/>
              </a:ext>
            </a:extLst>
          </p:cNvPr>
          <p:cNvSpPr>
            <a:spLocks noGrp="1"/>
          </p:cNvSpPr>
          <p:nvPr>
            <p:ph type="sldNum" sz="quarter" idx="12"/>
          </p:nvPr>
        </p:nvSpPr>
        <p:spPr/>
        <p:txBody>
          <a:bodyPr/>
          <a:lstStyle/>
          <a:p>
            <a:fld id="{099E491B-5FEE-473E-A443-BD88A0F82CEF}" type="slidenum">
              <a:rPr lang="fr-FR" smtClean="0"/>
              <a:t>‹N°›</a:t>
            </a:fld>
            <a:endParaRPr lang="fr-FR"/>
          </a:p>
        </p:txBody>
      </p:sp>
    </p:spTree>
    <p:extLst>
      <p:ext uri="{BB962C8B-B14F-4D97-AF65-F5344CB8AC3E}">
        <p14:creationId xmlns:p14="http://schemas.microsoft.com/office/powerpoint/2010/main" val="4143504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E3925C5-CAE8-E16C-97FC-F68CC0760B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B5EA74F-FA24-FEA3-C6B5-0C87312A7B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0C99B39-6C1A-AA56-E621-A491F469B2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Tomtombinary</a:t>
            </a:r>
          </a:p>
        </p:txBody>
      </p:sp>
      <p:sp>
        <p:nvSpPr>
          <p:cNvPr id="5" name="Espace réservé du pied de page 4">
            <a:extLst>
              <a:ext uri="{FF2B5EF4-FFF2-40B4-BE49-F238E27FC236}">
                <a16:creationId xmlns:a16="http://schemas.microsoft.com/office/drawing/2014/main" id="{52589004-BC5D-9C6C-A908-54644A1D7E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Space Empire V</a:t>
            </a:r>
          </a:p>
        </p:txBody>
      </p:sp>
      <p:sp>
        <p:nvSpPr>
          <p:cNvPr id="6" name="Espace réservé du numéro de diapositive 5">
            <a:extLst>
              <a:ext uri="{FF2B5EF4-FFF2-40B4-BE49-F238E27FC236}">
                <a16:creationId xmlns:a16="http://schemas.microsoft.com/office/drawing/2014/main" id="{2DE5D6C1-1611-3D0B-4125-E8440B11A5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9E491B-5FEE-473E-A443-BD88A0F82CEF}" type="slidenum">
              <a:rPr lang="fr-FR" smtClean="0"/>
              <a:t>‹N°›</a:t>
            </a:fld>
            <a:endParaRPr lang="fr-FR"/>
          </a:p>
        </p:txBody>
      </p:sp>
    </p:spTree>
    <p:extLst>
      <p:ext uri="{BB962C8B-B14F-4D97-AF65-F5344CB8AC3E}">
        <p14:creationId xmlns:p14="http://schemas.microsoft.com/office/powerpoint/2010/main" val="1992351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webp"/></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billdemirkapi.me/abusing-exceptions-for-code-execution-part-2/#bypassing-security-cookie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webp"/><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jpg"/><Relationship Id="rId4" Type="http://schemas.openxmlformats.org/officeDocument/2006/relationships/image" Target="../media/image13.pn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inprotocoldoc.blob.core.windows.net/productionwindowsarchives/MC-DPL4CS/%5bMC-DPL4CS%5d.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421DBDC7-9868-E64F-2670-4DC94EE7CC22}"/>
              </a:ext>
            </a:extLst>
          </p:cNvPr>
          <p:cNvPicPr>
            <a:picLocks noChangeAspect="1"/>
          </p:cNvPicPr>
          <p:nvPr/>
        </p:nvPicPr>
        <p:blipFill>
          <a:blip r:embed="rId3"/>
          <a:stretch>
            <a:fillRect/>
          </a:stretch>
        </p:blipFill>
        <p:spPr>
          <a:xfrm>
            <a:off x="0" y="0"/>
            <a:ext cx="12192000" cy="6858000"/>
          </a:xfrm>
          <a:prstGeom prst="rect">
            <a:avLst/>
          </a:prstGeom>
        </p:spPr>
      </p:pic>
      <p:pic>
        <p:nvPicPr>
          <p:cNvPr id="3" name="Image 2">
            <a:extLst>
              <a:ext uri="{FF2B5EF4-FFF2-40B4-BE49-F238E27FC236}">
                <a16:creationId xmlns:a16="http://schemas.microsoft.com/office/drawing/2014/main" id="{1B772C7F-26D8-ACC4-E56F-9A290AC4E2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772" y="4559571"/>
            <a:ext cx="1988288" cy="1979452"/>
          </a:xfrm>
          <a:prstGeom prst="rect">
            <a:avLst/>
          </a:prstGeom>
        </p:spPr>
      </p:pic>
    </p:spTree>
    <p:extLst>
      <p:ext uri="{BB962C8B-B14F-4D97-AF65-F5344CB8AC3E}">
        <p14:creationId xmlns:p14="http://schemas.microsoft.com/office/powerpoint/2010/main" val="3142842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202947-1659-4552-72C0-0250E821AE81}"/>
              </a:ext>
            </a:extLst>
          </p:cNvPr>
          <p:cNvSpPr>
            <a:spLocks noGrp="1"/>
          </p:cNvSpPr>
          <p:nvPr>
            <p:ph type="title"/>
          </p:nvPr>
        </p:nvSpPr>
        <p:spPr/>
        <p:txBody>
          <a:bodyPr/>
          <a:lstStyle/>
          <a:p>
            <a:r>
              <a:rPr lang="fr-FR" dirty="0"/>
              <a:t>Analyse du protocole</a:t>
            </a:r>
          </a:p>
        </p:txBody>
      </p:sp>
      <p:sp>
        <p:nvSpPr>
          <p:cNvPr id="4" name="Espace réservé de la date 3">
            <a:extLst>
              <a:ext uri="{FF2B5EF4-FFF2-40B4-BE49-F238E27FC236}">
                <a16:creationId xmlns:a16="http://schemas.microsoft.com/office/drawing/2014/main" id="{9DF9E33C-7F12-9D4D-DAB2-EB98C11A2FA3}"/>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1E64AE6C-7CF6-42F1-60DF-C5B2B751D49E}"/>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3326AD56-B62E-A68D-BDFA-1E817D843436}"/>
              </a:ext>
            </a:extLst>
          </p:cNvPr>
          <p:cNvSpPr>
            <a:spLocks noGrp="1"/>
          </p:cNvSpPr>
          <p:nvPr>
            <p:ph type="sldNum" sz="quarter" idx="12"/>
          </p:nvPr>
        </p:nvSpPr>
        <p:spPr/>
        <p:txBody>
          <a:bodyPr/>
          <a:lstStyle/>
          <a:p>
            <a:fld id="{099E491B-5FEE-473E-A443-BD88A0F82CEF}" type="slidenum">
              <a:rPr lang="fr-FR" smtClean="0"/>
              <a:pPr/>
              <a:t>10</a:t>
            </a:fld>
            <a:endParaRPr lang="fr-FR" dirty="0"/>
          </a:p>
        </p:txBody>
      </p:sp>
      <p:pic>
        <p:nvPicPr>
          <p:cNvPr id="8" name="Image 7">
            <a:extLst>
              <a:ext uri="{FF2B5EF4-FFF2-40B4-BE49-F238E27FC236}">
                <a16:creationId xmlns:a16="http://schemas.microsoft.com/office/drawing/2014/main" id="{9D3F23A0-5D33-3DAF-6929-4E805245D5DB}"/>
              </a:ext>
            </a:extLst>
          </p:cNvPr>
          <p:cNvPicPr>
            <a:picLocks noChangeAspect="1"/>
          </p:cNvPicPr>
          <p:nvPr/>
        </p:nvPicPr>
        <p:blipFill>
          <a:blip r:embed="rId3"/>
          <a:stretch>
            <a:fillRect/>
          </a:stretch>
        </p:blipFill>
        <p:spPr>
          <a:xfrm>
            <a:off x="369455" y="1404695"/>
            <a:ext cx="6053450" cy="4048610"/>
          </a:xfrm>
          <a:prstGeom prst="rect">
            <a:avLst/>
          </a:prstGeom>
        </p:spPr>
      </p:pic>
      <p:sp>
        <p:nvSpPr>
          <p:cNvPr id="9" name="Espace réservé du contenu 2">
            <a:extLst>
              <a:ext uri="{FF2B5EF4-FFF2-40B4-BE49-F238E27FC236}">
                <a16:creationId xmlns:a16="http://schemas.microsoft.com/office/drawing/2014/main" id="{6186AA58-191B-A143-2D94-85EE7A51798D}"/>
              </a:ext>
            </a:extLst>
          </p:cNvPr>
          <p:cNvSpPr>
            <a:spLocks noGrp="1"/>
          </p:cNvSpPr>
          <p:nvPr>
            <p:ph idx="1"/>
          </p:nvPr>
        </p:nvSpPr>
        <p:spPr>
          <a:xfrm>
            <a:off x="6664569" y="1404695"/>
            <a:ext cx="5400119" cy="4881804"/>
          </a:xfrm>
        </p:spPr>
        <p:txBody>
          <a:bodyPr>
            <a:normAutofit fontScale="70000" lnSpcReduction="20000"/>
          </a:bodyPr>
          <a:lstStyle/>
          <a:p>
            <a:r>
              <a:rPr lang="fr-FR" dirty="0"/>
              <a:t>Un client du jeu envoie un paquet UDP pour découvrir les différents hôte de partie</a:t>
            </a:r>
          </a:p>
          <a:p>
            <a:r>
              <a:rPr lang="fr-FR" dirty="0"/>
              <a:t>L’hôte de partie lui répond avec les informations sur la session de jeu</a:t>
            </a:r>
          </a:p>
          <a:p>
            <a:r>
              <a:rPr lang="fr-FR" dirty="0"/>
              <a:t>Le client s’enregistre auprès de l’hôte de partie</a:t>
            </a:r>
          </a:p>
          <a:p>
            <a:r>
              <a:rPr lang="fr-FR" dirty="0"/>
              <a:t>L’hôte de partie notifie les autres instances du jeu</a:t>
            </a:r>
          </a:p>
          <a:p>
            <a:r>
              <a:rPr lang="fr-FR" dirty="0"/>
              <a:t>Le client demande un ID de joueur</a:t>
            </a:r>
          </a:p>
          <a:p>
            <a:r>
              <a:rPr lang="fr-FR" dirty="0"/>
              <a:t>La donnée spécifique au jeu est encapsulé dans des paquets DirectPlay</a:t>
            </a:r>
          </a:p>
          <a:p>
            <a:r>
              <a:rPr lang="fr-FR" dirty="0"/>
              <a:t>La data apparait en clair (pas de chiffrement, pas de compression)</a:t>
            </a:r>
          </a:p>
          <a:p>
            <a:r>
              <a:rPr lang="fr-FR" dirty="0"/>
              <a:t>Analyser le format des paquets en générant du trafic avec le client ou l’hôte de partie (ex: message de chat)</a:t>
            </a:r>
          </a:p>
          <a:p>
            <a:pPr marL="0" indent="0">
              <a:buNone/>
            </a:pPr>
            <a:endParaRPr lang="fr-FR" dirty="0"/>
          </a:p>
          <a:p>
            <a:pPr marL="0" indent="0">
              <a:buNone/>
            </a:pPr>
            <a:r>
              <a:rPr lang="fr-FR" dirty="0"/>
              <a:t> </a:t>
            </a:r>
          </a:p>
        </p:txBody>
      </p:sp>
    </p:spTree>
    <p:extLst>
      <p:ext uri="{BB962C8B-B14F-4D97-AF65-F5344CB8AC3E}">
        <p14:creationId xmlns:p14="http://schemas.microsoft.com/office/powerpoint/2010/main" val="469334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44D9E7-A9F4-8BB5-AD92-7FDE88F3B5CD}"/>
              </a:ext>
            </a:extLst>
          </p:cNvPr>
          <p:cNvSpPr>
            <a:spLocks noGrp="1"/>
          </p:cNvSpPr>
          <p:nvPr>
            <p:ph type="title"/>
          </p:nvPr>
        </p:nvSpPr>
        <p:spPr/>
        <p:txBody>
          <a:bodyPr/>
          <a:lstStyle/>
          <a:p>
            <a:r>
              <a:rPr lang="fr-FR" dirty="0"/>
              <a:t>Analyse du protocole</a:t>
            </a:r>
          </a:p>
        </p:txBody>
      </p:sp>
      <p:sp>
        <p:nvSpPr>
          <p:cNvPr id="4" name="Espace réservé de la date 3">
            <a:extLst>
              <a:ext uri="{FF2B5EF4-FFF2-40B4-BE49-F238E27FC236}">
                <a16:creationId xmlns:a16="http://schemas.microsoft.com/office/drawing/2014/main" id="{EE9C256B-F67C-A789-7FC1-03BC87D18359}"/>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95E2F5AA-3E99-A16D-03C1-D01B5E729806}"/>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FE70CF8A-99F0-A49C-74B2-9296ACDC924C}"/>
              </a:ext>
            </a:extLst>
          </p:cNvPr>
          <p:cNvSpPr>
            <a:spLocks noGrp="1"/>
          </p:cNvSpPr>
          <p:nvPr>
            <p:ph type="sldNum" sz="quarter" idx="12"/>
          </p:nvPr>
        </p:nvSpPr>
        <p:spPr/>
        <p:txBody>
          <a:bodyPr/>
          <a:lstStyle/>
          <a:p>
            <a:fld id="{099E491B-5FEE-473E-A443-BD88A0F82CEF}" type="slidenum">
              <a:rPr lang="fr-FR" smtClean="0"/>
              <a:pPr/>
              <a:t>11</a:t>
            </a:fld>
            <a:endParaRPr lang="fr-FR" dirty="0"/>
          </a:p>
        </p:txBody>
      </p:sp>
      <p:pic>
        <p:nvPicPr>
          <p:cNvPr id="8" name="Image 7">
            <a:extLst>
              <a:ext uri="{FF2B5EF4-FFF2-40B4-BE49-F238E27FC236}">
                <a16:creationId xmlns:a16="http://schemas.microsoft.com/office/drawing/2014/main" id="{4271DEDC-1657-F8E8-23BE-D62C356113AF}"/>
              </a:ext>
            </a:extLst>
          </p:cNvPr>
          <p:cNvPicPr>
            <a:picLocks noChangeAspect="1"/>
          </p:cNvPicPr>
          <p:nvPr/>
        </p:nvPicPr>
        <p:blipFill>
          <a:blip r:embed="rId3"/>
          <a:stretch>
            <a:fillRect/>
          </a:stretch>
        </p:blipFill>
        <p:spPr>
          <a:xfrm>
            <a:off x="369454" y="1367736"/>
            <a:ext cx="8463508" cy="1458673"/>
          </a:xfrm>
          <a:prstGeom prst="rect">
            <a:avLst/>
          </a:prstGeom>
        </p:spPr>
      </p:pic>
      <p:pic>
        <p:nvPicPr>
          <p:cNvPr id="10" name="Image 9">
            <a:extLst>
              <a:ext uri="{FF2B5EF4-FFF2-40B4-BE49-F238E27FC236}">
                <a16:creationId xmlns:a16="http://schemas.microsoft.com/office/drawing/2014/main" id="{DAD4932B-7BA5-44B2-1582-D1B9E41EF3F7}"/>
              </a:ext>
            </a:extLst>
          </p:cNvPr>
          <p:cNvPicPr>
            <a:picLocks noChangeAspect="1"/>
          </p:cNvPicPr>
          <p:nvPr/>
        </p:nvPicPr>
        <p:blipFill>
          <a:blip r:embed="rId4"/>
          <a:stretch>
            <a:fillRect/>
          </a:stretch>
        </p:blipFill>
        <p:spPr>
          <a:xfrm>
            <a:off x="369454" y="3027424"/>
            <a:ext cx="8463508" cy="1541740"/>
          </a:xfrm>
          <a:prstGeom prst="rect">
            <a:avLst/>
          </a:prstGeom>
        </p:spPr>
      </p:pic>
      <p:pic>
        <p:nvPicPr>
          <p:cNvPr id="12" name="Image 11">
            <a:extLst>
              <a:ext uri="{FF2B5EF4-FFF2-40B4-BE49-F238E27FC236}">
                <a16:creationId xmlns:a16="http://schemas.microsoft.com/office/drawing/2014/main" id="{F936B6A7-1C48-49C4-E209-53BC1E9F72CF}"/>
              </a:ext>
            </a:extLst>
          </p:cNvPr>
          <p:cNvPicPr>
            <a:picLocks noChangeAspect="1"/>
          </p:cNvPicPr>
          <p:nvPr/>
        </p:nvPicPr>
        <p:blipFill>
          <a:blip r:embed="rId5"/>
          <a:stretch>
            <a:fillRect/>
          </a:stretch>
        </p:blipFill>
        <p:spPr>
          <a:xfrm>
            <a:off x="369454" y="4742821"/>
            <a:ext cx="8463508" cy="1509620"/>
          </a:xfrm>
          <a:prstGeom prst="rect">
            <a:avLst/>
          </a:prstGeom>
        </p:spPr>
      </p:pic>
      <p:sp>
        <p:nvSpPr>
          <p:cNvPr id="13" name="Rectangle 12">
            <a:extLst>
              <a:ext uri="{FF2B5EF4-FFF2-40B4-BE49-F238E27FC236}">
                <a16:creationId xmlns:a16="http://schemas.microsoft.com/office/drawing/2014/main" id="{727AFA99-83AC-9494-6D5D-83930AED15DD}"/>
              </a:ext>
            </a:extLst>
          </p:cNvPr>
          <p:cNvSpPr/>
          <p:nvPr/>
        </p:nvSpPr>
        <p:spPr>
          <a:xfrm>
            <a:off x="2130580" y="2099778"/>
            <a:ext cx="697901" cy="265353"/>
          </a:xfrm>
          <a:prstGeom prst="rect">
            <a:avLst/>
          </a:prstGeom>
          <a:noFill/>
          <a:ln w="2857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14" name="Rectangle 13">
            <a:extLst>
              <a:ext uri="{FF2B5EF4-FFF2-40B4-BE49-F238E27FC236}">
                <a16:creationId xmlns:a16="http://schemas.microsoft.com/office/drawing/2014/main" id="{503B847D-0AC4-121C-3B1F-117AB95CDEF6}"/>
              </a:ext>
            </a:extLst>
          </p:cNvPr>
          <p:cNvSpPr/>
          <p:nvPr/>
        </p:nvSpPr>
        <p:spPr>
          <a:xfrm>
            <a:off x="2130580" y="3783642"/>
            <a:ext cx="697901" cy="236888"/>
          </a:xfrm>
          <a:prstGeom prst="rect">
            <a:avLst/>
          </a:prstGeom>
          <a:noFill/>
          <a:ln w="2857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15" name="Rectangle 14">
            <a:extLst>
              <a:ext uri="{FF2B5EF4-FFF2-40B4-BE49-F238E27FC236}">
                <a16:creationId xmlns:a16="http://schemas.microsoft.com/office/drawing/2014/main" id="{69A9F9AA-1CAB-CE6C-EBAC-3BECC78DF9D3}"/>
              </a:ext>
            </a:extLst>
          </p:cNvPr>
          <p:cNvSpPr/>
          <p:nvPr/>
        </p:nvSpPr>
        <p:spPr>
          <a:xfrm>
            <a:off x="2130580" y="5490264"/>
            <a:ext cx="697901" cy="242695"/>
          </a:xfrm>
          <a:prstGeom prst="rect">
            <a:avLst/>
          </a:prstGeom>
          <a:noFill/>
          <a:ln w="2857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16" name="Rectangle 15">
            <a:extLst>
              <a:ext uri="{FF2B5EF4-FFF2-40B4-BE49-F238E27FC236}">
                <a16:creationId xmlns:a16="http://schemas.microsoft.com/office/drawing/2014/main" id="{63648775-8854-9C48-C914-95878B188857}"/>
              </a:ext>
            </a:extLst>
          </p:cNvPr>
          <p:cNvSpPr/>
          <p:nvPr/>
        </p:nvSpPr>
        <p:spPr>
          <a:xfrm>
            <a:off x="3926853" y="2104068"/>
            <a:ext cx="697901" cy="261063"/>
          </a:xfrm>
          <a:prstGeom prst="rect">
            <a:avLst/>
          </a:prstGeom>
          <a:noFill/>
          <a:ln w="28575"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17" name="Rectangle 16">
            <a:extLst>
              <a:ext uri="{FF2B5EF4-FFF2-40B4-BE49-F238E27FC236}">
                <a16:creationId xmlns:a16="http://schemas.microsoft.com/office/drawing/2014/main" id="{03B771DF-3EF5-734F-BEF8-2EDA3A869950}"/>
              </a:ext>
            </a:extLst>
          </p:cNvPr>
          <p:cNvSpPr/>
          <p:nvPr/>
        </p:nvSpPr>
        <p:spPr>
          <a:xfrm>
            <a:off x="3926852" y="3783640"/>
            <a:ext cx="697901" cy="236889"/>
          </a:xfrm>
          <a:prstGeom prst="rect">
            <a:avLst/>
          </a:prstGeom>
          <a:noFill/>
          <a:ln w="28575"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18" name="Rectangle 17">
            <a:extLst>
              <a:ext uri="{FF2B5EF4-FFF2-40B4-BE49-F238E27FC236}">
                <a16:creationId xmlns:a16="http://schemas.microsoft.com/office/drawing/2014/main" id="{B4903177-CE44-B631-D4CC-92A56AE44484}"/>
              </a:ext>
            </a:extLst>
          </p:cNvPr>
          <p:cNvSpPr/>
          <p:nvPr/>
        </p:nvSpPr>
        <p:spPr>
          <a:xfrm>
            <a:off x="3926852" y="5490263"/>
            <a:ext cx="697901" cy="242695"/>
          </a:xfrm>
          <a:prstGeom prst="rect">
            <a:avLst/>
          </a:prstGeom>
          <a:noFill/>
          <a:ln w="28575"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19" name="Rectangle 18">
            <a:extLst>
              <a:ext uri="{FF2B5EF4-FFF2-40B4-BE49-F238E27FC236}">
                <a16:creationId xmlns:a16="http://schemas.microsoft.com/office/drawing/2014/main" id="{DF64F5D0-95CF-1580-1C44-642569D6685B}"/>
              </a:ext>
            </a:extLst>
          </p:cNvPr>
          <p:cNvSpPr/>
          <p:nvPr/>
        </p:nvSpPr>
        <p:spPr>
          <a:xfrm>
            <a:off x="5951550" y="2099778"/>
            <a:ext cx="315900" cy="261063"/>
          </a:xfrm>
          <a:prstGeom prst="rect">
            <a:avLst/>
          </a:prstGeom>
          <a:noFill/>
          <a:ln w="2857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dirty="0"/>
          </a:p>
        </p:txBody>
      </p:sp>
      <p:sp>
        <p:nvSpPr>
          <p:cNvPr id="20" name="Rectangle 19">
            <a:extLst>
              <a:ext uri="{FF2B5EF4-FFF2-40B4-BE49-F238E27FC236}">
                <a16:creationId xmlns:a16="http://schemas.microsoft.com/office/drawing/2014/main" id="{8DBC0809-AA8D-C7A3-C27C-96460B7941F6}"/>
              </a:ext>
            </a:extLst>
          </p:cNvPr>
          <p:cNvSpPr/>
          <p:nvPr/>
        </p:nvSpPr>
        <p:spPr>
          <a:xfrm>
            <a:off x="5951550" y="3783640"/>
            <a:ext cx="315900" cy="236889"/>
          </a:xfrm>
          <a:prstGeom prst="rect">
            <a:avLst/>
          </a:prstGeom>
          <a:noFill/>
          <a:ln w="2857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21" name="Rectangle 20">
            <a:extLst>
              <a:ext uri="{FF2B5EF4-FFF2-40B4-BE49-F238E27FC236}">
                <a16:creationId xmlns:a16="http://schemas.microsoft.com/office/drawing/2014/main" id="{F908717B-0B31-D1DF-2E09-D63FE14F8DF0}"/>
              </a:ext>
            </a:extLst>
          </p:cNvPr>
          <p:cNvSpPr/>
          <p:nvPr/>
        </p:nvSpPr>
        <p:spPr>
          <a:xfrm>
            <a:off x="5951550" y="5490263"/>
            <a:ext cx="315900" cy="242695"/>
          </a:xfrm>
          <a:prstGeom prst="rect">
            <a:avLst/>
          </a:prstGeom>
          <a:noFill/>
          <a:ln w="2857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22" name="Rectangle 21">
            <a:extLst>
              <a:ext uri="{FF2B5EF4-FFF2-40B4-BE49-F238E27FC236}">
                <a16:creationId xmlns:a16="http://schemas.microsoft.com/office/drawing/2014/main" id="{45C915F4-3D6B-972A-DEFD-2FADF6F49064}"/>
              </a:ext>
            </a:extLst>
          </p:cNvPr>
          <p:cNvSpPr/>
          <p:nvPr/>
        </p:nvSpPr>
        <p:spPr>
          <a:xfrm>
            <a:off x="8986795" y="2616264"/>
            <a:ext cx="284284" cy="268059"/>
          </a:xfrm>
          <a:prstGeom prst="rect">
            <a:avLst/>
          </a:prstGeom>
          <a:solidFill>
            <a:schemeClr val="accent4"/>
          </a:solidFill>
          <a:ln w="2857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23" name="Espace réservé du contenu 2">
            <a:extLst>
              <a:ext uri="{FF2B5EF4-FFF2-40B4-BE49-F238E27FC236}">
                <a16:creationId xmlns:a16="http://schemas.microsoft.com/office/drawing/2014/main" id="{7711335F-EF66-CE04-3C96-BB11216CE063}"/>
              </a:ext>
            </a:extLst>
          </p:cNvPr>
          <p:cNvSpPr>
            <a:spLocks noGrp="1"/>
          </p:cNvSpPr>
          <p:nvPr>
            <p:ph idx="1"/>
          </p:nvPr>
        </p:nvSpPr>
        <p:spPr>
          <a:xfrm>
            <a:off x="9326796" y="2385886"/>
            <a:ext cx="2743200" cy="725046"/>
          </a:xfrm>
        </p:spPr>
        <p:txBody>
          <a:bodyPr>
            <a:normAutofit fontScale="55000" lnSpcReduction="20000"/>
          </a:bodyPr>
          <a:lstStyle/>
          <a:p>
            <a:pPr marL="0" indent="0">
              <a:buNone/>
            </a:pPr>
            <a:r>
              <a:rPr lang="fr-FR" dirty="0"/>
              <a:t>S’incrémente pour chaque message envoyé par le client</a:t>
            </a:r>
          </a:p>
          <a:p>
            <a:pPr marL="0" indent="0">
              <a:buNone/>
            </a:pPr>
            <a:r>
              <a:rPr lang="fr-FR" dirty="0"/>
              <a:t>Client </a:t>
            </a:r>
            <a:r>
              <a:rPr lang="fr-FR" dirty="0" err="1"/>
              <a:t>Sequence</a:t>
            </a:r>
            <a:r>
              <a:rPr lang="fr-FR" dirty="0"/>
              <a:t> </a:t>
            </a:r>
            <a:r>
              <a:rPr lang="fr-FR" dirty="0" err="1"/>
              <a:t>Number</a:t>
            </a:r>
            <a:endParaRPr lang="fr-FR" dirty="0"/>
          </a:p>
        </p:txBody>
      </p:sp>
      <p:sp>
        <p:nvSpPr>
          <p:cNvPr id="24" name="Rectangle 23">
            <a:extLst>
              <a:ext uri="{FF2B5EF4-FFF2-40B4-BE49-F238E27FC236}">
                <a16:creationId xmlns:a16="http://schemas.microsoft.com/office/drawing/2014/main" id="{984896C1-ADE6-3470-540F-F1E1BBA5206C}"/>
              </a:ext>
            </a:extLst>
          </p:cNvPr>
          <p:cNvSpPr/>
          <p:nvPr/>
        </p:nvSpPr>
        <p:spPr>
          <a:xfrm>
            <a:off x="8986795" y="4401517"/>
            <a:ext cx="284284" cy="268059"/>
          </a:xfrm>
          <a:prstGeom prst="rect">
            <a:avLst/>
          </a:prstGeom>
          <a:solidFill>
            <a:schemeClr val="accent6"/>
          </a:solid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dirty="0">
              <a:solidFill>
                <a:schemeClr val="bg1"/>
              </a:solidFill>
            </a:endParaRPr>
          </a:p>
        </p:txBody>
      </p:sp>
      <p:sp>
        <p:nvSpPr>
          <p:cNvPr id="25" name="Espace réservé du contenu 2">
            <a:extLst>
              <a:ext uri="{FF2B5EF4-FFF2-40B4-BE49-F238E27FC236}">
                <a16:creationId xmlns:a16="http://schemas.microsoft.com/office/drawing/2014/main" id="{65E31C1C-0783-D691-A009-649C1E74DF77}"/>
              </a:ext>
            </a:extLst>
          </p:cNvPr>
          <p:cNvSpPr txBox="1">
            <a:spLocks/>
          </p:cNvSpPr>
          <p:nvPr/>
        </p:nvSpPr>
        <p:spPr>
          <a:xfrm>
            <a:off x="9304814" y="4283523"/>
            <a:ext cx="2743201" cy="5040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400" dirty="0"/>
              <a:t>Magic </a:t>
            </a:r>
            <a:r>
              <a:rPr lang="fr-FR" sz="1400" dirty="0" err="1"/>
              <a:t>Number</a:t>
            </a:r>
            <a:r>
              <a:rPr lang="fr-FR" sz="1400" dirty="0"/>
              <a:t> ? Apparait dans tout les paquets</a:t>
            </a:r>
          </a:p>
        </p:txBody>
      </p:sp>
      <p:sp>
        <p:nvSpPr>
          <p:cNvPr id="26" name="Rectangle 25">
            <a:extLst>
              <a:ext uri="{FF2B5EF4-FFF2-40B4-BE49-F238E27FC236}">
                <a16:creationId xmlns:a16="http://schemas.microsoft.com/office/drawing/2014/main" id="{F28A1903-BA0C-0A52-702C-015FE1CF65A1}"/>
              </a:ext>
            </a:extLst>
          </p:cNvPr>
          <p:cNvSpPr/>
          <p:nvPr/>
        </p:nvSpPr>
        <p:spPr>
          <a:xfrm>
            <a:off x="8986795" y="5082031"/>
            <a:ext cx="284284" cy="268059"/>
          </a:xfrm>
          <a:prstGeom prst="rect">
            <a:avLst/>
          </a:prstGeom>
          <a:solidFill>
            <a:schemeClr val="accent5"/>
          </a:solidFill>
          <a:ln w="2857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dirty="0">
              <a:solidFill>
                <a:schemeClr val="bg1"/>
              </a:solidFill>
            </a:endParaRPr>
          </a:p>
        </p:txBody>
      </p:sp>
      <p:sp>
        <p:nvSpPr>
          <p:cNvPr id="27" name="Espace réservé du contenu 2">
            <a:extLst>
              <a:ext uri="{FF2B5EF4-FFF2-40B4-BE49-F238E27FC236}">
                <a16:creationId xmlns:a16="http://schemas.microsoft.com/office/drawing/2014/main" id="{DDEFF602-A102-F27A-8EB7-97C0225D5D34}"/>
              </a:ext>
            </a:extLst>
          </p:cNvPr>
          <p:cNvSpPr txBox="1">
            <a:spLocks/>
          </p:cNvSpPr>
          <p:nvPr/>
        </p:nvSpPr>
        <p:spPr>
          <a:xfrm>
            <a:off x="9304814" y="4981035"/>
            <a:ext cx="2787164" cy="50404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600" dirty="0"/>
              <a:t>Message </a:t>
            </a:r>
            <a:r>
              <a:rPr lang="fr-FR" sz="1600" dirty="0" err="1"/>
              <a:t>Length</a:t>
            </a:r>
            <a:r>
              <a:rPr lang="fr-FR" sz="1600" dirty="0"/>
              <a:t>: taille du message texte</a:t>
            </a:r>
          </a:p>
        </p:txBody>
      </p:sp>
      <p:cxnSp>
        <p:nvCxnSpPr>
          <p:cNvPr id="9" name="Connecteur droit 8">
            <a:extLst>
              <a:ext uri="{FF2B5EF4-FFF2-40B4-BE49-F238E27FC236}">
                <a16:creationId xmlns:a16="http://schemas.microsoft.com/office/drawing/2014/main" id="{58009463-2E74-854E-B539-ABEA78D55BAD}"/>
              </a:ext>
            </a:extLst>
          </p:cNvPr>
          <p:cNvCxnSpPr>
            <a:cxnSpLocks/>
            <a:stCxn id="19" idx="2"/>
          </p:cNvCxnSpPr>
          <p:nvPr/>
        </p:nvCxnSpPr>
        <p:spPr>
          <a:xfrm>
            <a:off x="6109500" y="2360841"/>
            <a:ext cx="434175"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B1DCBCC9-9BF9-7859-0DDC-F39F35B52F9F}"/>
              </a:ext>
            </a:extLst>
          </p:cNvPr>
          <p:cNvCxnSpPr>
            <a:cxnSpLocks/>
          </p:cNvCxnSpPr>
          <p:nvPr/>
        </p:nvCxnSpPr>
        <p:spPr>
          <a:xfrm>
            <a:off x="6096000" y="4020529"/>
            <a:ext cx="447675"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0462C255-4027-DBBF-A93B-20A0A12CF1CA}"/>
              </a:ext>
            </a:extLst>
          </p:cNvPr>
          <p:cNvCxnSpPr>
            <a:cxnSpLocks/>
            <a:stCxn id="21" idx="2"/>
          </p:cNvCxnSpPr>
          <p:nvPr/>
        </p:nvCxnSpPr>
        <p:spPr>
          <a:xfrm>
            <a:off x="6109500" y="5732958"/>
            <a:ext cx="434175"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0B720A6F-DE46-4717-EDEC-31EE1E4B98E1}"/>
              </a:ext>
            </a:extLst>
          </p:cNvPr>
          <p:cNvCxnSpPr>
            <a:cxnSpLocks/>
          </p:cNvCxnSpPr>
          <p:nvPr/>
        </p:nvCxnSpPr>
        <p:spPr>
          <a:xfrm>
            <a:off x="1176738" y="5966320"/>
            <a:ext cx="5366937"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65905CB5-ED41-5B34-E8F6-9E82FFC730AC}"/>
              </a:ext>
            </a:extLst>
          </p:cNvPr>
          <p:cNvCxnSpPr>
            <a:cxnSpLocks/>
          </p:cNvCxnSpPr>
          <p:nvPr/>
        </p:nvCxnSpPr>
        <p:spPr>
          <a:xfrm>
            <a:off x="1176738" y="6209207"/>
            <a:ext cx="88066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EE02AFE7-346A-7D2D-098E-05DB4449A659}"/>
              </a:ext>
            </a:extLst>
          </p:cNvPr>
          <p:cNvCxnSpPr>
            <a:cxnSpLocks/>
          </p:cNvCxnSpPr>
          <p:nvPr/>
        </p:nvCxnSpPr>
        <p:spPr>
          <a:xfrm>
            <a:off x="1176738" y="4247057"/>
            <a:ext cx="5366937"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054AB9B0-9F42-E639-CCF0-1FA561D39D03}"/>
              </a:ext>
            </a:extLst>
          </p:cNvPr>
          <p:cNvCxnSpPr>
            <a:cxnSpLocks/>
          </p:cNvCxnSpPr>
          <p:nvPr/>
        </p:nvCxnSpPr>
        <p:spPr>
          <a:xfrm>
            <a:off x="1176738" y="4499469"/>
            <a:ext cx="189031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B9AD9749-B6EF-4348-23CF-C1EDC6B71665}"/>
              </a:ext>
            </a:extLst>
          </p:cNvPr>
          <p:cNvCxnSpPr>
            <a:cxnSpLocks/>
          </p:cNvCxnSpPr>
          <p:nvPr/>
        </p:nvCxnSpPr>
        <p:spPr>
          <a:xfrm>
            <a:off x="1176738" y="2594470"/>
            <a:ext cx="5366937"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000F3E07-059C-48C4-F283-7310CE024738}"/>
              </a:ext>
            </a:extLst>
          </p:cNvPr>
          <p:cNvCxnSpPr>
            <a:cxnSpLocks/>
          </p:cNvCxnSpPr>
          <p:nvPr/>
        </p:nvCxnSpPr>
        <p:spPr>
          <a:xfrm>
            <a:off x="1176738" y="2826409"/>
            <a:ext cx="189031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1002F1C7-3FCC-86EA-52B4-51781514ADF1}"/>
              </a:ext>
            </a:extLst>
          </p:cNvPr>
          <p:cNvSpPr/>
          <p:nvPr/>
        </p:nvSpPr>
        <p:spPr>
          <a:xfrm>
            <a:off x="2820648" y="2101787"/>
            <a:ext cx="644053" cy="261063"/>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52" name="Rectangle 51">
            <a:extLst>
              <a:ext uri="{FF2B5EF4-FFF2-40B4-BE49-F238E27FC236}">
                <a16:creationId xmlns:a16="http://schemas.microsoft.com/office/drawing/2014/main" id="{5D811906-9046-89B6-E9F8-C7703C85F16F}"/>
              </a:ext>
            </a:extLst>
          </p:cNvPr>
          <p:cNvSpPr/>
          <p:nvPr/>
        </p:nvSpPr>
        <p:spPr>
          <a:xfrm>
            <a:off x="2828481" y="3783640"/>
            <a:ext cx="636221" cy="236888"/>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53" name="Rectangle 52">
            <a:extLst>
              <a:ext uri="{FF2B5EF4-FFF2-40B4-BE49-F238E27FC236}">
                <a16:creationId xmlns:a16="http://schemas.microsoft.com/office/drawing/2014/main" id="{544A42B0-E069-6112-8D90-265125BE323C}"/>
              </a:ext>
            </a:extLst>
          </p:cNvPr>
          <p:cNvSpPr/>
          <p:nvPr/>
        </p:nvSpPr>
        <p:spPr>
          <a:xfrm>
            <a:off x="2828482" y="5490263"/>
            <a:ext cx="636222" cy="242695"/>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56" name="Rectangle 55">
            <a:extLst>
              <a:ext uri="{FF2B5EF4-FFF2-40B4-BE49-F238E27FC236}">
                <a16:creationId xmlns:a16="http://schemas.microsoft.com/office/drawing/2014/main" id="{1A63F9C2-5BD1-139B-50DC-A1624A7A0EED}"/>
              </a:ext>
            </a:extLst>
          </p:cNvPr>
          <p:cNvSpPr/>
          <p:nvPr/>
        </p:nvSpPr>
        <p:spPr>
          <a:xfrm>
            <a:off x="8986795" y="3629421"/>
            <a:ext cx="284284" cy="268059"/>
          </a:xfrm>
          <a:prstGeom prst="rect">
            <a:avLst/>
          </a:prstGeom>
          <a:solidFill>
            <a:schemeClr val="accent2"/>
          </a:solid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dirty="0">
              <a:solidFill>
                <a:schemeClr val="bg1"/>
              </a:solidFill>
            </a:endParaRPr>
          </a:p>
        </p:txBody>
      </p:sp>
      <p:cxnSp>
        <p:nvCxnSpPr>
          <p:cNvPr id="57" name="Connecteur droit 56">
            <a:extLst>
              <a:ext uri="{FF2B5EF4-FFF2-40B4-BE49-F238E27FC236}">
                <a16:creationId xmlns:a16="http://schemas.microsoft.com/office/drawing/2014/main" id="{415605DF-2575-0E9C-2F5B-0C7885CAFE14}"/>
              </a:ext>
            </a:extLst>
          </p:cNvPr>
          <p:cNvCxnSpPr>
            <a:cxnSpLocks/>
          </p:cNvCxnSpPr>
          <p:nvPr/>
        </p:nvCxnSpPr>
        <p:spPr>
          <a:xfrm>
            <a:off x="8674100" y="2360841"/>
            <a:ext cx="15886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9A417DBD-4913-296F-E511-BEC3A26E94D6}"/>
              </a:ext>
            </a:extLst>
          </p:cNvPr>
          <p:cNvCxnSpPr>
            <a:cxnSpLocks/>
          </p:cNvCxnSpPr>
          <p:nvPr/>
        </p:nvCxnSpPr>
        <p:spPr>
          <a:xfrm>
            <a:off x="6889750" y="2594470"/>
            <a:ext cx="194321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C754CD52-881B-2406-0271-FE46CAD48BC6}"/>
              </a:ext>
            </a:extLst>
          </p:cNvPr>
          <p:cNvCxnSpPr>
            <a:cxnSpLocks/>
          </p:cNvCxnSpPr>
          <p:nvPr/>
        </p:nvCxnSpPr>
        <p:spPr>
          <a:xfrm>
            <a:off x="6889750" y="2826409"/>
            <a:ext cx="6858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63A68339-08F9-3FD6-4B0A-6021B6989A81}"/>
              </a:ext>
            </a:extLst>
          </p:cNvPr>
          <p:cNvCxnSpPr>
            <a:cxnSpLocks/>
          </p:cNvCxnSpPr>
          <p:nvPr/>
        </p:nvCxnSpPr>
        <p:spPr>
          <a:xfrm>
            <a:off x="8674100" y="4029798"/>
            <a:ext cx="15886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4AEC557A-B20A-EDF2-1C6E-37561B2ECC1D}"/>
              </a:ext>
            </a:extLst>
          </p:cNvPr>
          <p:cNvCxnSpPr>
            <a:cxnSpLocks/>
          </p:cNvCxnSpPr>
          <p:nvPr/>
        </p:nvCxnSpPr>
        <p:spPr>
          <a:xfrm>
            <a:off x="6889750" y="4263427"/>
            <a:ext cx="194321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148EB9EB-D510-76B3-FCA7-F1918508CC7C}"/>
              </a:ext>
            </a:extLst>
          </p:cNvPr>
          <p:cNvCxnSpPr>
            <a:cxnSpLocks/>
          </p:cNvCxnSpPr>
          <p:nvPr/>
        </p:nvCxnSpPr>
        <p:spPr>
          <a:xfrm>
            <a:off x="6889750" y="4495366"/>
            <a:ext cx="6858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4380E189-4FA7-F388-4799-55E2870F992E}"/>
              </a:ext>
            </a:extLst>
          </p:cNvPr>
          <p:cNvCxnSpPr>
            <a:cxnSpLocks/>
          </p:cNvCxnSpPr>
          <p:nvPr/>
        </p:nvCxnSpPr>
        <p:spPr>
          <a:xfrm>
            <a:off x="8674100" y="5732691"/>
            <a:ext cx="15886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9142A004-5F18-0938-9798-8267C06DA581}"/>
              </a:ext>
            </a:extLst>
          </p:cNvPr>
          <p:cNvCxnSpPr>
            <a:cxnSpLocks/>
          </p:cNvCxnSpPr>
          <p:nvPr/>
        </p:nvCxnSpPr>
        <p:spPr>
          <a:xfrm>
            <a:off x="6889750" y="5966320"/>
            <a:ext cx="194321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8" name="Connecteur droit 67">
            <a:extLst>
              <a:ext uri="{FF2B5EF4-FFF2-40B4-BE49-F238E27FC236}">
                <a16:creationId xmlns:a16="http://schemas.microsoft.com/office/drawing/2014/main" id="{42B75110-5D99-1C74-3783-45D6DE0CE9B7}"/>
              </a:ext>
            </a:extLst>
          </p:cNvPr>
          <p:cNvCxnSpPr>
            <a:cxnSpLocks/>
          </p:cNvCxnSpPr>
          <p:nvPr/>
        </p:nvCxnSpPr>
        <p:spPr>
          <a:xfrm>
            <a:off x="6889750" y="6198259"/>
            <a:ext cx="3429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0" name="Connecteur droit 69">
            <a:extLst>
              <a:ext uri="{FF2B5EF4-FFF2-40B4-BE49-F238E27FC236}">
                <a16:creationId xmlns:a16="http://schemas.microsoft.com/office/drawing/2014/main" id="{828AA174-F7FA-B357-1F30-F7F5FB9FA643}"/>
              </a:ext>
            </a:extLst>
          </p:cNvPr>
          <p:cNvCxnSpPr>
            <a:cxnSpLocks/>
          </p:cNvCxnSpPr>
          <p:nvPr/>
        </p:nvCxnSpPr>
        <p:spPr>
          <a:xfrm>
            <a:off x="7915275" y="2359211"/>
            <a:ext cx="23495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E9838605-96C1-7C82-EE43-24C0029222F6}"/>
              </a:ext>
            </a:extLst>
          </p:cNvPr>
          <p:cNvCxnSpPr>
            <a:cxnSpLocks/>
          </p:cNvCxnSpPr>
          <p:nvPr/>
        </p:nvCxnSpPr>
        <p:spPr>
          <a:xfrm>
            <a:off x="7915275" y="4020528"/>
            <a:ext cx="23495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E40BA239-31B1-1926-B4B4-697A08287DF5}"/>
              </a:ext>
            </a:extLst>
          </p:cNvPr>
          <p:cNvCxnSpPr>
            <a:cxnSpLocks/>
          </p:cNvCxnSpPr>
          <p:nvPr/>
        </p:nvCxnSpPr>
        <p:spPr>
          <a:xfrm>
            <a:off x="7918450" y="5732691"/>
            <a:ext cx="23495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74" name="Espace réservé du contenu 2">
            <a:extLst>
              <a:ext uri="{FF2B5EF4-FFF2-40B4-BE49-F238E27FC236}">
                <a16:creationId xmlns:a16="http://schemas.microsoft.com/office/drawing/2014/main" id="{185E8CAD-5028-19E9-3FA5-388C5D9D4D9F}"/>
              </a:ext>
            </a:extLst>
          </p:cNvPr>
          <p:cNvSpPr txBox="1">
            <a:spLocks/>
          </p:cNvSpPr>
          <p:nvPr/>
        </p:nvSpPr>
        <p:spPr>
          <a:xfrm>
            <a:off x="9326796" y="3389326"/>
            <a:ext cx="2865204" cy="857727"/>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t>S’incrémente pour chaque message envoyé par l’hôte de partie</a:t>
            </a:r>
          </a:p>
          <a:p>
            <a:pPr marL="0" indent="0">
              <a:buFont typeface="Arial" panose="020B0604020202020204" pitchFamily="34" charset="0"/>
              <a:buNone/>
            </a:pPr>
            <a:r>
              <a:rPr lang="fr-FR" dirty="0"/>
              <a:t>Host </a:t>
            </a:r>
            <a:r>
              <a:rPr lang="fr-FR" dirty="0" err="1"/>
              <a:t>Sequence</a:t>
            </a:r>
            <a:r>
              <a:rPr lang="fr-FR" dirty="0"/>
              <a:t> </a:t>
            </a:r>
            <a:r>
              <a:rPr lang="fr-FR" dirty="0" err="1"/>
              <a:t>Number</a:t>
            </a:r>
            <a:endParaRPr lang="fr-FR" dirty="0"/>
          </a:p>
        </p:txBody>
      </p:sp>
      <p:sp>
        <p:nvSpPr>
          <p:cNvPr id="75" name="Rectangle 74">
            <a:extLst>
              <a:ext uri="{FF2B5EF4-FFF2-40B4-BE49-F238E27FC236}">
                <a16:creationId xmlns:a16="http://schemas.microsoft.com/office/drawing/2014/main" id="{A4450856-1CA3-7CD6-8E77-D35A3159679F}"/>
              </a:ext>
            </a:extLst>
          </p:cNvPr>
          <p:cNvSpPr/>
          <p:nvPr/>
        </p:nvSpPr>
        <p:spPr>
          <a:xfrm>
            <a:off x="4624752" y="5233224"/>
            <a:ext cx="1326797" cy="233468"/>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76" name="Rectangle 75">
            <a:extLst>
              <a:ext uri="{FF2B5EF4-FFF2-40B4-BE49-F238E27FC236}">
                <a16:creationId xmlns:a16="http://schemas.microsoft.com/office/drawing/2014/main" id="{6B3935E1-8D19-7CCD-332F-0CD61B08AC2F}"/>
              </a:ext>
            </a:extLst>
          </p:cNvPr>
          <p:cNvSpPr/>
          <p:nvPr/>
        </p:nvSpPr>
        <p:spPr>
          <a:xfrm>
            <a:off x="4624752" y="3526601"/>
            <a:ext cx="1326797" cy="217994"/>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77" name="Rectangle 76">
            <a:extLst>
              <a:ext uri="{FF2B5EF4-FFF2-40B4-BE49-F238E27FC236}">
                <a16:creationId xmlns:a16="http://schemas.microsoft.com/office/drawing/2014/main" id="{8D4D1551-F701-0518-1F5B-F9E9772D2267}"/>
              </a:ext>
            </a:extLst>
          </p:cNvPr>
          <p:cNvSpPr/>
          <p:nvPr/>
        </p:nvSpPr>
        <p:spPr>
          <a:xfrm>
            <a:off x="4624752" y="1850086"/>
            <a:ext cx="1298977" cy="228351"/>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dirty="0"/>
          </a:p>
        </p:txBody>
      </p:sp>
      <p:sp>
        <p:nvSpPr>
          <p:cNvPr id="80" name="Rectangle 79">
            <a:extLst>
              <a:ext uri="{FF2B5EF4-FFF2-40B4-BE49-F238E27FC236}">
                <a16:creationId xmlns:a16="http://schemas.microsoft.com/office/drawing/2014/main" id="{6AA09993-423C-A134-6265-694D83D21586}"/>
              </a:ext>
            </a:extLst>
          </p:cNvPr>
          <p:cNvSpPr/>
          <p:nvPr/>
        </p:nvSpPr>
        <p:spPr>
          <a:xfrm>
            <a:off x="5287508" y="3783640"/>
            <a:ext cx="636221" cy="236889"/>
          </a:xfrm>
          <a:prstGeom prst="rect">
            <a:avLst/>
          </a:prstGeom>
          <a:noFill/>
          <a:ln w="28575" cap="flat" cmpd="sng" algn="ctr">
            <a:solidFill>
              <a:srgbClr val="7030A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81" name="Rectangle 80">
            <a:extLst>
              <a:ext uri="{FF2B5EF4-FFF2-40B4-BE49-F238E27FC236}">
                <a16:creationId xmlns:a16="http://schemas.microsoft.com/office/drawing/2014/main" id="{BE1917C6-0D24-5978-8898-10C6B37073F1}"/>
              </a:ext>
            </a:extLst>
          </p:cNvPr>
          <p:cNvSpPr/>
          <p:nvPr/>
        </p:nvSpPr>
        <p:spPr>
          <a:xfrm>
            <a:off x="5287508" y="5490263"/>
            <a:ext cx="636221" cy="236889"/>
          </a:xfrm>
          <a:prstGeom prst="rect">
            <a:avLst/>
          </a:prstGeom>
          <a:noFill/>
          <a:ln w="28575" cap="flat" cmpd="sng" algn="ctr">
            <a:solidFill>
              <a:srgbClr val="7030A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82" name="Rectangle 81">
            <a:extLst>
              <a:ext uri="{FF2B5EF4-FFF2-40B4-BE49-F238E27FC236}">
                <a16:creationId xmlns:a16="http://schemas.microsoft.com/office/drawing/2014/main" id="{FEA0986E-AA7F-2E52-31BE-FC7507824E6F}"/>
              </a:ext>
            </a:extLst>
          </p:cNvPr>
          <p:cNvSpPr/>
          <p:nvPr/>
        </p:nvSpPr>
        <p:spPr>
          <a:xfrm>
            <a:off x="5287508" y="2106350"/>
            <a:ext cx="636221" cy="252861"/>
          </a:xfrm>
          <a:prstGeom prst="rect">
            <a:avLst/>
          </a:prstGeom>
          <a:noFill/>
          <a:ln w="28575" cap="flat" cmpd="sng" algn="ctr">
            <a:solidFill>
              <a:srgbClr val="7030A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83" name="Rectangle 82">
            <a:extLst>
              <a:ext uri="{FF2B5EF4-FFF2-40B4-BE49-F238E27FC236}">
                <a16:creationId xmlns:a16="http://schemas.microsoft.com/office/drawing/2014/main" id="{5BE45BC1-A3D5-2EE2-C992-436971F26855}"/>
              </a:ext>
            </a:extLst>
          </p:cNvPr>
          <p:cNvSpPr/>
          <p:nvPr/>
        </p:nvSpPr>
        <p:spPr>
          <a:xfrm>
            <a:off x="8986795" y="5772301"/>
            <a:ext cx="284284" cy="268059"/>
          </a:xfrm>
          <a:prstGeom prst="rect">
            <a:avLst/>
          </a:prstGeom>
          <a:solidFill>
            <a:srgbClr val="7030A0"/>
          </a:solidFill>
          <a:ln w="28575" cap="flat" cmpd="sng" algn="ctr">
            <a:solidFill>
              <a:srgbClr val="7030A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dirty="0">
              <a:solidFill>
                <a:schemeClr val="bg1"/>
              </a:solidFill>
            </a:endParaRPr>
          </a:p>
        </p:txBody>
      </p:sp>
      <p:sp>
        <p:nvSpPr>
          <p:cNvPr id="84" name="Espace réservé du contenu 2">
            <a:extLst>
              <a:ext uri="{FF2B5EF4-FFF2-40B4-BE49-F238E27FC236}">
                <a16:creationId xmlns:a16="http://schemas.microsoft.com/office/drawing/2014/main" id="{DC71C693-9DA6-1E19-87F5-69A8720861C9}"/>
              </a:ext>
            </a:extLst>
          </p:cNvPr>
          <p:cNvSpPr txBox="1">
            <a:spLocks/>
          </p:cNvSpPr>
          <p:nvPr/>
        </p:nvSpPr>
        <p:spPr>
          <a:xfrm>
            <a:off x="9304814" y="5708136"/>
            <a:ext cx="2787164" cy="50404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600" dirty="0"/>
              <a:t>Data </a:t>
            </a:r>
            <a:r>
              <a:rPr lang="fr-FR" sz="1600" dirty="0" err="1"/>
              <a:t>Length</a:t>
            </a:r>
            <a:r>
              <a:rPr lang="fr-FR" sz="1600" dirty="0"/>
              <a:t> : taille du message + 1 </a:t>
            </a:r>
          </a:p>
        </p:txBody>
      </p:sp>
      <p:sp>
        <p:nvSpPr>
          <p:cNvPr id="85" name="Rectangle 84">
            <a:extLst>
              <a:ext uri="{FF2B5EF4-FFF2-40B4-BE49-F238E27FC236}">
                <a16:creationId xmlns:a16="http://schemas.microsoft.com/office/drawing/2014/main" id="{37C26812-4D75-6E09-0A01-EE0D674B98F1}"/>
              </a:ext>
            </a:extLst>
          </p:cNvPr>
          <p:cNvSpPr/>
          <p:nvPr/>
        </p:nvSpPr>
        <p:spPr>
          <a:xfrm>
            <a:off x="9013850" y="1103203"/>
            <a:ext cx="284284" cy="268059"/>
          </a:xfrm>
          <a:prstGeom prst="rect">
            <a:avLst/>
          </a:prstGeom>
          <a:solidFill>
            <a:srgbClr val="FF0000"/>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87" name="Espace réservé du contenu 2">
            <a:extLst>
              <a:ext uri="{FF2B5EF4-FFF2-40B4-BE49-F238E27FC236}">
                <a16:creationId xmlns:a16="http://schemas.microsoft.com/office/drawing/2014/main" id="{EB8BC740-BADE-6CAA-054B-AE495D317463}"/>
              </a:ext>
            </a:extLst>
          </p:cNvPr>
          <p:cNvSpPr txBox="1">
            <a:spLocks/>
          </p:cNvSpPr>
          <p:nvPr/>
        </p:nvSpPr>
        <p:spPr>
          <a:xfrm>
            <a:off x="9331870" y="928540"/>
            <a:ext cx="2743200" cy="72504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600" dirty="0"/>
              <a:t>Player ID échangé lors de la phase de négociation DirectPlay</a:t>
            </a:r>
          </a:p>
        </p:txBody>
      </p:sp>
      <p:sp>
        <p:nvSpPr>
          <p:cNvPr id="3" name="Rectangle 2">
            <a:extLst>
              <a:ext uri="{FF2B5EF4-FFF2-40B4-BE49-F238E27FC236}">
                <a16:creationId xmlns:a16="http://schemas.microsoft.com/office/drawing/2014/main" id="{99EC35B4-51D4-08A8-AEFE-FCFF5F861CC2}"/>
              </a:ext>
            </a:extLst>
          </p:cNvPr>
          <p:cNvSpPr/>
          <p:nvPr/>
        </p:nvSpPr>
        <p:spPr>
          <a:xfrm>
            <a:off x="8986795" y="1804615"/>
            <a:ext cx="284284" cy="268059"/>
          </a:xfrm>
          <a:prstGeom prst="rect">
            <a:avLst/>
          </a:prstGeom>
          <a:solidFill>
            <a:srgbClr val="FF00FF"/>
          </a:solidFill>
          <a:ln w="28575" cap="flat" cmpd="sng" algn="ctr">
            <a:solidFill>
              <a:srgbClr val="FF00F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grpSp>
        <p:nvGrpSpPr>
          <p:cNvPr id="89" name="Groupe 88">
            <a:extLst>
              <a:ext uri="{FF2B5EF4-FFF2-40B4-BE49-F238E27FC236}">
                <a16:creationId xmlns:a16="http://schemas.microsoft.com/office/drawing/2014/main" id="{18721E74-3933-B395-C140-9061C6906C04}"/>
              </a:ext>
            </a:extLst>
          </p:cNvPr>
          <p:cNvGrpSpPr/>
          <p:nvPr/>
        </p:nvGrpSpPr>
        <p:grpSpPr>
          <a:xfrm>
            <a:off x="1176738" y="1844906"/>
            <a:ext cx="5379517" cy="494236"/>
            <a:chOff x="1176738" y="1844906"/>
            <a:chExt cx="5379517" cy="494236"/>
          </a:xfrm>
        </p:grpSpPr>
        <p:cxnSp>
          <p:nvCxnSpPr>
            <p:cNvPr id="7" name="Connecteur droit 6">
              <a:extLst>
                <a:ext uri="{FF2B5EF4-FFF2-40B4-BE49-F238E27FC236}">
                  <a16:creationId xmlns:a16="http://schemas.microsoft.com/office/drawing/2014/main" id="{F2BFD815-F293-E112-9536-224FB3C5CD53}"/>
                </a:ext>
              </a:extLst>
            </p:cNvPr>
            <p:cNvCxnSpPr>
              <a:cxnSpLocks/>
            </p:cNvCxnSpPr>
            <p:nvPr/>
          </p:nvCxnSpPr>
          <p:spPr>
            <a:xfrm>
              <a:off x="5942144" y="2078389"/>
              <a:ext cx="604706"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06D00E54-5585-66F2-60D1-3F388C2F1563}"/>
                </a:ext>
              </a:extLst>
            </p:cNvPr>
            <p:cNvCxnSpPr>
              <a:cxnSpLocks/>
            </p:cNvCxnSpPr>
            <p:nvPr/>
          </p:nvCxnSpPr>
          <p:spPr>
            <a:xfrm>
              <a:off x="5951549" y="1850086"/>
              <a:ext cx="604706"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97A95A41-A7BB-CA22-691C-42212E064A24}"/>
                </a:ext>
              </a:extLst>
            </p:cNvPr>
            <p:cNvCxnSpPr>
              <a:cxnSpLocks/>
            </p:cNvCxnSpPr>
            <p:nvPr/>
          </p:nvCxnSpPr>
          <p:spPr>
            <a:xfrm flipV="1">
              <a:off x="5951549" y="1844906"/>
              <a:ext cx="0" cy="24207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BC0B746A-71C1-7622-BDC7-23F70CF160A8}"/>
                </a:ext>
              </a:extLst>
            </p:cNvPr>
            <p:cNvCxnSpPr>
              <a:cxnSpLocks/>
            </p:cNvCxnSpPr>
            <p:nvPr/>
          </p:nvCxnSpPr>
          <p:spPr>
            <a:xfrm flipV="1">
              <a:off x="1785949" y="2097072"/>
              <a:ext cx="0" cy="24207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195BFD65-067D-4782-A4D2-E1F7C8594D4E}"/>
                </a:ext>
              </a:extLst>
            </p:cNvPr>
            <p:cNvCxnSpPr>
              <a:cxnSpLocks/>
            </p:cNvCxnSpPr>
            <p:nvPr/>
          </p:nvCxnSpPr>
          <p:spPr>
            <a:xfrm>
              <a:off x="1176738" y="2334731"/>
              <a:ext cx="609211"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83BAD5C5-FDCE-CB9F-6E7C-1A040E444EF9}"/>
                </a:ext>
              </a:extLst>
            </p:cNvPr>
            <p:cNvCxnSpPr>
              <a:cxnSpLocks/>
            </p:cNvCxnSpPr>
            <p:nvPr/>
          </p:nvCxnSpPr>
          <p:spPr>
            <a:xfrm>
              <a:off x="1176738" y="2106428"/>
              <a:ext cx="618616"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grpSp>
      <p:grpSp>
        <p:nvGrpSpPr>
          <p:cNvPr id="90" name="Groupe 89">
            <a:extLst>
              <a:ext uri="{FF2B5EF4-FFF2-40B4-BE49-F238E27FC236}">
                <a16:creationId xmlns:a16="http://schemas.microsoft.com/office/drawing/2014/main" id="{147643A1-843A-5EEA-9795-08F5FBD3161A}"/>
              </a:ext>
            </a:extLst>
          </p:cNvPr>
          <p:cNvGrpSpPr/>
          <p:nvPr/>
        </p:nvGrpSpPr>
        <p:grpSpPr>
          <a:xfrm>
            <a:off x="1176738" y="3517462"/>
            <a:ext cx="5402470" cy="494236"/>
            <a:chOff x="1176738" y="3517462"/>
            <a:chExt cx="5402470" cy="494236"/>
          </a:xfrm>
        </p:grpSpPr>
        <p:cxnSp>
          <p:nvCxnSpPr>
            <p:cNvPr id="41" name="Connecteur droit 40">
              <a:extLst>
                <a:ext uri="{FF2B5EF4-FFF2-40B4-BE49-F238E27FC236}">
                  <a16:creationId xmlns:a16="http://schemas.microsoft.com/office/drawing/2014/main" id="{175339BC-CBCC-4E24-29C3-B801FF2687DF}"/>
                </a:ext>
              </a:extLst>
            </p:cNvPr>
            <p:cNvCxnSpPr>
              <a:cxnSpLocks/>
            </p:cNvCxnSpPr>
            <p:nvPr/>
          </p:nvCxnSpPr>
          <p:spPr>
            <a:xfrm>
              <a:off x="5965097" y="3750945"/>
              <a:ext cx="604706"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A7809BD5-E40A-3819-4EAE-F84D62360BE7}"/>
                </a:ext>
              </a:extLst>
            </p:cNvPr>
            <p:cNvCxnSpPr>
              <a:cxnSpLocks/>
            </p:cNvCxnSpPr>
            <p:nvPr/>
          </p:nvCxnSpPr>
          <p:spPr>
            <a:xfrm>
              <a:off x="5974502" y="3522642"/>
              <a:ext cx="604706"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977FFE0B-2C77-DF0B-5555-C58DF8D6B4E9}"/>
                </a:ext>
              </a:extLst>
            </p:cNvPr>
            <p:cNvCxnSpPr>
              <a:cxnSpLocks/>
            </p:cNvCxnSpPr>
            <p:nvPr/>
          </p:nvCxnSpPr>
          <p:spPr>
            <a:xfrm flipV="1">
              <a:off x="5974502" y="3517462"/>
              <a:ext cx="0" cy="24207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EA57BD75-B456-4450-6B3A-455C44E43349}"/>
                </a:ext>
              </a:extLst>
            </p:cNvPr>
            <p:cNvCxnSpPr>
              <a:cxnSpLocks/>
            </p:cNvCxnSpPr>
            <p:nvPr/>
          </p:nvCxnSpPr>
          <p:spPr>
            <a:xfrm flipV="1">
              <a:off x="1808902" y="3769628"/>
              <a:ext cx="0" cy="24207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5FE7817E-C70D-12F2-5AEC-882F807A339B}"/>
                </a:ext>
              </a:extLst>
            </p:cNvPr>
            <p:cNvCxnSpPr>
              <a:cxnSpLocks/>
            </p:cNvCxnSpPr>
            <p:nvPr/>
          </p:nvCxnSpPr>
          <p:spPr>
            <a:xfrm>
              <a:off x="1176738" y="4007287"/>
              <a:ext cx="632164"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CF2FA81C-4E5C-1CB5-28A4-D350DCB96B5E}"/>
                </a:ext>
              </a:extLst>
            </p:cNvPr>
            <p:cNvCxnSpPr>
              <a:cxnSpLocks/>
            </p:cNvCxnSpPr>
            <p:nvPr/>
          </p:nvCxnSpPr>
          <p:spPr>
            <a:xfrm>
              <a:off x="1176738" y="3778984"/>
              <a:ext cx="641569"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grpSp>
      <p:grpSp>
        <p:nvGrpSpPr>
          <p:cNvPr id="91" name="Groupe 90">
            <a:extLst>
              <a:ext uri="{FF2B5EF4-FFF2-40B4-BE49-F238E27FC236}">
                <a16:creationId xmlns:a16="http://schemas.microsoft.com/office/drawing/2014/main" id="{69D9EE39-1F7D-A626-4305-70DD2909BC2C}"/>
              </a:ext>
            </a:extLst>
          </p:cNvPr>
          <p:cNvGrpSpPr/>
          <p:nvPr/>
        </p:nvGrpSpPr>
        <p:grpSpPr>
          <a:xfrm>
            <a:off x="1176738" y="5224954"/>
            <a:ext cx="5402470" cy="494236"/>
            <a:chOff x="1176738" y="5224954"/>
            <a:chExt cx="5402470" cy="494236"/>
          </a:xfrm>
        </p:grpSpPr>
        <p:cxnSp>
          <p:nvCxnSpPr>
            <p:cNvPr id="51" name="Connecteur droit 50">
              <a:extLst>
                <a:ext uri="{FF2B5EF4-FFF2-40B4-BE49-F238E27FC236}">
                  <a16:creationId xmlns:a16="http://schemas.microsoft.com/office/drawing/2014/main" id="{1CB3227C-16CC-7171-E621-4B2DE8CF33FE}"/>
                </a:ext>
              </a:extLst>
            </p:cNvPr>
            <p:cNvCxnSpPr>
              <a:cxnSpLocks/>
            </p:cNvCxnSpPr>
            <p:nvPr/>
          </p:nvCxnSpPr>
          <p:spPr>
            <a:xfrm>
              <a:off x="5965097" y="5458437"/>
              <a:ext cx="604706"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4872AB21-5350-8C09-B6EA-17A9A650972E}"/>
                </a:ext>
              </a:extLst>
            </p:cNvPr>
            <p:cNvCxnSpPr>
              <a:cxnSpLocks/>
            </p:cNvCxnSpPr>
            <p:nvPr/>
          </p:nvCxnSpPr>
          <p:spPr>
            <a:xfrm>
              <a:off x="5974502" y="5230134"/>
              <a:ext cx="604706"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EACA0AD2-9382-44B9-6391-1F365700E1D2}"/>
                </a:ext>
              </a:extLst>
            </p:cNvPr>
            <p:cNvCxnSpPr>
              <a:cxnSpLocks/>
            </p:cNvCxnSpPr>
            <p:nvPr/>
          </p:nvCxnSpPr>
          <p:spPr>
            <a:xfrm flipV="1">
              <a:off x="5974502" y="5224954"/>
              <a:ext cx="0" cy="24207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8" name="Connecteur droit 57">
              <a:extLst>
                <a:ext uri="{FF2B5EF4-FFF2-40B4-BE49-F238E27FC236}">
                  <a16:creationId xmlns:a16="http://schemas.microsoft.com/office/drawing/2014/main" id="{56D80E0B-B288-DD21-1F64-7AEE6FDABB10}"/>
                </a:ext>
              </a:extLst>
            </p:cNvPr>
            <p:cNvCxnSpPr>
              <a:cxnSpLocks/>
            </p:cNvCxnSpPr>
            <p:nvPr/>
          </p:nvCxnSpPr>
          <p:spPr>
            <a:xfrm flipV="1">
              <a:off x="1808902" y="5477120"/>
              <a:ext cx="0" cy="24207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AECB471E-370E-48C4-2DFD-18E0711CBC81}"/>
                </a:ext>
              </a:extLst>
            </p:cNvPr>
            <p:cNvCxnSpPr>
              <a:cxnSpLocks/>
            </p:cNvCxnSpPr>
            <p:nvPr/>
          </p:nvCxnSpPr>
          <p:spPr>
            <a:xfrm>
              <a:off x="1176738" y="5714779"/>
              <a:ext cx="632164"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FCB83B51-FCCA-658C-D446-9E68832EA50C}"/>
                </a:ext>
              </a:extLst>
            </p:cNvPr>
            <p:cNvCxnSpPr>
              <a:cxnSpLocks/>
            </p:cNvCxnSpPr>
            <p:nvPr/>
          </p:nvCxnSpPr>
          <p:spPr>
            <a:xfrm>
              <a:off x="1176738" y="5486476"/>
              <a:ext cx="641569"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grpSp>
      <p:sp>
        <p:nvSpPr>
          <p:cNvPr id="92" name="Espace réservé du contenu 2">
            <a:extLst>
              <a:ext uri="{FF2B5EF4-FFF2-40B4-BE49-F238E27FC236}">
                <a16:creationId xmlns:a16="http://schemas.microsoft.com/office/drawing/2014/main" id="{63696C75-1859-906C-2D6E-5D3BEE315D02}"/>
              </a:ext>
            </a:extLst>
          </p:cNvPr>
          <p:cNvSpPr txBox="1">
            <a:spLocks/>
          </p:cNvSpPr>
          <p:nvPr/>
        </p:nvSpPr>
        <p:spPr>
          <a:xfrm>
            <a:off x="9326795" y="1795293"/>
            <a:ext cx="2687483" cy="3169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dirty="0" err="1"/>
              <a:t>IdTo</a:t>
            </a:r>
            <a:r>
              <a:rPr lang="fr-FR" sz="1600" dirty="0"/>
              <a:t> ( DPID_SERVERPLAYER ) </a:t>
            </a:r>
          </a:p>
        </p:txBody>
      </p:sp>
    </p:spTree>
    <p:extLst>
      <p:ext uri="{BB962C8B-B14F-4D97-AF65-F5344CB8AC3E}">
        <p14:creationId xmlns:p14="http://schemas.microsoft.com/office/powerpoint/2010/main" val="69522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4"/>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63"/>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6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57"/>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6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9"/>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4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0"/>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1"/>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39"/>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42"/>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21"/>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31"/>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33"/>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3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81"/>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83"/>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84"/>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80"/>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build="p"/>
      <p:bldP spid="24" grpId="0" animBg="1"/>
      <p:bldP spid="25" grpId="0"/>
      <p:bldP spid="26" grpId="0" animBg="1"/>
      <p:bldP spid="27" grpId="0"/>
      <p:bldP spid="50" grpId="0" animBg="1"/>
      <p:bldP spid="52" grpId="0" animBg="1"/>
      <p:bldP spid="53" grpId="0" animBg="1"/>
      <p:bldP spid="56" grpId="0" animBg="1"/>
      <p:bldP spid="74" grpId="0"/>
      <p:bldP spid="75" grpId="0" animBg="1"/>
      <p:bldP spid="76" grpId="0" animBg="1"/>
      <p:bldP spid="77" grpId="0" animBg="1"/>
      <p:bldP spid="80" grpId="0" animBg="1"/>
      <p:bldP spid="81" grpId="0" animBg="1"/>
      <p:bldP spid="82" grpId="0" animBg="1"/>
      <p:bldP spid="83" grpId="0" animBg="1"/>
      <p:bldP spid="84" grpId="0"/>
      <p:bldP spid="85" grpId="0" animBg="1"/>
      <p:bldP spid="87" grpId="0"/>
      <p:bldP spid="3" grpId="0" animBg="1"/>
      <p:bldP spid="9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C6DB12-8A63-CA6B-607C-C949414CD15A}"/>
              </a:ext>
            </a:extLst>
          </p:cNvPr>
          <p:cNvSpPr>
            <a:spLocks noGrp="1"/>
          </p:cNvSpPr>
          <p:nvPr>
            <p:ph type="title"/>
          </p:nvPr>
        </p:nvSpPr>
        <p:spPr/>
        <p:txBody>
          <a:bodyPr/>
          <a:lstStyle/>
          <a:p>
            <a:r>
              <a:rPr lang="fr-FR" dirty="0"/>
              <a:t>Tester c’est douter</a:t>
            </a:r>
          </a:p>
        </p:txBody>
      </p:sp>
      <p:sp>
        <p:nvSpPr>
          <p:cNvPr id="3" name="Espace réservé du contenu 2">
            <a:extLst>
              <a:ext uri="{FF2B5EF4-FFF2-40B4-BE49-F238E27FC236}">
                <a16:creationId xmlns:a16="http://schemas.microsoft.com/office/drawing/2014/main" id="{A5D42F02-3255-89E9-654B-F00A54C3CD72}"/>
              </a:ext>
            </a:extLst>
          </p:cNvPr>
          <p:cNvSpPr>
            <a:spLocks noGrp="1"/>
          </p:cNvSpPr>
          <p:nvPr>
            <p:ph idx="1"/>
          </p:nvPr>
        </p:nvSpPr>
        <p:spPr>
          <a:xfrm>
            <a:off x="2743200" y="1515674"/>
            <a:ext cx="9191626" cy="2875350"/>
          </a:xfrm>
        </p:spPr>
        <p:txBody>
          <a:bodyPr>
            <a:normAutofit/>
          </a:bodyPr>
          <a:lstStyle/>
          <a:p>
            <a:r>
              <a:rPr lang="fr-FR" dirty="0"/>
              <a:t>Outil de manipulation de paquet réseau écrit en python (rapide a mettre en place)</a:t>
            </a:r>
          </a:p>
          <a:p>
            <a:r>
              <a:rPr lang="fr-FR" dirty="0"/>
              <a:t>Capturer les messages envoyé par le client (Direct Play Player Id, </a:t>
            </a:r>
            <a:r>
              <a:rPr lang="fr-FR" dirty="0" err="1"/>
              <a:t>Sequence</a:t>
            </a:r>
            <a:r>
              <a:rPr lang="fr-FR" dirty="0"/>
              <a:t> </a:t>
            </a:r>
            <a:r>
              <a:rPr lang="fr-FR" dirty="0" err="1"/>
              <a:t>Num</a:t>
            </a:r>
            <a:r>
              <a:rPr lang="fr-FR" dirty="0"/>
              <a:t>)</a:t>
            </a:r>
          </a:p>
          <a:p>
            <a:r>
              <a:rPr lang="fr-FR" dirty="0"/>
              <a:t>Forger un message à destination de l’hôte de partie</a:t>
            </a:r>
          </a:p>
          <a:p>
            <a:endParaRPr lang="fr-FR" dirty="0"/>
          </a:p>
          <a:p>
            <a:endParaRPr lang="fr-FR" dirty="0"/>
          </a:p>
        </p:txBody>
      </p:sp>
      <p:sp>
        <p:nvSpPr>
          <p:cNvPr id="4" name="Espace réservé de la date 3">
            <a:extLst>
              <a:ext uri="{FF2B5EF4-FFF2-40B4-BE49-F238E27FC236}">
                <a16:creationId xmlns:a16="http://schemas.microsoft.com/office/drawing/2014/main" id="{9F014009-C7C7-5598-2838-2DBAFEA7E375}"/>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B0648869-69F4-DC25-7ACA-04ADD1FEAA4D}"/>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4A0D8904-B4F7-B31D-0985-39E66B7731B4}"/>
              </a:ext>
            </a:extLst>
          </p:cNvPr>
          <p:cNvSpPr>
            <a:spLocks noGrp="1"/>
          </p:cNvSpPr>
          <p:nvPr>
            <p:ph type="sldNum" sz="quarter" idx="12"/>
          </p:nvPr>
        </p:nvSpPr>
        <p:spPr/>
        <p:txBody>
          <a:bodyPr/>
          <a:lstStyle/>
          <a:p>
            <a:fld id="{099E491B-5FEE-473E-A443-BD88A0F82CEF}" type="slidenum">
              <a:rPr lang="fr-FR" smtClean="0"/>
              <a:pPr/>
              <a:t>12</a:t>
            </a:fld>
            <a:endParaRPr lang="fr-FR" dirty="0"/>
          </a:p>
        </p:txBody>
      </p:sp>
      <p:sp>
        <p:nvSpPr>
          <p:cNvPr id="7" name="Rectangle 6">
            <a:extLst>
              <a:ext uri="{FF2B5EF4-FFF2-40B4-BE49-F238E27FC236}">
                <a16:creationId xmlns:a16="http://schemas.microsoft.com/office/drawing/2014/main" id="{68DD7F85-41A8-AA52-2ABC-9E7C192C2C6E}"/>
              </a:ext>
            </a:extLst>
          </p:cNvPr>
          <p:cNvSpPr/>
          <p:nvPr/>
        </p:nvSpPr>
        <p:spPr>
          <a:xfrm>
            <a:off x="3359602" y="4895205"/>
            <a:ext cx="1861457" cy="388838"/>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solidFill>
                  <a:schemeClr val="bg1"/>
                </a:solidFill>
                <a:latin typeface="Consolas" panose="020B0609020204030204" pitchFamily="49" charset="0"/>
              </a:rPr>
              <a:t>01 00 00 00</a:t>
            </a:r>
          </a:p>
        </p:txBody>
      </p:sp>
      <p:sp>
        <p:nvSpPr>
          <p:cNvPr id="8" name="Rectangle 7">
            <a:extLst>
              <a:ext uri="{FF2B5EF4-FFF2-40B4-BE49-F238E27FC236}">
                <a16:creationId xmlns:a16="http://schemas.microsoft.com/office/drawing/2014/main" id="{142D14F5-F00D-CC10-9DE4-E94ECD876921}"/>
              </a:ext>
            </a:extLst>
          </p:cNvPr>
          <p:cNvSpPr/>
          <p:nvPr/>
        </p:nvSpPr>
        <p:spPr>
          <a:xfrm>
            <a:off x="1498146" y="4895205"/>
            <a:ext cx="1861457" cy="388838"/>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solidFill>
                  <a:schemeClr val="bg1"/>
                </a:solidFill>
                <a:latin typeface="Consolas" panose="020B0609020204030204" pitchFamily="49" charset="0"/>
              </a:rPr>
              <a:t>DPIdFrm</a:t>
            </a:r>
            <a:endParaRPr lang="fr-FR" dirty="0">
              <a:solidFill>
                <a:schemeClr val="bg1"/>
              </a:solidFill>
              <a:latin typeface="Consolas" panose="020B0609020204030204" pitchFamily="49" charset="0"/>
            </a:endParaRPr>
          </a:p>
        </p:txBody>
      </p:sp>
      <p:sp>
        <p:nvSpPr>
          <p:cNvPr id="9" name="Rectangle 8">
            <a:extLst>
              <a:ext uri="{FF2B5EF4-FFF2-40B4-BE49-F238E27FC236}">
                <a16:creationId xmlns:a16="http://schemas.microsoft.com/office/drawing/2014/main" id="{A571271C-F18E-F65A-0256-6D082DBD8DEE}"/>
              </a:ext>
            </a:extLst>
          </p:cNvPr>
          <p:cNvSpPr/>
          <p:nvPr/>
        </p:nvSpPr>
        <p:spPr>
          <a:xfrm>
            <a:off x="5221060" y="4895205"/>
            <a:ext cx="509955"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solidFill>
                  <a:schemeClr val="bg1"/>
                </a:solidFill>
                <a:latin typeface="Consolas" panose="020B0609020204030204" pitchFamily="49" charset="0"/>
              </a:rPr>
              <a:t>00</a:t>
            </a:r>
          </a:p>
        </p:txBody>
      </p:sp>
      <p:sp>
        <p:nvSpPr>
          <p:cNvPr id="10" name="Rectangle 9">
            <a:extLst>
              <a:ext uri="{FF2B5EF4-FFF2-40B4-BE49-F238E27FC236}">
                <a16:creationId xmlns:a16="http://schemas.microsoft.com/office/drawing/2014/main" id="{D21F9C17-1552-4DFB-84D1-FA5BD8D8C4E4}"/>
              </a:ext>
            </a:extLst>
          </p:cNvPr>
          <p:cNvSpPr/>
          <p:nvPr/>
        </p:nvSpPr>
        <p:spPr>
          <a:xfrm>
            <a:off x="5731015" y="4895205"/>
            <a:ext cx="1043773"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sz="1600" dirty="0" err="1">
                <a:solidFill>
                  <a:schemeClr val="bg1"/>
                </a:solidFill>
                <a:latin typeface="Consolas" panose="020B0609020204030204" pitchFamily="49" charset="0"/>
              </a:rPr>
              <a:t>nSeqCli</a:t>
            </a:r>
            <a:endParaRPr lang="fr-FR" sz="1400" dirty="0">
              <a:solidFill>
                <a:schemeClr val="bg1"/>
              </a:solidFill>
              <a:latin typeface="Consolas" panose="020B0609020204030204" pitchFamily="49" charset="0"/>
            </a:endParaRPr>
          </a:p>
        </p:txBody>
      </p:sp>
      <p:sp>
        <p:nvSpPr>
          <p:cNvPr id="11" name="Rectangle 10">
            <a:extLst>
              <a:ext uri="{FF2B5EF4-FFF2-40B4-BE49-F238E27FC236}">
                <a16:creationId xmlns:a16="http://schemas.microsoft.com/office/drawing/2014/main" id="{E1350762-A962-A63A-1AC0-671F23B2EB42}"/>
              </a:ext>
            </a:extLst>
          </p:cNvPr>
          <p:cNvSpPr/>
          <p:nvPr/>
        </p:nvSpPr>
        <p:spPr>
          <a:xfrm>
            <a:off x="6774788" y="4895205"/>
            <a:ext cx="1043773"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sz="1600" dirty="0" err="1">
                <a:solidFill>
                  <a:schemeClr val="bg1"/>
                </a:solidFill>
                <a:latin typeface="Consolas" panose="020B0609020204030204" pitchFamily="49" charset="0"/>
              </a:rPr>
              <a:t>nSeqSer</a:t>
            </a:r>
            <a:endParaRPr lang="fr-FR" sz="1400" dirty="0">
              <a:solidFill>
                <a:schemeClr val="bg1"/>
              </a:solidFill>
              <a:latin typeface="Consolas" panose="020B0609020204030204" pitchFamily="49" charset="0"/>
            </a:endParaRPr>
          </a:p>
        </p:txBody>
      </p:sp>
      <p:sp>
        <p:nvSpPr>
          <p:cNvPr id="12" name="Rectangle 11">
            <a:extLst>
              <a:ext uri="{FF2B5EF4-FFF2-40B4-BE49-F238E27FC236}">
                <a16:creationId xmlns:a16="http://schemas.microsoft.com/office/drawing/2014/main" id="{5CE96397-049D-F73F-4080-CA71D4E82508}"/>
              </a:ext>
            </a:extLst>
          </p:cNvPr>
          <p:cNvSpPr/>
          <p:nvPr/>
        </p:nvSpPr>
        <p:spPr>
          <a:xfrm>
            <a:off x="7818560" y="4895205"/>
            <a:ext cx="2220686"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solidFill>
                  <a:schemeClr val="bg1"/>
                </a:solidFill>
                <a:latin typeface="Consolas" panose="020B0609020204030204" pitchFamily="49" charset="0"/>
              </a:rPr>
              <a:t>00 4A 4D 00 01</a:t>
            </a:r>
          </a:p>
        </p:txBody>
      </p:sp>
      <p:sp>
        <p:nvSpPr>
          <p:cNvPr id="13" name="Rectangle 12">
            <a:extLst>
              <a:ext uri="{FF2B5EF4-FFF2-40B4-BE49-F238E27FC236}">
                <a16:creationId xmlns:a16="http://schemas.microsoft.com/office/drawing/2014/main" id="{5E62AEE2-3EB5-785C-F5AA-7B7CBBD45286}"/>
              </a:ext>
            </a:extLst>
          </p:cNvPr>
          <p:cNvSpPr/>
          <p:nvPr/>
        </p:nvSpPr>
        <p:spPr>
          <a:xfrm>
            <a:off x="1498145" y="5291791"/>
            <a:ext cx="1043773"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sz="1600" dirty="0" err="1">
                <a:solidFill>
                  <a:schemeClr val="bg1"/>
                </a:solidFill>
                <a:latin typeface="Consolas" panose="020B0609020204030204" pitchFamily="49" charset="0"/>
              </a:rPr>
              <a:t>DataLen</a:t>
            </a:r>
            <a:endParaRPr lang="fr-FR" sz="1400" dirty="0">
              <a:solidFill>
                <a:schemeClr val="bg1"/>
              </a:solidFill>
              <a:latin typeface="Consolas" panose="020B0609020204030204" pitchFamily="49" charset="0"/>
            </a:endParaRPr>
          </a:p>
        </p:txBody>
      </p:sp>
      <p:sp>
        <p:nvSpPr>
          <p:cNvPr id="16" name="Rectangle 15">
            <a:extLst>
              <a:ext uri="{FF2B5EF4-FFF2-40B4-BE49-F238E27FC236}">
                <a16:creationId xmlns:a16="http://schemas.microsoft.com/office/drawing/2014/main" id="{66BC25B6-2464-6037-388F-A13B28269D3E}"/>
              </a:ext>
            </a:extLst>
          </p:cNvPr>
          <p:cNvSpPr/>
          <p:nvPr/>
        </p:nvSpPr>
        <p:spPr>
          <a:xfrm>
            <a:off x="3118939" y="5291791"/>
            <a:ext cx="6920307"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sz="1600" dirty="0" err="1">
                <a:solidFill>
                  <a:schemeClr val="bg1"/>
                </a:solidFill>
                <a:latin typeface="Consolas" panose="020B0609020204030204" pitchFamily="49" charset="0"/>
              </a:rPr>
              <a:t>ChatMessage</a:t>
            </a:r>
            <a:endParaRPr lang="fr-FR" dirty="0">
              <a:solidFill>
                <a:schemeClr val="bg1"/>
              </a:solidFill>
              <a:latin typeface="Consolas" panose="020B0609020204030204" pitchFamily="49" charset="0"/>
            </a:endParaRPr>
          </a:p>
        </p:txBody>
      </p:sp>
      <p:sp>
        <p:nvSpPr>
          <p:cNvPr id="17" name="ZoneTexte 16">
            <a:extLst>
              <a:ext uri="{FF2B5EF4-FFF2-40B4-BE49-F238E27FC236}">
                <a16:creationId xmlns:a16="http://schemas.microsoft.com/office/drawing/2014/main" id="{872D2E0B-0F2E-5A96-1FE1-A637E59A19F7}"/>
              </a:ext>
            </a:extLst>
          </p:cNvPr>
          <p:cNvSpPr txBox="1"/>
          <p:nvPr/>
        </p:nvSpPr>
        <p:spPr>
          <a:xfrm>
            <a:off x="3359603" y="4564540"/>
            <a:ext cx="498354" cy="307777"/>
          </a:xfrm>
          <a:prstGeom prst="rect">
            <a:avLst/>
          </a:prstGeom>
          <a:noFill/>
        </p:spPr>
        <p:txBody>
          <a:bodyPr wrap="square" rtlCol="0">
            <a:spAutoFit/>
          </a:bodyPr>
          <a:lstStyle/>
          <a:p>
            <a:r>
              <a:rPr lang="fr-FR" sz="1400" dirty="0">
                <a:solidFill>
                  <a:schemeClr val="bg1"/>
                </a:solidFill>
                <a:latin typeface="Consolas" panose="020B0609020204030204" pitchFamily="49" charset="0"/>
              </a:rPr>
              <a:t>+04</a:t>
            </a:r>
          </a:p>
        </p:txBody>
      </p:sp>
      <p:sp>
        <p:nvSpPr>
          <p:cNvPr id="18" name="ZoneTexte 17">
            <a:extLst>
              <a:ext uri="{FF2B5EF4-FFF2-40B4-BE49-F238E27FC236}">
                <a16:creationId xmlns:a16="http://schemas.microsoft.com/office/drawing/2014/main" id="{36B710A0-439B-0C82-B3B5-50EF41FCA327}"/>
              </a:ext>
            </a:extLst>
          </p:cNvPr>
          <p:cNvSpPr txBox="1"/>
          <p:nvPr/>
        </p:nvSpPr>
        <p:spPr>
          <a:xfrm>
            <a:off x="1498145" y="4564540"/>
            <a:ext cx="498354" cy="307777"/>
          </a:xfrm>
          <a:prstGeom prst="rect">
            <a:avLst/>
          </a:prstGeom>
          <a:noFill/>
        </p:spPr>
        <p:txBody>
          <a:bodyPr wrap="square" rtlCol="0">
            <a:spAutoFit/>
          </a:bodyPr>
          <a:lstStyle/>
          <a:p>
            <a:r>
              <a:rPr lang="fr-FR" sz="1400" dirty="0">
                <a:solidFill>
                  <a:schemeClr val="bg1"/>
                </a:solidFill>
                <a:latin typeface="Consolas" panose="020B0609020204030204" pitchFamily="49" charset="0"/>
              </a:rPr>
              <a:t>+00</a:t>
            </a:r>
          </a:p>
        </p:txBody>
      </p:sp>
      <p:sp>
        <p:nvSpPr>
          <p:cNvPr id="19" name="ZoneTexte 18">
            <a:extLst>
              <a:ext uri="{FF2B5EF4-FFF2-40B4-BE49-F238E27FC236}">
                <a16:creationId xmlns:a16="http://schemas.microsoft.com/office/drawing/2014/main" id="{68FB7D65-F415-00C0-54A4-412A6DE85CBC}"/>
              </a:ext>
            </a:extLst>
          </p:cNvPr>
          <p:cNvSpPr txBox="1"/>
          <p:nvPr/>
        </p:nvSpPr>
        <p:spPr>
          <a:xfrm>
            <a:off x="5221060" y="4572288"/>
            <a:ext cx="498354" cy="307777"/>
          </a:xfrm>
          <a:prstGeom prst="rect">
            <a:avLst/>
          </a:prstGeom>
          <a:noFill/>
        </p:spPr>
        <p:txBody>
          <a:bodyPr wrap="square" rtlCol="0">
            <a:spAutoFit/>
          </a:bodyPr>
          <a:lstStyle/>
          <a:p>
            <a:r>
              <a:rPr lang="fr-FR" sz="1400" dirty="0">
                <a:solidFill>
                  <a:schemeClr val="bg1"/>
                </a:solidFill>
                <a:latin typeface="Consolas" panose="020B0609020204030204" pitchFamily="49" charset="0"/>
              </a:rPr>
              <a:t>+08</a:t>
            </a:r>
          </a:p>
        </p:txBody>
      </p:sp>
      <p:sp>
        <p:nvSpPr>
          <p:cNvPr id="20" name="ZoneTexte 19">
            <a:extLst>
              <a:ext uri="{FF2B5EF4-FFF2-40B4-BE49-F238E27FC236}">
                <a16:creationId xmlns:a16="http://schemas.microsoft.com/office/drawing/2014/main" id="{7A4886B1-7D51-BD2D-6143-87016A64ABDD}"/>
              </a:ext>
            </a:extLst>
          </p:cNvPr>
          <p:cNvSpPr txBox="1"/>
          <p:nvPr/>
        </p:nvSpPr>
        <p:spPr>
          <a:xfrm>
            <a:off x="5719414" y="4564540"/>
            <a:ext cx="498354" cy="307777"/>
          </a:xfrm>
          <a:prstGeom prst="rect">
            <a:avLst/>
          </a:prstGeom>
          <a:noFill/>
        </p:spPr>
        <p:txBody>
          <a:bodyPr wrap="square" rtlCol="0">
            <a:spAutoFit/>
          </a:bodyPr>
          <a:lstStyle/>
          <a:p>
            <a:r>
              <a:rPr lang="fr-FR" sz="1400" dirty="0">
                <a:solidFill>
                  <a:schemeClr val="bg1"/>
                </a:solidFill>
                <a:latin typeface="Consolas" panose="020B0609020204030204" pitchFamily="49" charset="0"/>
              </a:rPr>
              <a:t>+09</a:t>
            </a:r>
          </a:p>
        </p:txBody>
      </p:sp>
      <p:sp>
        <p:nvSpPr>
          <p:cNvPr id="21" name="ZoneTexte 20">
            <a:extLst>
              <a:ext uri="{FF2B5EF4-FFF2-40B4-BE49-F238E27FC236}">
                <a16:creationId xmlns:a16="http://schemas.microsoft.com/office/drawing/2014/main" id="{A4351D34-23C5-6BB4-9C42-AEE022C1CD7F}"/>
              </a:ext>
            </a:extLst>
          </p:cNvPr>
          <p:cNvSpPr txBox="1"/>
          <p:nvPr/>
        </p:nvSpPr>
        <p:spPr>
          <a:xfrm>
            <a:off x="6774788" y="4567914"/>
            <a:ext cx="498354" cy="307777"/>
          </a:xfrm>
          <a:prstGeom prst="rect">
            <a:avLst/>
          </a:prstGeom>
          <a:noFill/>
        </p:spPr>
        <p:txBody>
          <a:bodyPr wrap="square" rtlCol="0">
            <a:spAutoFit/>
          </a:bodyPr>
          <a:lstStyle/>
          <a:p>
            <a:r>
              <a:rPr lang="fr-FR" sz="1400" dirty="0">
                <a:solidFill>
                  <a:schemeClr val="bg1"/>
                </a:solidFill>
                <a:latin typeface="Consolas" panose="020B0609020204030204" pitchFamily="49" charset="0"/>
              </a:rPr>
              <a:t>+0B</a:t>
            </a:r>
          </a:p>
        </p:txBody>
      </p:sp>
      <p:sp>
        <p:nvSpPr>
          <p:cNvPr id="22" name="ZoneTexte 21">
            <a:extLst>
              <a:ext uri="{FF2B5EF4-FFF2-40B4-BE49-F238E27FC236}">
                <a16:creationId xmlns:a16="http://schemas.microsoft.com/office/drawing/2014/main" id="{0C32150E-68CE-390D-E7F9-FCC0E91061C6}"/>
              </a:ext>
            </a:extLst>
          </p:cNvPr>
          <p:cNvSpPr txBox="1"/>
          <p:nvPr/>
        </p:nvSpPr>
        <p:spPr>
          <a:xfrm>
            <a:off x="7818559" y="4587428"/>
            <a:ext cx="498354" cy="307777"/>
          </a:xfrm>
          <a:prstGeom prst="rect">
            <a:avLst/>
          </a:prstGeom>
          <a:noFill/>
        </p:spPr>
        <p:txBody>
          <a:bodyPr wrap="square" rtlCol="0">
            <a:spAutoFit/>
          </a:bodyPr>
          <a:lstStyle/>
          <a:p>
            <a:r>
              <a:rPr lang="fr-FR" sz="1400" dirty="0">
                <a:solidFill>
                  <a:schemeClr val="bg1"/>
                </a:solidFill>
                <a:latin typeface="Consolas" panose="020B0609020204030204" pitchFamily="49" charset="0"/>
              </a:rPr>
              <a:t>+0D</a:t>
            </a:r>
          </a:p>
        </p:txBody>
      </p:sp>
      <p:sp>
        <p:nvSpPr>
          <p:cNvPr id="23" name="Rectangle 22">
            <a:extLst>
              <a:ext uri="{FF2B5EF4-FFF2-40B4-BE49-F238E27FC236}">
                <a16:creationId xmlns:a16="http://schemas.microsoft.com/office/drawing/2014/main" id="{4161CD7C-374D-3C05-3AB3-079433980803}"/>
              </a:ext>
            </a:extLst>
          </p:cNvPr>
          <p:cNvSpPr/>
          <p:nvPr/>
        </p:nvSpPr>
        <p:spPr>
          <a:xfrm>
            <a:off x="2541919" y="5284043"/>
            <a:ext cx="577020" cy="404334"/>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sz="1600" dirty="0">
                <a:solidFill>
                  <a:schemeClr val="bg1"/>
                </a:solidFill>
                <a:latin typeface="Consolas" panose="020B0609020204030204" pitchFamily="49" charset="0"/>
              </a:rPr>
              <a:t>Len</a:t>
            </a:r>
            <a:endParaRPr lang="fr-FR" sz="1400" dirty="0">
              <a:solidFill>
                <a:schemeClr val="bg1"/>
              </a:solidFill>
              <a:latin typeface="Consolas" panose="020B0609020204030204" pitchFamily="49" charset="0"/>
            </a:endParaRPr>
          </a:p>
        </p:txBody>
      </p:sp>
      <p:pic>
        <p:nvPicPr>
          <p:cNvPr id="25" name="Image 24">
            <a:extLst>
              <a:ext uri="{FF2B5EF4-FFF2-40B4-BE49-F238E27FC236}">
                <a16:creationId xmlns:a16="http://schemas.microsoft.com/office/drawing/2014/main" id="{FA871318-2A13-3109-682A-6A4FB159C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094" y="1549576"/>
            <a:ext cx="1970102" cy="2155523"/>
          </a:xfrm>
          <a:prstGeom prst="rect">
            <a:avLst/>
          </a:prstGeom>
        </p:spPr>
      </p:pic>
    </p:spTree>
    <p:extLst>
      <p:ext uri="{BB962C8B-B14F-4D97-AF65-F5344CB8AC3E}">
        <p14:creationId xmlns:p14="http://schemas.microsoft.com/office/powerpoint/2010/main" val="2760617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77DA7724-4E45-DBAB-2727-0551F0CE7F00}"/>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5929F4FC-5ACE-DC09-FD4A-78A0DB638E0F}"/>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0152FB38-FABF-0173-CA20-F9FF117E0142}"/>
              </a:ext>
            </a:extLst>
          </p:cNvPr>
          <p:cNvSpPr>
            <a:spLocks noGrp="1"/>
          </p:cNvSpPr>
          <p:nvPr>
            <p:ph type="sldNum" sz="quarter" idx="12"/>
          </p:nvPr>
        </p:nvSpPr>
        <p:spPr/>
        <p:txBody>
          <a:bodyPr/>
          <a:lstStyle/>
          <a:p>
            <a:fld id="{099E491B-5FEE-473E-A443-BD88A0F82CEF}" type="slidenum">
              <a:rPr lang="fr-FR" smtClean="0"/>
              <a:pPr/>
              <a:t>13</a:t>
            </a:fld>
            <a:endParaRPr lang="fr-FR" dirty="0"/>
          </a:p>
        </p:txBody>
      </p:sp>
      <p:pic>
        <p:nvPicPr>
          <p:cNvPr id="9" name="test2">
            <a:hlinkClick r:id="" action="ppaction://media"/>
            <a:extLst>
              <a:ext uri="{FF2B5EF4-FFF2-40B4-BE49-F238E27FC236}">
                <a16:creationId xmlns:a16="http://schemas.microsoft.com/office/drawing/2014/main" id="{16CCE30A-0233-EE36-B1AE-C9BF16C4A0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2001" cy="6858001"/>
          </a:xfrm>
          <a:prstGeom prst="rect">
            <a:avLst/>
          </a:prstGeom>
        </p:spPr>
      </p:pic>
    </p:spTree>
    <p:extLst>
      <p:ext uri="{BB962C8B-B14F-4D97-AF65-F5344CB8AC3E}">
        <p14:creationId xmlns:p14="http://schemas.microsoft.com/office/powerpoint/2010/main" val="422606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3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5F1DAB-9198-698E-F2AE-82248ECCAA4E}"/>
              </a:ext>
            </a:extLst>
          </p:cNvPr>
          <p:cNvSpPr>
            <a:spLocks noGrp="1"/>
          </p:cNvSpPr>
          <p:nvPr>
            <p:ph type="title"/>
          </p:nvPr>
        </p:nvSpPr>
        <p:spPr/>
        <p:txBody>
          <a:bodyPr/>
          <a:lstStyle/>
          <a:p>
            <a:r>
              <a:rPr lang="fr-FR" dirty="0"/>
              <a:t>Point d’accroche</a:t>
            </a:r>
          </a:p>
        </p:txBody>
      </p:sp>
      <p:sp>
        <p:nvSpPr>
          <p:cNvPr id="3" name="Espace réservé du contenu 2">
            <a:extLst>
              <a:ext uri="{FF2B5EF4-FFF2-40B4-BE49-F238E27FC236}">
                <a16:creationId xmlns:a16="http://schemas.microsoft.com/office/drawing/2014/main" id="{FEF226A3-938B-7A64-2272-A267571E3A93}"/>
              </a:ext>
            </a:extLst>
          </p:cNvPr>
          <p:cNvSpPr>
            <a:spLocks noGrp="1"/>
          </p:cNvSpPr>
          <p:nvPr>
            <p:ph idx="1"/>
          </p:nvPr>
        </p:nvSpPr>
        <p:spPr>
          <a:xfrm>
            <a:off x="369454" y="3627861"/>
            <a:ext cx="6595749" cy="363990"/>
          </a:xfrm>
        </p:spPr>
        <p:txBody>
          <a:bodyPr>
            <a:normAutofit lnSpcReduction="10000"/>
          </a:bodyPr>
          <a:lstStyle/>
          <a:p>
            <a:pPr marL="0" indent="0" algn="ctr">
              <a:buNone/>
            </a:pPr>
            <a:r>
              <a:rPr lang="fr-FR" sz="2000" i="1" dirty="0"/>
              <a:t>messages de </a:t>
            </a:r>
            <a:r>
              <a:rPr lang="fr-FR" sz="2000" i="1" dirty="0" err="1"/>
              <a:t>debug</a:t>
            </a:r>
            <a:r>
              <a:rPr lang="fr-FR" sz="2000" i="1" dirty="0"/>
              <a:t> relatif au multijoueur</a:t>
            </a:r>
          </a:p>
        </p:txBody>
      </p:sp>
      <p:sp>
        <p:nvSpPr>
          <p:cNvPr id="4" name="Espace réservé de la date 3">
            <a:extLst>
              <a:ext uri="{FF2B5EF4-FFF2-40B4-BE49-F238E27FC236}">
                <a16:creationId xmlns:a16="http://schemas.microsoft.com/office/drawing/2014/main" id="{B7BA0A93-709F-418C-7423-42387A970934}"/>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AB31B603-4703-FD31-2668-7F81E2EFA1BD}"/>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DB23E99C-00A4-4CBA-5424-C7EA73BA1688}"/>
              </a:ext>
            </a:extLst>
          </p:cNvPr>
          <p:cNvSpPr>
            <a:spLocks noGrp="1"/>
          </p:cNvSpPr>
          <p:nvPr>
            <p:ph type="sldNum" sz="quarter" idx="12"/>
          </p:nvPr>
        </p:nvSpPr>
        <p:spPr/>
        <p:txBody>
          <a:bodyPr/>
          <a:lstStyle/>
          <a:p>
            <a:fld id="{099E491B-5FEE-473E-A443-BD88A0F82CEF}" type="slidenum">
              <a:rPr lang="fr-FR" smtClean="0"/>
              <a:pPr/>
              <a:t>14</a:t>
            </a:fld>
            <a:endParaRPr lang="fr-FR" dirty="0"/>
          </a:p>
        </p:txBody>
      </p:sp>
      <p:pic>
        <p:nvPicPr>
          <p:cNvPr id="8" name="Image 7">
            <a:extLst>
              <a:ext uri="{FF2B5EF4-FFF2-40B4-BE49-F238E27FC236}">
                <a16:creationId xmlns:a16="http://schemas.microsoft.com/office/drawing/2014/main" id="{65D297DE-2D74-05B7-6B6A-F33AB41C982E}"/>
              </a:ext>
            </a:extLst>
          </p:cNvPr>
          <p:cNvPicPr>
            <a:picLocks noChangeAspect="1"/>
          </p:cNvPicPr>
          <p:nvPr/>
        </p:nvPicPr>
        <p:blipFill rotWithShape="1">
          <a:blip r:embed="rId3"/>
          <a:srcRect b="1585"/>
          <a:stretch/>
        </p:blipFill>
        <p:spPr>
          <a:xfrm>
            <a:off x="369455" y="1348509"/>
            <a:ext cx="6595748" cy="2279351"/>
          </a:xfrm>
          <a:prstGeom prst="rect">
            <a:avLst/>
          </a:prstGeom>
        </p:spPr>
      </p:pic>
      <p:pic>
        <p:nvPicPr>
          <p:cNvPr id="10" name="Image 9">
            <a:extLst>
              <a:ext uri="{FF2B5EF4-FFF2-40B4-BE49-F238E27FC236}">
                <a16:creationId xmlns:a16="http://schemas.microsoft.com/office/drawing/2014/main" id="{D4D2D2BE-608E-3882-0477-ED74BDB62DC0}"/>
              </a:ext>
            </a:extLst>
          </p:cNvPr>
          <p:cNvPicPr>
            <a:picLocks noChangeAspect="1"/>
          </p:cNvPicPr>
          <p:nvPr/>
        </p:nvPicPr>
        <p:blipFill rotWithShape="1">
          <a:blip r:embed="rId4"/>
          <a:srcRect t="2834"/>
          <a:stretch/>
        </p:blipFill>
        <p:spPr>
          <a:xfrm>
            <a:off x="7914794" y="1348509"/>
            <a:ext cx="3439005" cy="1147789"/>
          </a:xfrm>
          <a:prstGeom prst="rect">
            <a:avLst/>
          </a:prstGeom>
        </p:spPr>
      </p:pic>
      <p:sp>
        <p:nvSpPr>
          <p:cNvPr id="7" name="Espace réservé du contenu 2">
            <a:extLst>
              <a:ext uri="{FF2B5EF4-FFF2-40B4-BE49-F238E27FC236}">
                <a16:creationId xmlns:a16="http://schemas.microsoft.com/office/drawing/2014/main" id="{D58D94CA-2616-57C1-75E4-5FEF6A3203EC}"/>
              </a:ext>
            </a:extLst>
          </p:cNvPr>
          <p:cNvSpPr txBox="1">
            <a:spLocks/>
          </p:cNvSpPr>
          <p:nvPr/>
        </p:nvSpPr>
        <p:spPr>
          <a:xfrm>
            <a:off x="7914794" y="2500302"/>
            <a:ext cx="3439005" cy="506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800" i="1" dirty="0"/>
              <a:t>Le </a:t>
            </a:r>
            <a:r>
              <a:rPr lang="fr-FR" sz="1800" i="1" dirty="0" err="1"/>
              <a:t>magic</a:t>
            </a:r>
            <a:r>
              <a:rPr lang="fr-FR" sz="1800" i="1" dirty="0"/>
              <a:t> observé dans les paquet</a:t>
            </a:r>
          </a:p>
        </p:txBody>
      </p:sp>
      <p:pic>
        <p:nvPicPr>
          <p:cNvPr id="11" name="Image 10">
            <a:extLst>
              <a:ext uri="{FF2B5EF4-FFF2-40B4-BE49-F238E27FC236}">
                <a16:creationId xmlns:a16="http://schemas.microsoft.com/office/drawing/2014/main" id="{0CAFF222-E466-1ECE-CBA8-351F678E944A}"/>
              </a:ext>
            </a:extLst>
          </p:cNvPr>
          <p:cNvPicPr>
            <a:picLocks noChangeAspect="1"/>
          </p:cNvPicPr>
          <p:nvPr/>
        </p:nvPicPr>
        <p:blipFill>
          <a:blip r:embed="rId5"/>
          <a:stretch>
            <a:fillRect/>
          </a:stretch>
        </p:blipFill>
        <p:spPr>
          <a:xfrm>
            <a:off x="1447151" y="3991850"/>
            <a:ext cx="9297698" cy="2381582"/>
          </a:xfrm>
          <a:prstGeom prst="rect">
            <a:avLst/>
          </a:prstGeom>
        </p:spPr>
      </p:pic>
      <p:sp>
        <p:nvSpPr>
          <p:cNvPr id="14" name="Espace réservé du contenu 2">
            <a:extLst>
              <a:ext uri="{FF2B5EF4-FFF2-40B4-BE49-F238E27FC236}">
                <a16:creationId xmlns:a16="http://schemas.microsoft.com/office/drawing/2014/main" id="{A54811A6-869E-9F9D-968C-853FC6033F9E}"/>
              </a:ext>
            </a:extLst>
          </p:cNvPr>
          <p:cNvSpPr txBox="1">
            <a:spLocks/>
          </p:cNvSpPr>
          <p:nvPr/>
        </p:nvSpPr>
        <p:spPr>
          <a:xfrm>
            <a:off x="1447151" y="4339893"/>
            <a:ext cx="2755572" cy="36399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000" b="1" dirty="0">
                <a:solidFill>
                  <a:srgbClr val="FF0000"/>
                </a:solidFill>
              </a:rPr>
              <a:t>UN GROS SWITCH CASE</a:t>
            </a:r>
          </a:p>
        </p:txBody>
      </p:sp>
    </p:spTree>
    <p:extLst>
      <p:ext uri="{BB962C8B-B14F-4D97-AF65-F5344CB8AC3E}">
        <p14:creationId xmlns:p14="http://schemas.microsoft.com/office/powerpoint/2010/main" val="1036034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1D9A72-019B-99D0-173C-8817C43BE5EE}"/>
              </a:ext>
            </a:extLst>
          </p:cNvPr>
          <p:cNvSpPr>
            <a:spLocks noGrp="1"/>
          </p:cNvSpPr>
          <p:nvPr>
            <p:ph type="title"/>
          </p:nvPr>
        </p:nvSpPr>
        <p:spPr/>
        <p:txBody>
          <a:bodyPr/>
          <a:lstStyle/>
          <a:p>
            <a:r>
              <a:rPr lang="fr-FR" dirty="0"/>
              <a:t>Le saint </a:t>
            </a:r>
            <a:r>
              <a:rPr lang="fr-FR" dirty="0" err="1"/>
              <a:t>grall</a:t>
            </a:r>
            <a:endParaRPr lang="fr-FR" dirty="0"/>
          </a:p>
        </p:txBody>
      </p:sp>
      <p:sp>
        <p:nvSpPr>
          <p:cNvPr id="3" name="Espace réservé du contenu 2">
            <a:extLst>
              <a:ext uri="{FF2B5EF4-FFF2-40B4-BE49-F238E27FC236}">
                <a16:creationId xmlns:a16="http://schemas.microsoft.com/office/drawing/2014/main" id="{440F3EF1-4D87-ED92-331D-B895A14F9B5F}"/>
              </a:ext>
            </a:extLst>
          </p:cNvPr>
          <p:cNvSpPr>
            <a:spLocks noGrp="1"/>
          </p:cNvSpPr>
          <p:nvPr>
            <p:ph idx="1"/>
          </p:nvPr>
        </p:nvSpPr>
        <p:spPr>
          <a:xfrm>
            <a:off x="7337303" y="1348509"/>
            <a:ext cx="4585065" cy="3839260"/>
          </a:xfrm>
        </p:spPr>
        <p:txBody>
          <a:bodyPr>
            <a:normAutofit fontScale="92500" lnSpcReduction="10000"/>
          </a:bodyPr>
          <a:lstStyle/>
          <a:p>
            <a:r>
              <a:rPr lang="fr-FR" dirty="0"/>
              <a:t>Merci a la communauté de </a:t>
            </a:r>
            <a:r>
              <a:rPr lang="fr-FR" dirty="0" err="1"/>
              <a:t>modders</a:t>
            </a:r>
            <a:endParaRPr lang="fr-FR" dirty="0"/>
          </a:p>
          <a:p>
            <a:r>
              <a:rPr lang="fr-FR" dirty="0"/>
              <a:t>Le fichier PDB (Program </a:t>
            </a:r>
            <a:r>
              <a:rPr lang="fr-FR" dirty="0" err="1"/>
              <a:t>DataBase</a:t>
            </a:r>
            <a:r>
              <a:rPr lang="fr-FR" dirty="0"/>
              <a:t>) de l’édition remasterisé a fuité</a:t>
            </a:r>
          </a:p>
          <a:p>
            <a:r>
              <a:rPr lang="fr-FR" dirty="0"/>
              <a:t>Le site liste les différents noms de classes, méthodes et membres</a:t>
            </a:r>
          </a:p>
          <a:p>
            <a:r>
              <a:rPr lang="fr-FR" dirty="0"/>
              <a:t>Les structures sont proches de celles du jeu original</a:t>
            </a:r>
          </a:p>
        </p:txBody>
      </p:sp>
      <p:sp>
        <p:nvSpPr>
          <p:cNvPr id="4" name="Espace réservé de la date 3">
            <a:extLst>
              <a:ext uri="{FF2B5EF4-FFF2-40B4-BE49-F238E27FC236}">
                <a16:creationId xmlns:a16="http://schemas.microsoft.com/office/drawing/2014/main" id="{4A3E72E8-3DA4-6D5A-74BC-21087B137F9A}"/>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7CAE3C47-C810-CB86-9698-A04933587CE0}"/>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FC03BDE5-95D6-1C59-D11F-41DC1A567A89}"/>
              </a:ext>
            </a:extLst>
          </p:cNvPr>
          <p:cNvSpPr>
            <a:spLocks noGrp="1"/>
          </p:cNvSpPr>
          <p:nvPr>
            <p:ph type="sldNum" sz="quarter" idx="12"/>
          </p:nvPr>
        </p:nvSpPr>
        <p:spPr/>
        <p:txBody>
          <a:bodyPr/>
          <a:lstStyle/>
          <a:p>
            <a:fld id="{099E491B-5FEE-473E-A443-BD88A0F82CEF}" type="slidenum">
              <a:rPr lang="fr-FR" smtClean="0"/>
              <a:pPr/>
              <a:t>15</a:t>
            </a:fld>
            <a:endParaRPr lang="fr-FR" dirty="0"/>
          </a:p>
        </p:txBody>
      </p:sp>
      <p:pic>
        <p:nvPicPr>
          <p:cNvPr id="8" name="Image 7">
            <a:extLst>
              <a:ext uri="{FF2B5EF4-FFF2-40B4-BE49-F238E27FC236}">
                <a16:creationId xmlns:a16="http://schemas.microsoft.com/office/drawing/2014/main" id="{C47BE8A4-1E26-9F52-EDAA-64569B8C5BA5}"/>
              </a:ext>
            </a:extLst>
          </p:cNvPr>
          <p:cNvPicPr>
            <a:picLocks noChangeAspect="1"/>
          </p:cNvPicPr>
          <p:nvPr/>
        </p:nvPicPr>
        <p:blipFill>
          <a:blip r:embed="rId3"/>
          <a:stretch>
            <a:fillRect/>
          </a:stretch>
        </p:blipFill>
        <p:spPr>
          <a:xfrm>
            <a:off x="369455" y="1348509"/>
            <a:ext cx="6967848" cy="3839260"/>
          </a:xfrm>
          <a:prstGeom prst="rect">
            <a:avLst/>
          </a:prstGeom>
        </p:spPr>
      </p:pic>
      <p:sp>
        <p:nvSpPr>
          <p:cNvPr id="9" name="Rectangle 8">
            <a:extLst>
              <a:ext uri="{FF2B5EF4-FFF2-40B4-BE49-F238E27FC236}">
                <a16:creationId xmlns:a16="http://schemas.microsoft.com/office/drawing/2014/main" id="{CE24FB08-5FDF-5C4F-51FA-B313EB7622D8}"/>
              </a:ext>
            </a:extLst>
          </p:cNvPr>
          <p:cNvSpPr/>
          <p:nvPr/>
        </p:nvSpPr>
        <p:spPr>
          <a:xfrm>
            <a:off x="1688122" y="4197632"/>
            <a:ext cx="4695093" cy="990137"/>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Tree>
    <p:extLst>
      <p:ext uri="{BB962C8B-B14F-4D97-AF65-F5344CB8AC3E}">
        <p14:creationId xmlns:p14="http://schemas.microsoft.com/office/powerpoint/2010/main" val="740524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6CAC89-FFBD-4913-EA10-6DDB4FA0EDF6}"/>
              </a:ext>
            </a:extLst>
          </p:cNvPr>
          <p:cNvSpPr>
            <a:spLocks noGrp="1"/>
          </p:cNvSpPr>
          <p:nvPr>
            <p:ph type="title"/>
          </p:nvPr>
        </p:nvSpPr>
        <p:spPr/>
        <p:txBody>
          <a:bodyPr/>
          <a:lstStyle/>
          <a:p>
            <a:r>
              <a:rPr lang="fr-FR" dirty="0"/>
              <a:t>Permissions</a:t>
            </a:r>
          </a:p>
        </p:txBody>
      </p:sp>
      <p:sp>
        <p:nvSpPr>
          <p:cNvPr id="4" name="Espace réservé de la date 3">
            <a:extLst>
              <a:ext uri="{FF2B5EF4-FFF2-40B4-BE49-F238E27FC236}">
                <a16:creationId xmlns:a16="http://schemas.microsoft.com/office/drawing/2014/main" id="{925CD8E9-B2FB-3A81-6584-BCF503606BDF}"/>
              </a:ext>
            </a:extLst>
          </p:cNvPr>
          <p:cNvSpPr>
            <a:spLocks noGrp="1"/>
          </p:cNvSpPr>
          <p:nvPr>
            <p:ph type="dt" sz="half" idx="10"/>
          </p:nvPr>
        </p:nvSpPr>
        <p:spPr/>
        <p:txBody>
          <a:bodyPr/>
          <a:lstStyle/>
          <a:p>
            <a:r>
              <a:rPr lang="fr-FR" dirty="0"/>
              <a:t>Tomtombinary</a:t>
            </a:r>
          </a:p>
        </p:txBody>
      </p:sp>
      <p:sp>
        <p:nvSpPr>
          <p:cNvPr id="5" name="Espace réservé du pied de page 4">
            <a:extLst>
              <a:ext uri="{FF2B5EF4-FFF2-40B4-BE49-F238E27FC236}">
                <a16:creationId xmlns:a16="http://schemas.microsoft.com/office/drawing/2014/main" id="{DC4BA4C9-63AD-A233-DD1E-695121301F8A}"/>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6B958F0C-355F-70EE-B7DD-4F549433A78C}"/>
              </a:ext>
            </a:extLst>
          </p:cNvPr>
          <p:cNvSpPr>
            <a:spLocks noGrp="1"/>
          </p:cNvSpPr>
          <p:nvPr>
            <p:ph type="sldNum" sz="quarter" idx="12"/>
          </p:nvPr>
        </p:nvSpPr>
        <p:spPr/>
        <p:txBody>
          <a:bodyPr/>
          <a:lstStyle/>
          <a:p>
            <a:fld id="{099E491B-5FEE-473E-A443-BD88A0F82CEF}" type="slidenum">
              <a:rPr lang="fr-FR" smtClean="0"/>
              <a:pPr/>
              <a:t>16</a:t>
            </a:fld>
            <a:endParaRPr lang="fr-FR" dirty="0"/>
          </a:p>
        </p:txBody>
      </p:sp>
      <p:pic>
        <p:nvPicPr>
          <p:cNvPr id="8" name="Image 7">
            <a:extLst>
              <a:ext uri="{FF2B5EF4-FFF2-40B4-BE49-F238E27FC236}">
                <a16:creationId xmlns:a16="http://schemas.microsoft.com/office/drawing/2014/main" id="{60A81BE8-B50B-15EF-EDEE-D374166B1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523854"/>
            <a:ext cx="6096000" cy="4572000"/>
          </a:xfrm>
          <a:prstGeom prst="rect">
            <a:avLst/>
          </a:prstGeom>
        </p:spPr>
      </p:pic>
      <p:sp>
        <p:nvSpPr>
          <p:cNvPr id="3" name="Espace réservé du contenu 2">
            <a:extLst>
              <a:ext uri="{FF2B5EF4-FFF2-40B4-BE49-F238E27FC236}">
                <a16:creationId xmlns:a16="http://schemas.microsoft.com/office/drawing/2014/main" id="{C6DDB7CD-49AE-854C-675A-F2D788511525}"/>
              </a:ext>
            </a:extLst>
          </p:cNvPr>
          <p:cNvSpPr>
            <a:spLocks noGrp="1"/>
          </p:cNvSpPr>
          <p:nvPr>
            <p:ph idx="1"/>
          </p:nvPr>
        </p:nvSpPr>
        <p:spPr>
          <a:xfrm>
            <a:off x="369456" y="1523854"/>
            <a:ext cx="5160906" cy="4828454"/>
          </a:xfrm>
        </p:spPr>
        <p:txBody>
          <a:bodyPr>
            <a:normAutofit lnSpcReduction="10000"/>
          </a:bodyPr>
          <a:lstStyle/>
          <a:p>
            <a:r>
              <a:rPr lang="fr-FR" dirty="0"/>
              <a:t>Définition des autorisations par joueur</a:t>
            </a:r>
          </a:p>
          <a:p>
            <a:pPr lvl="1"/>
            <a:r>
              <a:rPr lang="fr-FR" dirty="0"/>
              <a:t>Modifier les personnages</a:t>
            </a:r>
          </a:p>
          <a:p>
            <a:pPr lvl="1"/>
            <a:r>
              <a:rPr lang="fr-FR" dirty="0"/>
              <a:t>Acheter et vendre</a:t>
            </a:r>
          </a:p>
          <a:p>
            <a:pPr lvl="1"/>
            <a:r>
              <a:rPr lang="fr-FR" dirty="0"/>
              <a:t>Voyage</a:t>
            </a:r>
          </a:p>
          <a:p>
            <a:pPr lvl="1"/>
            <a:r>
              <a:rPr lang="fr-FR" dirty="0"/>
              <a:t>Dialogue</a:t>
            </a:r>
          </a:p>
          <a:p>
            <a:pPr lvl="1"/>
            <a:r>
              <a:rPr lang="fr-FR" dirty="0"/>
              <a:t>Voir personnages</a:t>
            </a:r>
          </a:p>
          <a:p>
            <a:pPr lvl="1"/>
            <a:r>
              <a:rPr lang="fr-FR" dirty="0"/>
              <a:t>Mettre le jeu en pause</a:t>
            </a:r>
          </a:p>
          <a:p>
            <a:pPr lvl="1"/>
            <a:r>
              <a:rPr lang="fr-FR" dirty="0"/>
              <a:t>Chef</a:t>
            </a:r>
          </a:p>
          <a:p>
            <a:r>
              <a:rPr lang="fr-FR" dirty="0"/>
              <a:t>La modification d’une permissions déclenche l’émission d’un paquet</a:t>
            </a:r>
          </a:p>
        </p:txBody>
      </p:sp>
    </p:spTree>
    <p:extLst>
      <p:ext uri="{BB962C8B-B14F-4D97-AF65-F5344CB8AC3E}">
        <p14:creationId xmlns:p14="http://schemas.microsoft.com/office/powerpoint/2010/main" val="2241394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95BA86-9E3A-85E5-EE7E-2FC278C27A0B}"/>
              </a:ext>
            </a:extLst>
          </p:cNvPr>
          <p:cNvSpPr>
            <a:spLocks noGrp="1"/>
          </p:cNvSpPr>
          <p:nvPr>
            <p:ph type="title"/>
          </p:nvPr>
        </p:nvSpPr>
        <p:spPr/>
        <p:txBody>
          <a:bodyPr/>
          <a:lstStyle/>
          <a:p>
            <a:r>
              <a:rPr lang="fr-FR" dirty="0"/>
              <a:t>Permissions </a:t>
            </a:r>
            <a:r>
              <a:rPr lang="fr-FR" dirty="0" err="1"/>
              <a:t>vulnerability</a:t>
            </a:r>
            <a:endParaRPr lang="fr-FR" dirty="0"/>
          </a:p>
        </p:txBody>
      </p:sp>
      <p:sp>
        <p:nvSpPr>
          <p:cNvPr id="3" name="Espace réservé du contenu 2">
            <a:extLst>
              <a:ext uri="{FF2B5EF4-FFF2-40B4-BE49-F238E27FC236}">
                <a16:creationId xmlns:a16="http://schemas.microsoft.com/office/drawing/2014/main" id="{7D363C8F-5925-1797-49CC-09D7E9144E02}"/>
              </a:ext>
            </a:extLst>
          </p:cNvPr>
          <p:cNvSpPr>
            <a:spLocks noGrp="1"/>
          </p:cNvSpPr>
          <p:nvPr>
            <p:ph idx="1"/>
          </p:nvPr>
        </p:nvSpPr>
        <p:spPr>
          <a:xfrm>
            <a:off x="6096000" y="2073980"/>
            <a:ext cx="6096000" cy="2591162"/>
          </a:xfrm>
        </p:spPr>
        <p:txBody>
          <a:bodyPr/>
          <a:lstStyle/>
          <a:p>
            <a:r>
              <a:rPr lang="fr-FR" i="1" dirty="0" err="1"/>
              <a:t>nPermission</a:t>
            </a:r>
            <a:r>
              <a:rPr lang="fr-FR" dirty="0"/>
              <a:t> : 0 – 0xFFFFFFFF</a:t>
            </a:r>
          </a:p>
          <a:p>
            <a:r>
              <a:rPr lang="fr-FR" i="1" dirty="0" err="1"/>
              <a:t>bPermissionValue</a:t>
            </a:r>
            <a:r>
              <a:rPr lang="fr-FR" dirty="0"/>
              <a:t> : 0-0xFF</a:t>
            </a:r>
          </a:p>
          <a:p>
            <a:r>
              <a:rPr lang="fr-FR" dirty="0"/>
              <a:t>Taille </a:t>
            </a:r>
            <a:r>
              <a:rPr lang="fr-FR" i="1" dirty="0" err="1"/>
              <a:t>m_permission</a:t>
            </a:r>
            <a:r>
              <a:rPr lang="fr-FR" dirty="0"/>
              <a:t> : 8 octets</a:t>
            </a:r>
          </a:p>
          <a:p>
            <a:r>
              <a:rPr lang="fr-FR" dirty="0"/>
              <a:t>OOBW : Out-of-</a:t>
            </a:r>
            <a:r>
              <a:rPr lang="fr-FR" dirty="0" err="1"/>
              <a:t>bound</a:t>
            </a:r>
            <a:r>
              <a:rPr lang="fr-FR" dirty="0"/>
              <a:t> </a:t>
            </a:r>
            <a:r>
              <a:rPr lang="fr-FR" dirty="0" err="1"/>
              <a:t>write</a:t>
            </a:r>
            <a:r>
              <a:rPr lang="fr-FR" dirty="0"/>
              <a:t> déclenchable plusieurs fois</a:t>
            </a:r>
          </a:p>
        </p:txBody>
      </p:sp>
      <p:sp>
        <p:nvSpPr>
          <p:cNvPr id="4" name="Espace réservé de la date 3">
            <a:extLst>
              <a:ext uri="{FF2B5EF4-FFF2-40B4-BE49-F238E27FC236}">
                <a16:creationId xmlns:a16="http://schemas.microsoft.com/office/drawing/2014/main" id="{E90A6DB0-6FBF-D7FA-01FA-09AF24AECC6D}"/>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651F0289-9CD8-3BFD-84A3-6EC1328A8A6F}"/>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A513CB87-85AB-FE81-18C3-9E0CB2B3E9F3}"/>
              </a:ext>
            </a:extLst>
          </p:cNvPr>
          <p:cNvSpPr>
            <a:spLocks noGrp="1"/>
          </p:cNvSpPr>
          <p:nvPr>
            <p:ph type="sldNum" sz="quarter" idx="12"/>
          </p:nvPr>
        </p:nvSpPr>
        <p:spPr/>
        <p:txBody>
          <a:bodyPr/>
          <a:lstStyle/>
          <a:p>
            <a:fld id="{099E491B-5FEE-473E-A443-BD88A0F82CEF}" type="slidenum">
              <a:rPr lang="fr-FR" smtClean="0"/>
              <a:pPr/>
              <a:t>17</a:t>
            </a:fld>
            <a:endParaRPr lang="fr-FR" dirty="0"/>
          </a:p>
        </p:txBody>
      </p:sp>
      <p:pic>
        <p:nvPicPr>
          <p:cNvPr id="8" name="Image 7">
            <a:extLst>
              <a:ext uri="{FF2B5EF4-FFF2-40B4-BE49-F238E27FC236}">
                <a16:creationId xmlns:a16="http://schemas.microsoft.com/office/drawing/2014/main" id="{2FA4A0E6-23D9-A1E4-6C1A-06F58A1A2E38}"/>
              </a:ext>
            </a:extLst>
          </p:cNvPr>
          <p:cNvPicPr>
            <a:picLocks noChangeAspect="1"/>
          </p:cNvPicPr>
          <p:nvPr/>
        </p:nvPicPr>
        <p:blipFill>
          <a:blip r:embed="rId3"/>
          <a:stretch>
            <a:fillRect/>
          </a:stretch>
        </p:blipFill>
        <p:spPr>
          <a:xfrm>
            <a:off x="369455" y="4718933"/>
            <a:ext cx="9748849" cy="1666358"/>
          </a:xfrm>
          <a:prstGeom prst="rect">
            <a:avLst/>
          </a:prstGeom>
        </p:spPr>
      </p:pic>
      <p:sp>
        <p:nvSpPr>
          <p:cNvPr id="7" name="Rectangle 6">
            <a:extLst>
              <a:ext uri="{FF2B5EF4-FFF2-40B4-BE49-F238E27FC236}">
                <a16:creationId xmlns:a16="http://schemas.microsoft.com/office/drawing/2014/main" id="{935AE32E-F7FA-5CD0-CC83-E204D55F3E1B}"/>
              </a:ext>
            </a:extLst>
          </p:cNvPr>
          <p:cNvSpPr/>
          <p:nvPr/>
        </p:nvSpPr>
        <p:spPr>
          <a:xfrm>
            <a:off x="1257719" y="1569032"/>
            <a:ext cx="2153937"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solidFill>
                  <a:schemeClr val="bg1"/>
                </a:solidFill>
                <a:latin typeface="Consolas" panose="020B0609020204030204" pitchFamily="49" charset="0"/>
              </a:rPr>
              <a:t>PlayerId</a:t>
            </a:r>
            <a:endParaRPr lang="fr-FR" sz="1400" dirty="0">
              <a:solidFill>
                <a:schemeClr val="bg1"/>
              </a:solidFill>
              <a:latin typeface="Consolas" panose="020B0609020204030204" pitchFamily="49" charset="0"/>
            </a:endParaRPr>
          </a:p>
        </p:txBody>
      </p:sp>
      <p:pic>
        <p:nvPicPr>
          <p:cNvPr id="11" name="Image 10">
            <a:extLst>
              <a:ext uri="{FF2B5EF4-FFF2-40B4-BE49-F238E27FC236}">
                <a16:creationId xmlns:a16="http://schemas.microsoft.com/office/drawing/2014/main" id="{836C0CA2-41DB-4B7E-C6A0-C702970199C6}"/>
              </a:ext>
            </a:extLst>
          </p:cNvPr>
          <p:cNvPicPr>
            <a:picLocks noChangeAspect="1"/>
          </p:cNvPicPr>
          <p:nvPr/>
        </p:nvPicPr>
        <p:blipFill>
          <a:blip r:embed="rId4"/>
          <a:stretch>
            <a:fillRect/>
          </a:stretch>
        </p:blipFill>
        <p:spPr>
          <a:xfrm>
            <a:off x="369455" y="2094585"/>
            <a:ext cx="5706271" cy="2581635"/>
          </a:xfrm>
          <a:prstGeom prst="rect">
            <a:avLst/>
          </a:prstGeom>
        </p:spPr>
      </p:pic>
      <p:sp>
        <p:nvSpPr>
          <p:cNvPr id="12" name="Rectangle 11">
            <a:extLst>
              <a:ext uri="{FF2B5EF4-FFF2-40B4-BE49-F238E27FC236}">
                <a16:creationId xmlns:a16="http://schemas.microsoft.com/office/drawing/2014/main" id="{173E3E08-72B4-0C23-EDE1-41232A3F232E}"/>
              </a:ext>
            </a:extLst>
          </p:cNvPr>
          <p:cNvSpPr/>
          <p:nvPr/>
        </p:nvSpPr>
        <p:spPr>
          <a:xfrm>
            <a:off x="3411656" y="1569032"/>
            <a:ext cx="2153937"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solidFill>
                  <a:schemeClr val="bg1"/>
                </a:solidFill>
                <a:latin typeface="Consolas" panose="020B0609020204030204" pitchFamily="49" charset="0"/>
              </a:rPr>
              <a:t>nPermission</a:t>
            </a:r>
            <a:endParaRPr lang="fr-FR" sz="1400" dirty="0">
              <a:solidFill>
                <a:schemeClr val="bg1"/>
              </a:solidFill>
              <a:latin typeface="Consolas" panose="020B0609020204030204" pitchFamily="49" charset="0"/>
            </a:endParaRPr>
          </a:p>
        </p:txBody>
      </p:sp>
      <p:sp>
        <p:nvSpPr>
          <p:cNvPr id="13" name="Rectangle 12">
            <a:extLst>
              <a:ext uri="{FF2B5EF4-FFF2-40B4-BE49-F238E27FC236}">
                <a16:creationId xmlns:a16="http://schemas.microsoft.com/office/drawing/2014/main" id="{5A55CB38-04F4-716F-E23C-7833A3D40736}"/>
              </a:ext>
            </a:extLst>
          </p:cNvPr>
          <p:cNvSpPr/>
          <p:nvPr/>
        </p:nvSpPr>
        <p:spPr>
          <a:xfrm>
            <a:off x="5565593" y="1569032"/>
            <a:ext cx="510133"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sz="1400" dirty="0">
                <a:solidFill>
                  <a:schemeClr val="bg1"/>
                </a:solidFill>
                <a:latin typeface="Consolas" panose="020B0609020204030204" pitchFamily="49" charset="0"/>
              </a:rPr>
              <a:t>Val</a:t>
            </a:r>
          </a:p>
        </p:txBody>
      </p:sp>
      <p:sp>
        <p:nvSpPr>
          <p:cNvPr id="14" name="ZoneTexte 13">
            <a:extLst>
              <a:ext uri="{FF2B5EF4-FFF2-40B4-BE49-F238E27FC236}">
                <a16:creationId xmlns:a16="http://schemas.microsoft.com/office/drawing/2014/main" id="{9ECC76BE-AB05-A0A6-000E-CAC69EDB5E04}"/>
              </a:ext>
            </a:extLst>
          </p:cNvPr>
          <p:cNvSpPr txBox="1"/>
          <p:nvPr/>
        </p:nvSpPr>
        <p:spPr>
          <a:xfrm>
            <a:off x="1257719" y="1246013"/>
            <a:ext cx="498354" cy="307777"/>
          </a:xfrm>
          <a:prstGeom prst="rect">
            <a:avLst/>
          </a:prstGeom>
          <a:noFill/>
        </p:spPr>
        <p:txBody>
          <a:bodyPr wrap="square" rtlCol="0">
            <a:spAutoFit/>
          </a:bodyPr>
          <a:lstStyle/>
          <a:p>
            <a:r>
              <a:rPr lang="fr-FR" sz="1400" dirty="0">
                <a:solidFill>
                  <a:schemeClr val="bg1"/>
                </a:solidFill>
                <a:latin typeface="Consolas" panose="020B0609020204030204" pitchFamily="49" charset="0"/>
              </a:rPr>
              <a:t>+03</a:t>
            </a:r>
          </a:p>
        </p:txBody>
      </p:sp>
      <p:sp>
        <p:nvSpPr>
          <p:cNvPr id="15" name="ZoneTexte 14">
            <a:extLst>
              <a:ext uri="{FF2B5EF4-FFF2-40B4-BE49-F238E27FC236}">
                <a16:creationId xmlns:a16="http://schemas.microsoft.com/office/drawing/2014/main" id="{6CA4DB94-6D4F-996C-DA36-33B4B2EEB754}"/>
              </a:ext>
            </a:extLst>
          </p:cNvPr>
          <p:cNvSpPr txBox="1"/>
          <p:nvPr/>
        </p:nvSpPr>
        <p:spPr>
          <a:xfrm>
            <a:off x="5565593" y="1261254"/>
            <a:ext cx="498354" cy="307777"/>
          </a:xfrm>
          <a:prstGeom prst="rect">
            <a:avLst/>
          </a:prstGeom>
          <a:noFill/>
        </p:spPr>
        <p:txBody>
          <a:bodyPr wrap="square" rtlCol="0">
            <a:spAutoFit/>
          </a:bodyPr>
          <a:lstStyle/>
          <a:p>
            <a:r>
              <a:rPr lang="fr-FR" sz="1400" dirty="0">
                <a:solidFill>
                  <a:schemeClr val="bg1"/>
                </a:solidFill>
                <a:latin typeface="Consolas" panose="020B0609020204030204" pitchFamily="49" charset="0"/>
              </a:rPr>
              <a:t>+0B</a:t>
            </a:r>
          </a:p>
        </p:txBody>
      </p:sp>
      <p:sp>
        <p:nvSpPr>
          <p:cNvPr id="16" name="Rectangle 15">
            <a:extLst>
              <a:ext uri="{FF2B5EF4-FFF2-40B4-BE49-F238E27FC236}">
                <a16:creationId xmlns:a16="http://schemas.microsoft.com/office/drawing/2014/main" id="{3CD9D349-801B-6418-BFDC-0462A770DB6C}"/>
              </a:ext>
            </a:extLst>
          </p:cNvPr>
          <p:cNvSpPr/>
          <p:nvPr/>
        </p:nvSpPr>
        <p:spPr>
          <a:xfrm>
            <a:off x="366588" y="1569031"/>
            <a:ext cx="891131"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sz="1200" dirty="0">
                <a:solidFill>
                  <a:schemeClr val="bg1"/>
                </a:solidFill>
                <a:latin typeface="Consolas" panose="020B0609020204030204" pitchFamily="49" charset="0"/>
              </a:rPr>
              <a:t>FF 4D 70</a:t>
            </a:r>
            <a:endParaRPr lang="fr-FR" sz="1400" dirty="0">
              <a:solidFill>
                <a:schemeClr val="bg1"/>
              </a:solidFill>
              <a:latin typeface="Consolas" panose="020B0609020204030204" pitchFamily="49" charset="0"/>
            </a:endParaRPr>
          </a:p>
        </p:txBody>
      </p:sp>
      <p:sp>
        <p:nvSpPr>
          <p:cNvPr id="17" name="ZoneTexte 16">
            <a:extLst>
              <a:ext uri="{FF2B5EF4-FFF2-40B4-BE49-F238E27FC236}">
                <a16:creationId xmlns:a16="http://schemas.microsoft.com/office/drawing/2014/main" id="{9C6B3899-A964-3EF0-3D4D-24872F591ACF}"/>
              </a:ext>
            </a:extLst>
          </p:cNvPr>
          <p:cNvSpPr txBox="1"/>
          <p:nvPr/>
        </p:nvSpPr>
        <p:spPr>
          <a:xfrm>
            <a:off x="3411656" y="1246012"/>
            <a:ext cx="498354" cy="307777"/>
          </a:xfrm>
          <a:prstGeom prst="rect">
            <a:avLst/>
          </a:prstGeom>
          <a:noFill/>
        </p:spPr>
        <p:txBody>
          <a:bodyPr wrap="square" rtlCol="0">
            <a:spAutoFit/>
          </a:bodyPr>
          <a:lstStyle/>
          <a:p>
            <a:r>
              <a:rPr lang="fr-FR" sz="1400" dirty="0">
                <a:solidFill>
                  <a:schemeClr val="bg1"/>
                </a:solidFill>
                <a:latin typeface="Consolas" panose="020B0609020204030204" pitchFamily="49" charset="0"/>
              </a:rPr>
              <a:t>+07</a:t>
            </a:r>
          </a:p>
        </p:txBody>
      </p:sp>
      <p:sp>
        <p:nvSpPr>
          <p:cNvPr id="18" name="ZoneTexte 17">
            <a:extLst>
              <a:ext uri="{FF2B5EF4-FFF2-40B4-BE49-F238E27FC236}">
                <a16:creationId xmlns:a16="http://schemas.microsoft.com/office/drawing/2014/main" id="{F8AFFBD9-256C-B812-EA32-744E3D05E07A}"/>
              </a:ext>
            </a:extLst>
          </p:cNvPr>
          <p:cNvSpPr txBox="1"/>
          <p:nvPr/>
        </p:nvSpPr>
        <p:spPr>
          <a:xfrm>
            <a:off x="366588" y="1234358"/>
            <a:ext cx="498354" cy="307777"/>
          </a:xfrm>
          <a:prstGeom prst="rect">
            <a:avLst/>
          </a:prstGeom>
          <a:noFill/>
        </p:spPr>
        <p:txBody>
          <a:bodyPr wrap="square" rtlCol="0">
            <a:spAutoFit/>
          </a:bodyPr>
          <a:lstStyle/>
          <a:p>
            <a:r>
              <a:rPr lang="fr-FR" sz="1400" dirty="0">
                <a:solidFill>
                  <a:schemeClr val="bg1"/>
                </a:solidFill>
                <a:latin typeface="Consolas" panose="020B0609020204030204" pitchFamily="49" charset="0"/>
              </a:rPr>
              <a:t>+00</a:t>
            </a:r>
          </a:p>
        </p:txBody>
      </p:sp>
    </p:spTree>
    <p:extLst>
      <p:ext uri="{BB962C8B-B14F-4D97-AF65-F5344CB8AC3E}">
        <p14:creationId xmlns:p14="http://schemas.microsoft.com/office/powerpoint/2010/main" val="1522081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6AAC28-9C7B-CBBD-57FB-021D282547BE}"/>
              </a:ext>
            </a:extLst>
          </p:cNvPr>
          <p:cNvSpPr>
            <a:spLocks noGrp="1"/>
          </p:cNvSpPr>
          <p:nvPr>
            <p:ph type="title"/>
          </p:nvPr>
        </p:nvSpPr>
        <p:spPr/>
        <p:txBody>
          <a:bodyPr/>
          <a:lstStyle/>
          <a:p>
            <a:r>
              <a:rPr lang="fr-FR" dirty="0" err="1"/>
              <a:t>Vannilla</a:t>
            </a:r>
            <a:r>
              <a:rPr lang="fr-FR" dirty="0"/>
              <a:t> stack buffer </a:t>
            </a:r>
            <a:r>
              <a:rPr lang="fr-FR" dirty="0" err="1"/>
              <a:t>overflow</a:t>
            </a:r>
            <a:endParaRPr lang="fr-FR" dirty="0"/>
          </a:p>
        </p:txBody>
      </p:sp>
      <p:sp>
        <p:nvSpPr>
          <p:cNvPr id="3" name="Espace réservé du contenu 2">
            <a:extLst>
              <a:ext uri="{FF2B5EF4-FFF2-40B4-BE49-F238E27FC236}">
                <a16:creationId xmlns:a16="http://schemas.microsoft.com/office/drawing/2014/main" id="{ABE48E3A-BDDC-68A5-D4D0-F48B9FD0048F}"/>
              </a:ext>
            </a:extLst>
          </p:cNvPr>
          <p:cNvSpPr>
            <a:spLocks noGrp="1"/>
          </p:cNvSpPr>
          <p:nvPr>
            <p:ph idx="1"/>
          </p:nvPr>
        </p:nvSpPr>
        <p:spPr>
          <a:xfrm>
            <a:off x="6726115" y="1442747"/>
            <a:ext cx="5169877" cy="2600687"/>
          </a:xfrm>
        </p:spPr>
        <p:txBody>
          <a:bodyPr/>
          <a:lstStyle/>
          <a:p>
            <a:r>
              <a:rPr lang="fr-FR" dirty="0"/>
              <a:t>Traitement du message FF 4E 41</a:t>
            </a:r>
          </a:p>
          <a:p>
            <a:r>
              <a:rPr lang="fr-FR" dirty="0"/>
              <a:t>Coté client uniquement</a:t>
            </a:r>
          </a:p>
          <a:p>
            <a:r>
              <a:rPr lang="fr-FR" dirty="0"/>
              <a:t>Stack buffer </a:t>
            </a:r>
            <a:r>
              <a:rPr lang="fr-FR" dirty="0" err="1"/>
              <a:t>overflow</a:t>
            </a:r>
            <a:endParaRPr lang="fr-FR" dirty="0"/>
          </a:p>
          <a:p>
            <a:r>
              <a:rPr lang="fr-FR" dirty="0" err="1"/>
              <a:t>len</a:t>
            </a:r>
            <a:r>
              <a:rPr lang="fr-FR" dirty="0"/>
              <a:t> : 0-255</a:t>
            </a:r>
          </a:p>
          <a:p>
            <a:r>
              <a:rPr lang="fr-FR" dirty="0"/>
              <a:t>buffer 9 octets maximum</a:t>
            </a:r>
          </a:p>
        </p:txBody>
      </p:sp>
      <p:sp>
        <p:nvSpPr>
          <p:cNvPr id="4" name="Espace réservé de la date 3">
            <a:extLst>
              <a:ext uri="{FF2B5EF4-FFF2-40B4-BE49-F238E27FC236}">
                <a16:creationId xmlns:a16="http://schemas.microsoft.com/office/drawing/2014/main" id="{084ACFE9-2F14-3609-3B74-655A68527760}"/>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BE475DC8-0117-891D-128C-86EE29B63F71}"/>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DACBCA6C-EEC2-32AB-C6B7-CF7BBC49E94F}"/>
              </a:ext>
            </a:extLst>
          </p:cNvPr>
          <p:cNvSpPr>
            <a:spLocks noGrp="1"/>
          </p:cNvSpPr>
          <p:nvPr>
            <p:ph type="sldNum" sz="quarter" idx="12"/>
          </p:nvPr>
        </p:nvSpPr>
        <p:spPr/>
        <p:txBody>
          <a:bodyPr/>
          <a:lstStyle/>
          <a:p>
            <a:fld id="{099E491B-5FEE-473E-A443-BD88A0F82CEF}" type="slidenum">
              <a:rPr lang="fr-FR" smtClean="0"/>
              <a:pPr/>
              <a:t>18</a:t>
            </a:fld>
            <a:endParaRPr lang="fr-FR" dirty="0"/>
          </a:p>
        </p:txBody>
      </p:sp>
      <p:sp>
        <p:nvSpPr>
          <p:cNvPr id="7" name="Rectangle 6">
            <a:extLst>
              <a:ext uri="{FF2B5EF4-FFF2-40B4-BE49-F238E27FC236}">
                <a16:creationId xmlns:a16="http://schemas.microsoft.com/office/drawing/2014/main" id="{A686C42E-0FCA-FF2B-E75C-AAB76F6CBA1A}"/>
              </a:ext>
            </a:extLst>
          </p:cNvPr>
          <p:cNvSpPr/>
          <p:nvPr/>
        </p:nvSpPr>
        <p:spPr>
          <a:xfrm>
            <a:off x="1728316" y="4604207"/>
            <a:ext cx="1861457"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solidFill>
                  <a:schemeClr val="bg1"/>
                </a:solidFill>
                <a:latin typeface="Consolas" panose="020B0609020204030204" pitchFamily="49" charset="0"/>
              </a:rPr>
              <a:t>01 00 00 00</a:t>
            </a:r>
          </a:p>
        </p:txBody>
      </p:sp>
      <p:sp>
        <p:nvSpPr>
          <p:cNvPr id="9" name="Rectangle 8">
            <a:extLst>
              <a:ext uri="{FF2B5EF4-FFF2-40B4-BE49-F238E27FC236}">
                <a16:creationId xmlns:a16="http://schemas.microsoft.com/office/drawing/2014/main" id="{87C313C1-47B9-C108-A4EB-777516E98B98}"/>
              </a:ext>
            </a:extLst>
          </p:cNvPr>
          <p:cNvSpPr/>
          <p:nvPr/>
        </p:nvSpPr>
        <p:spPr>
          <a:xfrm>
            <a:off x="3589773" y="4604207"/>
            <a:ext cx="1861457"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solidFill>
                  <a:schemeClr val="bg1"/>
                </a:solidFill>
                <a:latin typeface="Consolas" panose="020B0609020204030204" pitchFamily="49" charset="0"/>
              </a:rPr>
              <a:t>DPIdTo</a:t>
            </a:r>
            <a:endParaRPr lang="fr-FR" dirty="0">
              <a:solidFill>
                <a:schemeClr val="bg1"/>
              </a:solidFill>
              <a:latin typeface="Consolas" panose="020B0609020204030204" pitchFamily="49" charset="0"/>
            </a:endParaRPr>
          </a:p>
        </p:txBody>
      </p:sp>
      <p:sp>
        <p:nvSpPr>
          <p:cNvPr id="10" name="Rectangle 9">
            <a:extLst>
              <a:ext uri="{FF2B5EF4-FFF2-40B4-BE49-F238E27FC236}">
                <a16:creationId xmlns:a16="http://schemas.microsoft.com/office/drawing/2014/main" id="{2A05E2E6-21F7-128C-9339-55A9635982F6}"/>
              </a:ext>
            </a:extLst>
          </p:cNvPr>
          <p:cNvSpPr/>
          <p:nvPr/>
        </p:nvSpPr>
        <p:spPr>
          <a:xfrm>
            <a:off x="5451230" y="4604207"/>
            <a:ext cx="509955"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solidFill>
                  <a:schemeClr val="bg1"/>
                </a:solidFill>
                <a:latin typeface="Consolas" panose="020B0609020204030204" pitchFamily="49" charset="0"/>
              </a:rPr>
              <a:t>00</a:t>
            </a:r>
          </a:p>
        </p:txBody>
      </p:sp>
      <p:sp>
        <p:nvSpPr>
          <p:cNvPr id="11" name="Rectangle 10">
            <a:extLst>
              <a:ext uri="{FF2B5EF4-FFF2-40B4-BE49-F238E27FC236}">
                <a16:creationId xmlns:a16="http://schemas.microsoft.com/office/drawing/2014/main" id="{FBF47568-5BD6-2431-7D92-A4776FE930C7}"/>
              </a:ext>
            </a:extLst>
          </p:cNvPr>
          <p:cNvSpPr/>
          <p:nvPr/>
        </p:nvSpPr>
        <p:spPr>
          <a:xfrm>
            <a:off x="5961185" y="4604207"/>
            <a:ext cx="1043773"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sz="1600" dirty="0" err="1">
                <a:solidFill>
                  <a:schemeClr val="bg1"/>
                </a:solidFill>
                <a:latin typeface="Consolas" panose="020B0609020204030204" pitchFamily="49" charset="0"/>
              </a:rPr>
              <a:t>nSeqSer</a:t>
            </a:r>
            <a:endParaRPr lang="fr-FR" sz="1400" dirty="0">
              <a:solidFill>
                <a:schemeClr val="bg1"/>
              </a:solidFill>
              <a:latin typeface="Consolas" panose="020B0609020204030204" pitchFamily="49" charset="0"/>
            </a:endParaRPr>
          </a:p>
        </p:txBody>
      </p:sp>
      <p:sp>
        <p:nvSpPr>
          <p:cNvPr id="12" name="Rectangle 11">
            <a:extLst>
              <a:ext uri="{FF2B5EF4-FFF2-40B4-BE49-F238E27FC236}">
                <a16:creationId xmlns:a16="http://schemas.microsoft.com/office/drawing/2014/main" id="{F0579916-CA00-28AB-FC9A-AB9179127C68}"/>
              </a:ext>
            </a:extLst>
          </p:cNvPr>
          <p:cNvSpPr/>
          <p:nvPr/>
        </p:nvSpPr>
        <p:spPr>
          <a:xfrm>
            <a:off x="7004958" y="4604207"/>
            <a:ext cx="1043773"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sz="1600" dirty="0" err="1">
                <a:solidFill>
                  <a:schemeClr val="bg1"/>
                </a:solidFill>
                <a:latin typeface="Consolas" panose="020B0609020204030204" pitchFamily="49" charset="0"/>
              </a:rPr>
              <a:t>nSeqCli</a:t>
            </a:r>
            <a:endParaRPr lang="fr-FR" sz="1400" dirty="0">
              <a:solidFill>
                <a:schemeClr val="bg1"/>
              </a:solidFill>
              <a:latin typeface="Consolas" panose="020B0609020204030204" pitchFamily="49" charset="0"/>
            </a:endParaRPr>
          </a:p>
        </p:txBody>
      </p:sp>
      <p:sp>
        <p:nvSpPr>
          <p:cNvPr id="13" name="Rectangle 12">
            <a:extLst>
              <a:ext uri="{FF2B5EF4-FFF2-40B4-BE49-F238E27FC236}">
                <a16:creationId xmlns:a16="http://schemas.microsoft.com/office/drawing/2014/main" id="{570F20C4-11F0-7216-125B-77BD291A9784}"/>
              </a:ext>
            </a:extLst>
          </p:cNvPr>
          <p:cNvSpPr/>
          <p:nvPr/>
        </p:nvSpPr>
        <p:spPr>
          <a:xfrm>
            <a:off x="8048730" y="4604207"/>
            <a:ext cx="2220686"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solidFill>
                  <a:schemeClr val="bg1"/>
                </a:solidFill>
                <a:latin typeface="Consolas" panose="020B0609020204030204" pitchFamily="49" charset="0"/>
              </a:rPr>
              <a:t>00 4A 4D 00 01</a:t>
            </a:r>
          </a:p>
        </p:txBody>
      </p:sp>
      <p:sp>
        <p:nvSpPr>
          <p:cNvPr id="14" name="Rectangle 13">
            <a:extLst>
              <a:ext uri="{FF2B5EF4-FFF2-40B4-BE49-F238E27FC236}">
                <a16:creationId xmlns:a16="http://schemas.microsoft.com/office/drawing/2014/main" id="{CEBA7B93-3742-2C67-F040-D7D1D6CACAD8}"/>
              </a:ext>
            </a:extLst>
          </p:cNvPr>
          <p:cNvSpPr/>
          <p:nvPr/>
        </p:nvSpPr>
        <p:spPr>
          <a:xfrm>
            <a:off x="1728315" y="5000793"/>
            <a:ext cx="1043773"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sz="1600" dirty="0" err="1">
                <a:solidFill>
                  <a:schemeClr val="bg1"/>
                </a:solidFill>
                <a:latin typeface="Consolas" panose="020B0609020204030204" pitchFamily="49" charset="0"/>
              </a:rPr>
              <a:t>DataLen</a:t>
            </a:r>
            <a:endParaRPr lang="fr-FR" sz="1400" dirty="0">
              <a:solidFill>
                <a:schemeClr val="bg1"/>
              </a:solidFill>
              <a:latin typeface="Consolas" panose="020B0609020204030204" pitchFamily="49" charset="0"/>
            </a:endParaRPr>
          </a:p>
        </p:txBody>
      </p:sp>
      <p:sp>
        <p:nvSpPr>
          <p:cNvPr id="15" name="Rectangle 14">
            <a:extLst>
              <a:ext uri="{FF2B5EF4-FFF2-40B4-BE49-F238E27FC236}">
                <a16:creationId xmlns:a16="http://schemas.microsoft.com/office/drawing/2014/main" id="{3B56B283-F5E0-E9BE-80FC-ECCB32C4A6C9}"/>
              </a:ext>
            </a:extLst>
          </p:cNvPr>
          <p:cNvSpPr/>
          <p:nvPr/>
        </p:nvSpPr>
        <p:spPr>
          <a:xfrm>
            <a:off x="2772088" y="5000793"/>
            <a:ext cx="1193243"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solidFill>
                  <a:schemeClr val="bg1"/>
                </a:solidFill>
                <a:latin typeface="Consolas" panose="020B0609020204030204" pitchFamily="49" charset="0"/>
              </a:rPr>
              <a:t>FF 4E 41</a:t>
            </a:r>
            <a:endParaRPr lang="fr-FR" sz="2000" dirty="0">
              <a:solidFill>
                <a:schemeClr val="bg1"/>
              </a:solidFill>
              <a:latin typeface="Consolas" panose="020B0609020204030204" pitchFamily="49" charset="0"/>
            </a:endParaRPr>
          </a:p>
        </p:txBody>
      </p:sp>
      <p:sp>
        <p:nvSpPr>
          <p:cNvPr id="16" name="Rectangle 15">
            <a:extLst>
              <a:ext uri="{FF2B5EF4-FFF2-40B4-BE49-F238E27FC236}">
                <a16:creationId xmlns:a16="http://schemas.microsoft.com/office/drawing/2014/main" id="{342AA480-6D9B-B95C-761F-85880E637E60}"/>
              </a:ext>
            </a:extLst>
          </p:cNvPr>
          <p:cNvSpPr/>
          <p:nvPr/>
        </p:nvSpPr>
        <p:spPr>
          <a:xfrm>
            <a:off x="3965331" y="5002517"/>
            <a:ext cx="509955"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sz="1400" dirty="0">
                <a:solidFill>
                  <a:schemeClr val="bg1"/>
                </a:solidFill>
                <a:latin typeface="Consolas" panose="020B0609020204030204" pitchFamily="49" charset="0"/>
              </a:rPr>
              <a:t>Len</a:t>
            </a:r>
          </a:p>
        </p:txBody>
      </p:sp>
      <p:sp>
        <p:nvSpPr>
          <p:cNvPr id="17" name="Rectangle 16">
            <a:extLst>
              <a:ext uri="{FF2B5EF4-FFF2-40B4-BE49-F238E27FC236}">
                <a16:creationId xmlns:a16="http://schemas.microsoft.com/office/drawing/2014/main" id="{20C66269-EDF3-605E-B370-1D99BD65E096}"/>
              </a:ext>
            </a:extLst>
          </p:cNvPr>
          <p:cNvSpPr/>
          <p:nvPr/>
        </p:nvSpPr>
        <p:spPr>
          <a:xfrm>
            <a:off x="4487216" y="5000793"/>
            <a:ext cx="5782200"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sz="1600" dirty="0" err="1">
                <a:solidFill>
                  <a:schemeClr val="bg1"/>
                </a:solidFill>
                <a:latin typeface="Consolas" panose="020B0609020204030204" pitchFamily="49" charset="0"/>
              </a:rPr>
              <a:t>Payload</a:t>
            </a:r>
            <a:endParaRPr lang="fr-FR" sz="1400" dirty="0">
              <a:solidFill>
                <a:schemeClr val="bg1"/>
              </a:solidFill>
              <a:latin typeface="Consolas" panose="020B0609020204030204" pitchFamily="49" charset="0"/>
            </a:endParaRPr>
          </a:p>
        </p:txBody>
      </p:sp>
      <p:cxnSp>
        <p:nvCxnSpPr>
          <p:cNvPr id="18" name="Connecteur droit avec flèche 17">
            <a:extLst>
              <a:ext uri="{FF2B5EF4-FFF2-40B4-BE49-F238E27FC236}">
                <a16:creationId xmlns:a16="http://schemas.microsoft.com/office/drawing/2014/main" id="{3B99B035-258D-4CA5-31FB-4E5C60062AFB}"/>
              </a:ext>
            </a:extLst>
          </p:cNvPr>
          <p:cNvCxnSpPr>
            <a:cxnSpLocks/>
          </p:cNvCxnSpPr>
          <p:nvPr/>
        </p:nvCxnSpPr>
        <p:spPr>
          <a:xfrm>
            <a:off x="2772088" y="5923053"/>
            <a:ext cx="7497328"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A14EB227-5D6D-BD0C-C18B-4A7946C0FFA1}"/>
              </a:ext>
            </a:extLst>
          </p:cNvPr>
          <p:cNvCxnSpPr>
            <a:cxnSpLocks/>
          </p:cNvCxnSpPr>
          <p:nvPr/>
        </p:nvCxnSpPr>
        <p:spPr>
          <a:xfrm>
            <a:off x="4475286" y="5556708"/>
            <a:ext cx="5794130"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395D0BC8-1321-ADED-3F80-69D29BFEEECE}"/>
              </a:ext>
            </a:extLst>
          </p:cNvPr>
          <p:cNvSpPr txBox="1"/>
          <p:nvPr/>
        </p:nvSpPr>
        <p:spPr>
          <a:xfrm>
            <a:off x="7083758" y="5553721"/>
            <a:ext cx="606669" cy="369332"/>
          </a:xfrm>
          <a:prstGeom prst="rect">
            <a:avLst/>
          </a:prstGeom>
          <a:noFill/>
        </p:spPr>
        <p:txBody>
          <a:bodyPr wrap="square" rtlCol="0">
            <a:spAutoFit/>
          </a:bodyPr>
          <a:lstStyle/>
          <a:p>
            <a:r>
              <a:rPr lang="fr-FR" dirty="0">
                <a:solidFill>
                  <a:schemeClr val="bg1"/>
                </a:solidFill>
              </a:rPr>
              <a:t>Len</a:t>
            </a:r>
          </a:p>
        </p:txBody>
      </p:sp>
      <p:sp>
        <p:nvSpPr>
          <p:cNvPr id="21" name="ZoneTexte 20">
            <a:extLst>
              <a:ext uri="{FF2B5EF4-FFF2-40B4-BE49-F238E27FC236}">
                <a16:creationId xmlns:a16="http://schemas.microsoft.com/office/drawing/2014/main" id="{A9D58CE8-5601-2CAC-1A77-24AA10D7A802}"/>
              </a:ext>
            </a:extLst>
          </p:cNvPr>
          <p:cNvSpPr txBox="1"/>
          <p:nvPr/>
        </p:nvSpPr>
        <p:spPr>
          <a:xfrm>
            <a:off x="5961185" y="6017611"/>
            <a:ext cx="1043773" cy="369332"/>
          </a:xfrm>
          <a:prstGeom prst="rect">
            <a:avLst/>
          </a:prstGeom>
          <a:noFill/>
        </p:spPr>
        <p:txBody>
          <a:bodyPr wrap="square" rtlCol="0">
            <a:spAutoFit/>
          </a:bodyPr>
          <a:lstStyle/>
          <a:p>
            <a:r>
              <a:rPr lang="fr-FR" dirty="0" err="1">
                <a:solidFill>
                  <a:schemeClr val="bg1"/>
                </a:solidFill>
              </a:rPr>
              <a:t>DataLen</a:t>
            </a:r>
            <a:endParaRPr lang="fr-FR" dirty="0">
              <a:solidFill>
                <a:schemeClr val="bg1"/>
              </a:solidFill>
            </a:endParaRPr>
          </a:p>
        </p:txBody>
      </p:sp>
      <p:sp>
        <p:nvSpPr>
          <p:cNvPr id="22" name="ZoneTexte 21">
            <a:extLst>
              <a:ext uri="{FF2B5EF4-FFF2-40B4-BE49-F238E27FC236}">
                <a16:creationId xmlns:a16="http://schemas.microsoft.com/office/drawing/2014/main" id="{DD17B7D6-9195-2E12-DD3A-B92D727B5015}"/>
              </a:ext>
            </a:extLst>
          </p:cNvPr>
          <p:cNvSpPr txBox="1"/>
          <p:nvPr/>
        </p:nvSpPr>
        <p:spPr>
          <a:xfrm>
            <a:off x="3589773" y="4273542"/>
            <a:ext cx="498354" cy="307777"/>
          </a:xfrm>
          <a:prstGeom prst="rect">
            <a:avLst/>
          </a:prstGeom>
          <a:noFill/>
        </p:spPr>
        <p:txBody>
          <a:bodyPr wrap="square" rtlCol="0">
            <a:spAutoFit/>
          </a:bodyPr>
          <a:lstStyle/>
          <a:p>
            <a:r>
              <a:rPr lang="fr-FR" sz="1400" dirty="0">
                <a:solidFill>
                  <a:schemeClr val="bg1"/>
                </a:solidFill>
                <a:latin typeface="Consolas" panose="020B0609020204030204" pitchFamily="49" charset="0"/>
              </a:rPr>
              <a:t>+04</a:t>
            </a:r>
          </a:p>
        </p:txBody>
      </p:sp>
      <p:sp>
        <p:nvSpPr>
          <p:cNvPr id="23" name="ZoneTexte 22">
            <a:extLst>
              <a:ext uri="{FF2B5EF4-FFF2-40B4-BE49-F238E27FC236}">
                <a16:creationId xmlns:a16="http://schemas.microsoft.com/office/drawing/2014/main" id="{1CE4FAD0-462F-B5E1-FDD4-430F4EFAD6AD}"/>
              </a:ext>
            </a:extLst>
          </p:cNvPr>
          <p:cNvSpPr txBox="1"/>
          <p:nvPr/>
        </p:nvSpPr>
        <p:spPr>
          <a:xfrm>
            <a:off x="1728315" y="4273542"/>
            <a:ext cx="498354" cy="307777"/>
          </a:xfrm>
          <a:prstGeom prst="rect">
            <a:avLst/>
          </a:prstGeom>
          <a:noFill/>
        </p:spPr>
        <p:txBody>
          <a:bodyPr wrap="square" rtlCol="0">
            <a:spAutoFit/>
          </a:bodyPr>
          <a:lstStyle/>
          <a:p>
            <a:r>
              <a:rPr lang="fr-FR" sz="1400" dirty="0">
                <a:solidFill>
                  <a:schemeClr val="bg1"/>
                </a:solidFill>
                <a:latin typeface="Consolas" panose="020B0609020204030204" pitchFamily="49" charset="0"/>
              </a:rPr>
              <a:t>+00</a:t>
            </a:r>
          </a:p>
        </p:txBody>
      </p:sp>
      <p:sp>
        <p:nvSpPr>
          <p:cNvPr id="24" name="ZoneTexte 23">
            <a:extLst>
              <a:ext uri="{FF2B5EF4-FFF2-40B4-BE49-F238E27FC236}">
                <a16:creationId xmlns:a16="http://schemas.microsoft.com/office/drawing/2014/main" id="{7813D569-7177-3BCF-B337-EC318B37FE3B}"/>
              </a:ext>
            </a:extLst>
          </p:cNvPr>
          <p:cNvSpPr txBox="1"/>
          <p:nvPr/>
        </p:nvSpPr>
        <p:spPr>
          <a:xfrm>
            <a:off x="5451230" y="4281290"/>
            <a:ext cx="498354" cy="307777"/>
          </a:xfrm>
          <a:prstGeom prst="rect">
            <a:avLst/>
          </a:prstGeom>
          <a:noFill/>
        </p:spPr>
        <p:txBody>
          <a:bodyPr wrap="square" rtlCol="0">
            <a:spAutoFit/>
          </a:bodyPr>
          <a:lstStyle/>
          <a:p>
            <a:r>
              <a:rPr lang="fr-FR" sz="1400" dirty="0">
                <a:solidFill>
                  <a:schemeClr val="bg1"/>
                </a:solidFill>
                <a:latin typeface="Consolas" panose="020B0609020204030204" pitchFamily="49" charset="0"/>
              </a:rPr>
              <a:t>+08</a:t>
            </a:r>
          </a:p>
        </p:txBody>
      </p:sp>
      <p:sp>
        <p:nvSpPr>
          <p:cNvPr id="25" name="ZoneTexte 24">
            <a:extLst>
              <a:ext uri="{FF2B5EF4-FFF2-40B4-BE49-F238E27FC236}">
                <a16:creationId xmlns:a16="http://schemas.microsoft.com/office/drawing/2014/main" id="{B0420911-53D1-066D-695D-BAD0664BA36E}"/>
              </a:ext>
            </a:extLst>
          </p:cNvPr>
          <p:cNvSpPr txBox="1"/>
          <p:nvPr/>
        </p:nvSpPr>
        <p:spPr>
          <a:xfrm>
            <a:off x="5949584" y="4273542"/>
            <a:ext cx="498354" cy="307777"/>
          </a:xfrm>
          <a:prstGeom prst="rect">
            <a:avLst/>
          </a:prstGeom>
          <a:noFill/>
        </p:spPr>
        <p:txBody>
          <a:bodyPr wrap="square" rtlCol="0">
            <a:spAutoFit/>
          </a:bodyPr>
          <a:lstStyle/>
          <a:p>
            <a:r>
              <a:rPr lang="fr-FR" sz="1400" dirty="0">
                <a:solidFill>
                  <a:schemeClr val="bg1"/>
                </a:solidFill>
                <a:latin typeface="Consolas" panose="020B0609020204030204" pitchFamily="49" charset="0"/>
              </a:rPr>
              <a:t>+09</a:t>
            </a:r>
          </a:p>
        </p:txBody>
      </p:sp>
      <p:sp>
        <p:nvSpPr>
          <p:cNvPr id="26" name="ZoneTexte 25">
            <a:extLst>
              <a:ext uri="{FF2B5EF4-FFF2-40B4-BE49-F238E27FC236}">
                <a16:creationId xmlns:a16="http://schemas.microsoft.com/office/drawing/2014/main" id="{FF1210E9-4037-F972-814C-287AAFFD630A}"/>
              </a:ext>
            </a:extLst>
          </p:cNvPr>
          <p:cNvSpPr txBox="1"/>
          <p:nvPr/>
        </p:nvSpPr>
        <p:spPr>
          <a:xfrm>
            <a:off x="7004958" y="4276916"/>
            <a:ext cx="498354" cy="307777"/>
          </a:xfrm>
          <a:prstGeom prst="rect">
            <a:avLst/>
          </a:prstGeom>
          <a:noFill/>
        </p:spPr>
        <p:txBody>
          <a:bodyPr wrap="square" rtlCol="0">
            <a:spAutoFit/>
          </a:bodyPr>
          <a:lstStyle/>
          <a:p>
            <a:r>
              <a:rPr lang="fr-FR" sz="1400" dirty="0">
                <a:solidFill>
                  <a:schemeClr val="bg1"/>
                </a:solidFill>
                <a:latin typeface="Consolas" panose="020B0609020204030204" pitchFamily="49" charset="0"/>
              </a:rPr>
              <a:t>+0B</a:t>
            </a:r>
          </a:p>
        </p:txBody>
      </p:sp>
      <p:sp>
        <p:nvSpPr>
          <p:cNvPr id="27" name="ZoneTexte 26">
            <a:extLst>
              <a:ext uri="{FF2B5EF4-FFF2-40B4-BE49-F238E27FC236}">
                <a16:creationId xmlns:a16="http://schemas.microsoft.com/office/drawing/2014/main" id="{48BAFB49-0F4B-A75D-6AB1-0FEBFF1351F1}"/>
              </a:ext>
            </a:extLst>
          </p:cNvPr>
          <p:cNvSpPr txBox="1"/>
          <p:nvPr/>
        </p:nvSpPr>
        <p:spPr>
          <a:xfrm>
            <a:off x="8048729" y="4296430"/>
            <a:ext cx="498354" cy="307777"/>
          </a:xfrm>
          <a:prstGeom prst="rect">
            <a:avLst/>
          </a:prstGeom>
          <a:noFill/>
        </p:spPr>
        <p:txBody>
          <a:bodyPr wrap="square" rtlCol="0">
            <a:spAutoFit/>
          </a:bodyPr>
          <a:lstStyle/>
          <a:p>
            <a:r>
              <a:rPr lang="fr-FR" sz="1400" dirty="0">
                <a:solidFill>
                  <a:schemeClr val="bg1"/>
                </a:solidFill>
                <a:latin typeface="Consolas" panose="020B0609020204030204" pitchFamily="49" charset="0"/>
              </a:rPr>
              <a:t>+0D</a:t>
            </a:r>
          </a:p>
        </p:txBody>
      </p:sp>
      <p:pic>
        <p:nvPicPr>
          <p:cNvPr id="29" name="Image 28">
            <a:extLst>
              <a:ext uri="{FF2B5EF4-FFF2-40B4-BE49-F238E27FC236}">
                <a16:creationId xmlns:a16="http://schemas.microsoft.com/office/drawing/2014/main" id="{D8229DBD-A93C-C4C7-ECC8-DAF6EF107A73}"/>
              </a:ext>
            </a:extLst>
          </p:cNvPr>
          <p:cNvPicPr>
            <a:picLocks noChangeAspect="1"/>
          </p:cNvPicPr>
          <p:nvPr/>
        </p:nvPicPr>
        <p:blipFill>
          <a:blip r:embed="rId2"/>
          <a:stretch>
            <a:fillRect/>
          </a:stretch>
        </p:blipFill>
        <p:spPr>
          <a:xfrm>
            <a:off x="369455" y="1472229"/>
            <a:ext cx="6234127" cy="2606304"/>
          </a:xfrm>
          <a:prstGeom prst="rect">
            <a:avLst/>
          </a:prstGeom>
        </p:spPr>
      </p:pic>
    </p:spTree>
    <p:extLst>
      <p:ext uri="{BB962C8B-B14F-4D97-AF65-F5344CB8AC3E}">
        <p14:creationId xmlns:p14="http://schemas.microsoft.com/office/powerpoint/2010/main" val="232841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6C6F9C-F6CA-01E1-9B30-DF370D624C17}"/>
              </a:ext>
            </a:extLst>
          </p:cNvPr>
          <p:cNvSpPr>
            <a:spLocks noGrp="1"/>
          </p:cNvSpPr>
          <p:nvPr>
            <p:ph type="title"/>
          </p:nvPr>
        </p:nvSpPr>
        <p:spPr/>
        <p:txBody>
          <a:bodyPr/>
          <a:lstStyle/>
          <a:p>
            <a:r>
              <a:rPr lang="fr-FR" dirty="0"/>
              <a:t>Exploitation</a:t>
            </a:r>
          </a:p>
        </p:txBody>
      </p:sp>
      <p:sp>
        <p:nvSpPr>
          <p:cNvPr id="3" name="Espace réservé du contenu 2">
            <a:extLst>
              <a:ext uri="{FF2B5EF4-FFF2-40B4-BE49-F238E27FC236}">
                <a16:creationId xmlns:a16="http://schemas.microsoft.com/office/drawing/2014/main" id="{25C7B230-384E-9765-D5D3-CBD143879157}"/>
              </a:ext>
            </a:extLst>
          </p:cNvPr>
          <p:cNvSpPr>
            <a:spLocks noGrp="1"/>
          </p:cNvSpPr>
          <p:nvPr>
            <p:ph idx="1"/>
          </p:nvPr>
        </p:nvSpPr>
        <p:spPr>
          <a:xfrm>
            <a:off x="404803" y="1336431"/>
            <a:ext cx="4272706" cy="4765431"/>
          </a:xfrm>
        </p:spPr>
        <p:txBody>
          <a:bodyPr>
            <a:normAutofit/>
          </a:bodyPr>
          <a:lstStyle/>
          <a:p>
            <a:r>
              <a:rPr lang="fr-FR" dirty="0"/>
              <a:t>Au total 24 octets de distance</a:t>
            </a:r>
          </a:p>
          <a:p>
            <a:r>
              <a:rPr lang="fr-FR" i="1" dirty="0"/>
              <a:t>jmp esp </a:t>
            </a:r>
            <a:r>
              <a:rPr lang="fr-FR" dirty="0"/>
              <a:t>permet d’éviter d’avoir à prédire l’adresse du </a:t>
            </a:r>
            <a:r>
              <a:rPr lang="fr-FR" dirty="0" err="1"/>
              <a:t>shellcode</a:t>
            </a:r>
            <a:r>
              <a:rPr lang="fr-FR" dirty="0"/>
              <a:t> en mémoire</a:t>
            </a:r>
            <a:endParaRPr lang="fr-FR" i="1" dirty="0"/>
          </a:p>
          <a:p>
            <a:r>
              <a:rPr lang="fr-FR" dirty="0" err="1"/>
              <a:t>Padding</a:t>
            </a:r>
            <a:r>
              <a:rPr lang="fr-FR" dirty="0"/>
              <a:t> avec 12 octets car la fonction se termine par l’instruction RET 0Ch</a:t>
            </a:r>
          </a:p>
          <a:p>
            <a:r>
              <a:rPr lang="fr-FR" dirty="0"/>
              <a:t>Ce qui nous laisse 215 octets pour le </a:t>
            </a:r>
            <a:r>
              <a:rPr lang="fr-FR" dirty="0" err="1"/>
              <a:t>shellcode</a:t>
            </a:r>
            <a:endParaRPr lang="fr-FR" dirty="0"/>
          </a:p>
        </p:txBody>
      </p:sp>
      <p:sp>
        <p:nvSpPr>
          <p:cNvPr id="4" name="Espace réservé de la date 3">
            <a:extLst>
              <a:ext uri="{FF2B5EF4-FFF2-40B4-BE49-F238E27FC236}">
                <a16:creationId xmlns:a16="http://schemas.microsoft.com/office/drawing/2014/main" id="{71444CBE-C86D-CE49-D66F-18B61677FC41}"/>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FC12007C-2DEC-0925-3FB9-DA14BE20B0DE}"/>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B09A8B55-975E-04EF-206D-0B08AC0D89AA}"/>
              </a:ext>
            </a:extLst>
          </p:cNvPr>
          <p:cNvSpPr>
            <a:spLocks noGrp="1"/>
          </p:cNvSpPr>
          <p:nvPr>
            <p:ph type="sldNum" sz="quarter" idx="12"/>
          </p:nvPr>
        </p:nvSpPr>
        <p:spPr/>
        <p:txBody>
          <a:bodyPr/>
          <a:lstStyle/>
          <a:p>
            <a:fld id="{099E491B-5FEE-473E-A443-BD88A0F82CEF}" type="slidenum">
              <a:rPr lang="fr-FR" smtClean="0"/>
              <a:pPr/>
              <a:t>19</a:t>
            </a:fld>
            <a:endParaRPr lang="fr-FR" dirty="0"/>
          </a:p>
        </p:txBody>
      </p:sp>
      <p:sp>
        <p:nvSpPr>
          <p:cNvPr id="7" name="Rectangle 6">
            <a:extLst>
              <a:ext uri="{FF2B5EF4-FFF2-40B4-BE49-F238E27FC236}">
                <a16:creationId xmlns:a16="http://schemas.microsoft.com/office/drawing/2014/main" id="{4078F0CB-320A-5029-FF19-35D44490EA20}"/>
              </a:ext>
            </a:extLst>
          </p:cNvPr>
          <p:cNvSpPr/>
          <p:nvPr/>
        </p:nvSpPr>
        <p:spPr>
          <a:xfrm>
            <a:off x="6364898" y="1795806"/>
            <a:ext cx="2026626" cy="1025916"/>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Consolas" panose="020B0609020204030204" pitchFamily="49" charset="0"/>
              </a:rPr>
              <a:t>buffer</a:t>
            </a:r>
          </a:p>
        </p:txBody>
      </p:sp>
      <p:sp>
        <p:nvSpPr>
          <p:cNvPr id="9" name="Rectangle 8">
            <a:extLst>
              <a:ext uri="{FF2B5EF4-FFF2-40B4-BE49-F238E27FC236}">
                <a16:creationId xmlns:a16="http://schemas.microsoft.com/office/drawing/2014/main" id="{5A145B12-54B8-80DC-E695-499EB1A31B1E}"/>
              </a:ext>
            </a:extLst>
          </p:cNvPr>
          <p:cNvSpPr/>
          <p:nvPr/>
        </p:nvSpPr>
        <p:spPr>
          <a:xfrm>
            <a:off x="6364899" y="2821722"/>
            <a:ext cx="2026626" cy="457199"/>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Consolas" panose="020B0609020204030204" pitchFamily="49" charset="0"/>
              </a:rPr>
              <a:t>offset</a:t>
            </a:r>
          </a:p>
        </p:txBody>
      </p:sp>
      <p:sp>
        <p:nvSpPr>
          <p:cNvPr id="10" name="Rectangle 9">
            <a:extLst>
              <a:ext uri="{FF2B5EF4-FFF2-40B4-BE49-F238E27FC236}">
                <a16:creationId xmlns:a16="http://schemas.microsoft.com/office/drawing/2014/main" id="{48896772-5B35-F3C3-B756-7F9821335AD2}"/>
              </a:ext>
            </a:extLst>
          </p:cNvPr>
          <p:cNvSpPr/>
          <p:nvPr/>
        </p:nvSpPr>
        <p:spPr>
          <a:xfrm>
            <a:off x="6364898" y="3270129"/>
            <a:ext cx="2026627" cy="457199"/>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latin typeface="Consolas" panose="020B0609020204030204" pitchFamily="49" charset="0"/>
              </a:rPr>
              <a:t>length</a:t>
            </a:r>
            <a:endParaRPr lang="fr-FR" dirty="0">
              <a:latin typeface="Consolas" panose="020B0609020204030204" pitchFamily="49" charset="0"/>
            </a:endParaRPr>
          </a:p>
        </p:txBody>
      </p:sp>
      <p:sp>
        <p:nvSpPr>
          <p:cNvPr id="11" name="Rectangle 10">
            <a:extLst>
              <a:ext uri="{FF2B5EF4-FFF2-40B4-BE49-F238E27FC236}">
                <a16:creationId xmlns:a16="http://schemas.microsoft.com/office/drawing/2014/main" id="{92CE8A23-7968-99E2-1801-5DC303E3785F}"/>
              </a:ext>
            </a:extLst>
          </p:cNvPr>
          <p:cNvSpPr/>
          <p:nvPr/>
        </p:nvSpPr>
        <p:spPr>
          <a:xfrm>
            <a:off x="6364896" y="3730258"/>
            <a:ext cx="2026629" cy="457199"/>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latin typeface="Consolas" panose="020B0609020204030204" pitchFamily="49" charset="0"/>
              </a:rPr>
              <a:t>saved</a:t>
            </a:r>
            <a:r>
              <a:rPr lang="fr-FR" dirty="0">
                <a:latin typeface="Consolas" panose="020B0609020204030204" pitchFamily="49" charset="0"/>
              </a:rPr>
              <a:t> EBP</a:t>
            </a:r>
          </a:p>
        </p:txBody>
      </p:sp>
      <p:sp>
        <p:nvSpPr>
          <p:cNvPr id="12" name="Rectangle 11">
            <a:extLst>
              <a:ext uri="{FF2B5EF4-FFF2-40B4-BE49-F238E27FC236}">
                <a16:creationId xmlns:a16="http://schemas.microsoft.com/office/drawing/2014/main" id="{AF94123A-2FD2-89BC-86F7-B06B8F058A40}"/>
              </a:ext>
            </a:extLst>
          </p:cNvPr>
          <p:cNvSpPr/>
          <p:nvPr/>
        </p:nvSpPr>
        <p:spPr>
          <a:xfrm>
            <a:off x="6364895" y="4181594"/>
            <a:ext cx="2026631" cy="457199"/>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Consolas" panose="020B0609020204030204" pitchFamily="49" charset="0"/>
              </a:rPr>
              <a:t>return </a:t>
            </a:r>
            <a:r>
              <a:rPr lang="fr-FR" dirty="0" err="1">
                <a:latin typeface="Consolas" panose="020B0609020204030204" pitchFamily="49" charset="0"/>
              </a:rPr>
              <a:t>address</a:t>
            </a:r>
            <a:endParaRPr lang="fr-FR" dirty="0">
              <a:latin typeface="Consolas" panose="020B0609020204030204" pitchFamily="49" charset="0"/>
            </a:endParaRPr>
          </a:p>
        </p:txBody>
      </p:sp>
      <p:cxnSp>
        <p:nvCxnSpPr>
          <p:cNvPr id="14" name="Connecteur droit avec flèche 13">
            <a:extLst>
              <a:ext uri="{FF2B5EF4-FFF2-40B4-BE49-F238E27FC236}">
                <a16:creationId xmlns:a16="http://schemas.microsoft.com/office/drawing/2014/main" id="{67E22844-9D52-4193-9772-3BE8BE6131C7}"/>
              </a:ext>
            </a:extLst>
          </p:cNvPr>
          <p:cNvCxnSpPr/>
          <p:nvPr/>
        </p:nvCxnSpPr>
        <p:spPr>
          <a:xfrm flipV="1">
            <a:off x="6140696" y="1795806"/>
            <a:ext cx="0" cy="1025916"/>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Espace réservé du contenu 2">
            <a:extLst>
              <a:ext uri="{FF2B5EF4-FFF2-40B4-BE49-F238E27FC236}">
                <a16:creationId xmlns:a16="http://schemas.microsoft.com/office/drawing/2014/main" id="{42D7171A-DD70-D69A-2DC0-C60784ED5E44}"/>
              </a:ext>
            </a:extLst>
          </p:cNvPr>
          <p:cNvSpPr txBox="1">
            <a:spLocks/>
          </p:cNvSpPr>
          <p:nvPr/>
        </p:nvSpPr>
        <p:spPr>
          <a:xfrm>
            <a:off x="4522824" y="1883445"/>
            <a:ext cx="1535900" cy="7617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600" dirty="0">
                <a:latin typeface="Consolas" panose="020B0609020204030204" pitchFamily="49" charset="0"/>
              </a:rPr>
              <a:t>12 octets </a:t>
            </a:r>
            <a:br>
              <a:rPr lang="fr-FR" sz="1600" dirty="0">
                <a:latin typeface="Consolas" panose="020B0609020204030204" pitchFamily="49" charset="0"/>
              </a:rPr>
            </a:br>
            <a:r>
              <a:rPr lang="fr-FR" sz="1600" dirty="0">
                <a:latin typeface="Consolas" panose="020B0609020204030204" pitchFamily="49" charset="0"/>
              </a:rPr>
              <a:t>(en comptant le </a:t>
            </a:r>
            <a:r>
              <a:rPr lang="fr-FR" sz="1600" dirty="0" err="1">
                <a:latin typeface="Consolas" panose="020B0609020204030204" pitchFamily="49" charset="0"/>
              </a:rPr>
              <a:t>padding</a:t>
            </a:r>
            <a:r>
              <a:rPr lang="fr-FR" sz="1600" dirty="0">
                <a:latin typeface="Consolas" panose="020B0609020204030204" pitchFamily="49" charset="0"/>
              </a:rPr>
              <a:t>)</a:t>
            </a:r>
          </a:p>
        </p:txBody>
      </p:sp>
      <p:sp>
        <p:nvSpPr>
          <p:cNvPr id="16" name="Espace réservé du contenu 2">
            <a:extLst>
              <a:ext uri="{FF2B5EF4-FFF2-40B4-BE49-F238E27FC236}">
                <a16:creationId xmlns:a16="http://schemas.microsoft.com/office/drawing/2014/main" id="{93ED38D3-42AC-6D89-AD59-5AE1A987646B}"/>
              </a:ext>
            </a:extLst>
          </p:cNvPr>
          <p:cNvSpPr txBox="1">
            <a:spLocks/>
          </p:cNvSpPr>
          <p:nvPr/>
        </p:nvSpPr>
        <p:spPr>
          <a:xfrm>
            <a:off x="8435484" y="6129524"/>
            <a:ext cx="2026632" cy="3633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600" dirty="0">
                <a:latin typeface="Consolas" panose="020B0609020204030204" pitchFamily="49" charset="0"/>
              </a:rPr>
              <a:t>Adresses hautes</a:t>
            </a:r>
          </a:p>
        </p:txBody>
      </p:sp>
      <p:sp>
        <p:nvSpPr>
          <p:cNvPr id="17" name="Espace réservé du contenu 2">
            <a:extLst>
              <a:ext uri="{FF2B5EF4-FFF2-40B4-BE49-F238E27FC236}">
                <a16:creationId xmlns:a16="http://schemas.microsoft.com/office/drawing/2014/main" id="{5D5EC374-47FA-789C-6D15-F289075F2CFB}"/>
              </a:ext>
            </a:extLst>
          </p:cNvPr>
          <p:cNvSpPr txBox="1">
            <a:spLocks/>
          </p:cNvSpPr>
          <p:nvPr/>
        </p:nvSpPr>
        <p:spPr>
          <a:xfrm>
            <a:off x="8391522" y="1382267"/>
            <a:ext cx="2026626" cy="3633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600" dirty="0">
                <a:latin typeface="Consolas" panose="020B0609020204030204" pitchFamily="49" charset="0"/>
              </a:rPr>
              <a:t>Adresses basses</a:t>
            </a:r>
          </a:p>
        </p:txBody>
      </p:sp>
      <p:sp>
        <p:nvSpPr>
          <p:cNvPr id="18" name="Espace réservé du contenu 2">
            <a:extLst>
              <a:ext uri="{FF2B5EF4-FFF2-40B4-BE49-F238E27FC236}">
                <a16:creationId xmlns:a16="http://schemas.microsoft.com/office/drawing/2014/main" id="{7736EC7F-AB69-3E81-09C5-C49BED5321D4}"/>
              </a:ext>
            </a:extLst>
          </p:cNvPr>
          <p:cNvSpPr txBox="1">
            <a:spLocks/>
          </p:cNvSpPr>
          <p:nvPr/>
        </p:nvSpPr>
        <p:spPr>
          <a:xfrm>
            <a:off x="8615727" y="2889273"/>
            <a:ext cx="1214072" cy="365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600" dirty="0">
                <a:latin typeface="Consolas" panose="020B0609020204030204" pitchFamily="49" charset="0"/>
              </a:rPr>
              <a:t>24 octets</a:t>
            </a:r>
          </a:p>
        </p:txBody>
      </p:sp>
      <p:sp>
        <p:nvSpPr>
          <p:cNvPr id="21" name="Rectangle 20">
            <a:extLst>
              <a:ext uri="{FF2B5EF4-FFF2-40B4-BE49-F238E27FC236}">
                <a16:creationId xmlns:a16="http://schemas.microsoft.com/office/drawing/2014/main" id="{F312D6F4-6C05-DF0F-71CF-C48A41B27EC8}"/>
              </a:ext>
            </a:extLst>
          </p:cNvPr>
          <p:cNvSpPr/>
          <p:nvPr/>
        </p:nvSpPr>
        <p:spPr>
          <a:xfrm>
            <a:off x="6364893" y="4638793"/>
            <a:ext cx="2026631" cy="1025916"/>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latin typeface="Consolas" panose="020B0609020204030204" pitchFamily="49" charset="0"/>
              </a:rPr>
              <a:t>nop</a:t>
            </a:r>
            <a:r>
              <a:rPr lang="fr-FR" dirty="0">
                <a:latin typeface="Consolas" panose="020B0609020204030204" pitchFamily="49" charset="0"/>
              </a:rPr>
              <a:t> (x 12)</a:t>
            </a:r>
          </a:p>
        </p:txBody>
      </p:sp>
      <p:sp>
        <p:nvSpPr>
          <p:cNvPr id="22" name="Rectangle 21">
            <a:extLst>
              <a:ext uri="{FF2B5EF4-FFF2-40B4-BE49-F238E27FC236}">
                <a16:creationId xmlns:a16="http://schemas.microsoft.com/office/drawing/2014/main" id="{D82A628E-761F-C012-CD45-6C18EE47E58C}"/>
              </a:ext>
            </a:extLst>
          </p:cNvPr>
          <p:cNvSpPr/>
          <p:nvPr/>
        </p:nvSpPr>
        <p:spPr>
          <a:xfrm>
            <a:off x="6364891" y="5664709"/>
            <a:ext cx="2026631" cy="58655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latin typeface="Consolas" panose="020B0609020204030204" pitchFamily="49" charset="0"/>
              </a:rPr>
              <a:t>shellcode</a:t>
            </a:r>
            <a:endParaRPr lang="fr-FR" dirty="0">
              <a:latin typeface="Consolas" panose="020B0609020204030204" pitchFamily="49" charset="0"/>
            </a:endParaRPr>
          </a:p>
        </p:txBody>
      </p:sp>
      <p:sp>
        <p:nvSpPr>
          <p:cNvPr id="23" name="Rectangle 22">
            <a:extLst>
              <a:ext uri="{FF2B5EF4-FFF2-40B4-BE49-F238E27FC236}">
                <a16:creationId xmlns:a16="http://schemas.microsoft.com/office/drawing/2014/main" id="{3B186D6F-9182-C476-4C59-493C9106F3D8}"/>
              </a:ext>
            </a:extLst>
          </p:cNvPr>
          <p:cNvSpPr/>
          <p:nvPr/>
        </p:nvSpPr>
        <p:spPr>
          <a:xfrm>
            <a:off x="10151627" y="4227630"/>
            <a:ext cx="1333675" cy="36512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Consolas" panose="020B0609020204030204" pitchFamily="49" charset="0"/>
              </a:rPr>
              <a:t>jmp esp</a:t>
            </a:r>
          </a:p>
        </p:txBody>
      </p:sp>
      <p:cxnSp>
        <p:nvCxnSpPr>
          <p:cNvPr id="25" name="Connecteur droit avec flèche 24">
            <a:extLst>
              <a:ext uri="{FF2B5EF4-FFF2-40B4-BE49-F238E27FC236}">
                <a16:creationId xmlns:a16="http://schemas.microsoft.com/office/drawing/2014/main" id="{6507CA81-FD6B-F249-7C66-7632C385E409}"/>
              </a:ext>
            </a:extLst>
          </p:cNvPr>
          <p:cNvCxnSpPr>
            <a:stCxn id="12" idx="3"/>
            <a:endCxn id="23" idx="1"/>
          </p:cNvCxnSpPr>
          <p:nvPr/>
        </p:nvCxnSpPr>
        <p:spPr>
          <a:xfrm flipV="1">
            <a:off x="8391526" y="4410193"/>
            <a:ext cx="1760101" cy="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9758660E-035F-087F-5F1F-F32788E49249}"/>
              </a:ext>
            </a:extLst>
          </p:cNvPr>
          <p:cNvCxnSpPr/>
          <p:nvPr/>
        </p:nvCxnSpPr>
        <p:spPr>
          <a:xfrm>
            <a:off x="8562974" y="1745616"/>
            <a:ext cx="0" cy="243597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8725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F56407-4B7E-574B-508B-AD816BCC5013}"/>
              </a:ext>
            </a:extLst>
          </p:cNvPr>
          <p:cNvSpPr>
            <a:spLocks noGrp="1"/>
          </p:cNvSpPr>
          <p:nvPr>
            <p:ph type="title"/>
          </p:nvPr>
        </p:nvSpPr>
        <p:spPr/>
        <p:txBody>
          <a:bodyPr/>
          <a:lstStyle/>
          <a:p>
            <a:r>
              <a:rPr lang="fr-FR" dirty="0" err="1">
                <a:latin typeface="Arial Black" panose="020B0A04020102020204" pitchFamily="34" charset="0"/>
              </a:rPr>
              <a:t>whoami</a:t>
            </a:r>
            <a:endParaRPr lang="fr-FR" dirty="0">
              <a:latin typeface="Arial Black" panose="020B0A04020102020204" pitchFamily="34" charset="0"/>
            </a:endParaRPr>
          </a:p>
        </p:txBody>
      </p:sp>
      <p:sp>
        <p:nvSpPr>
          <p:cNvPr id="3" name="Espace réservé de la date 2">
            <a:extLst>
              <a:ext uri="{FF2B5EF4-FFF2-40B4-BE49-F238E27FC236}">
                <a16:creationId xmlns:a16="http://schemas.microsoft.com/office/drawing/2014/main" id="{5F177BBD-1C80-72AB-D522-7AC7BD869159}"/>
              </a:ext>
            </a:extLst>
          </p:cNvPr>
          <p:cNvSpPr>
            <a:spLocks noGrp="1"/>
          </p:cNvSpPr>
          <p:nvPr>
            <p:ph type="dt" sz="half" idx="10"/>
          </p:nvPr>
        </p:nvSpPr>
        <p:spPr/>
        <p:txBody>
          <a:bodyPr/>
          <a:lstStyle/>
          <a:p>
            <a:r>
              <a:rPr lang="fr-FR"/>
              <a:t>Tomtombinary</a:t>
            </a:r>
            <a:endParaRPr lang="fr-FR" dirty="0"/>
          </a:p>
        </p:txBody>
      </p:sp>
      <p:sp>
        <p:nvSpPr>
          <p:cNvPr id="4" name="Espace réservé du pied de page 3">
            <a:extLst>
              <a:ext uri="{FF2B5EF4-FFF2-40B4-BE49-F238E27FC236}">
                <a16:creationId xmlns:a16="http://schemas.microsoft.com/office/drawing/2014/main" id="{C3C4EAC7-277C-B206-FFE9-4E166245AB0B}"/>
              </a:ext>
            </a:extLst>
          </p:cNvPr>
          <p:cNvSpPr>
            <a:spLocks noGrp="1"/>
          </p:cNvSpPr>
          <p:nvPr>
            <p:ph type="ftr" sz="quarter" idx="11"/>
          </p:nvPr>
        </p:nvSpPr>
        <p:spPr/>
        <p:txBody>
          <a:bodyPr/>
          <a:lstStyle/>
          <a:p>
            <a:r>
              <a:rPr lang="fr-FR" dirty="0" err="1"/>
              <a:t>Infinity</a:t>
            </a:r>
            <a:r>
              <a:rPr lang="fr-FR" dirty="0"/>
              <a:t> Engine</a:t>
            </a:r>
          </a:p>
        </p:txBody>
      </p:sp>
      <p:sp>
        <p:nvSpPr>
          <p:cNvPr id="7" name="Espace réservé du numéro de diapositive 6">
            <a:extLst>
              <a:ext uri="{FF2B5EF4-FFF2-40B4-BE49-F238E27FC236}">
                <a16:creationId xmlns:a16="http://schemas.microsoft.com/office/drawing/2014/main" id="{F96F2BB0-2C8F-F84E-31B5-F7049F0A28E8}"/>
              </a:ext>
            </a:extLst>
          </p:cNvPr>
          <p:cNvSpPr>
            <a:spLocks noGrp="1"/>
          </p:cNvSpPr>
          <p:nvPr>
            <p:ph type="sldNum" sz="quarter" idx="12"/>
          </p:nvPr>
        </p:nvSpPr>
        <p:spPr/>
        <p:txBody>
          <a:bodyPr/>
          <a:lstStyle/>
          <a:p>
            <a:fld id="{099E491B-5FEE-473E-A443-BD88A0F82CEF}" type="slidenum">
              <a:rPr lang="fr-FR" smtClean="0"/>
              <a:pPr/>
              <a:t>2</a:t>
            </a:fld>
            <a:endParaRPr lang="fr-FR" dirty="0"/>
          </a:p>
        </p:txBody>
      </p:sp>
      <p:pic>
        <p:nvPicPr>
          <p:cNvPr id="5" name="Image 4">
            <a:extLst>
              <a:ext uri="{FF2B5EF4-FFF2-40B4-BE49-F238E27FC236}">
                <a16:creationId xmlns:a16="http://schemas.microsoft.com/office/drawing/2014/main" id="{6DA7D211-D5FD-D40F-34FD-874C128B01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352" y="1649387"/>
            <a:ext cx="761711" cy="761711"/>
          </a:xfrm>
          <a:prstGeom prst="rect">
            <a:avLst/>
          </a:prstGeom>
        </p:spPr>
      </p:pic>
      <p:pic>
        <p:nvPicPr>
          <p:cNvPr id="10" name="Image 9">
            <a:extLst>
              <a:ext uri="{FF2B5EF4-FFF2-40B4-BE49-F238E27FC236}">
                <a16:creationId xmlns:a16="http://schemas.microsoft.com/office/drawing/2014/main" id="{B145B6A9-38E3-3CD4-3610-CC5F63176C91}"/>
              </a:ext>
            </a:extLst>
          </p:cNvPr>
          <p:cNvPicPr>
            <a:picLocks noChangeAspect="1"/>
          </p:cNvPicPr>
          <p:nvPr/>
        </p:nvPicPr>
        <p:blipFill>
          <a:blip r:embed="rId3"/>
          <a:stretch>
            <a:fillRect/>
          </a:stretch>
        </p:blipFill>
        <p:spPr>
          <a:xfrm>
            <a:off x="759354" y="4569930"/>
            <a:ext cx="761711" cy="761711"/>
          </a:xfrm>
          <a:prstGeom prst="rect">
            <a:avLst/>
          </a:prstGeom>
        </p:spPr>
      </p:pic>
      <p:pic>
        <p:nvPicPr>
          <p:cNvPr id="12" name="Image 11">
            <a:extLst>
              <a:ext uri="{FF2B5EF4-FFF2-40B4-BE49-F238E27FC236}">
                <a16:creationId xmlns:a16="http://schemas.microsoft.com/office/drawing/2014/main" id="{4C83F3CA-AC98-91F7-8374-24D1569563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352" y="3683251"/>
            <a:ext cx="761711" cy="626500"/>
          </a:xfrm>
          <a:prstGeom prst="rect">
            <a:avLst/>
          </a:prstGeom>
        </p:spPr>
      </p:pic>
      <p:pic>
        <p:nvPicPr>
          <p:cNvPr id="14" name="Image 13">
            <a:extLst>
              <a:ext uri="{FF2B5EF4-FFF2-40B4-BE49-F238E27FC236}">
                <a16:creationId xmlns:a16="http://schemas.microsoft.com/office/drawing/2014/main" id="{4CE82BA4-1F94-3004-1110-DB70DD79FC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355" y="5462827"/>
            <a:ext cx="761711" cy="761711"/>
          </a:xfrm>
          <a:prstGeom prst="rect">
            <a:avLst/>
          </a:prstGeom>
        </p:spPr>
      </p:pic>
      <p:pic>
        <p:nvPicPr>
          <p:cNvPr id="16" name="Image 15">
            <a:extLst>
              <a:ext uri="{FF2B5EF4-FFF2-40B4-BE49-F238E27FC236}">
                <a16:creationId xmlns:a16="http://schemas.microsoft.com/office/drawing/2014/main" id="{4ECF6A11-1951-483B-60E9-F00B3C06A0B1}"/>
              </a:ext>
            </a:extLst>
          </p:cNvPr>
          <p:cNvPicPr>
            <a:picLocks noChangeAspect="1"/>
          </p:cNvPicPr>
          <p:nvPr/>
        </p:nvPicPr>
        <p:blipFill>
          <a:blip r:embed="rId6"/>
          <a:stretch>
            <a:fillRect/>
          </a:stretch>
        </p:blipFill>
        <p:spPr>
          <a:xfrm>
            <a:off x="759352" y="2577205"/>
            <a:ext cx="761710" cy="761710"/>
          </a:xfrm>
          <a:prstGeom prst="rect">
            <a:avLst/>
          </a:prstGeom>
        </p:spPr>
      </p:pic>
      <p:sp>
        <p:nvSpPr>
          <p:cNvPr id="17" name="ZoneTexte 16">
            <a:extLst>
              <a:ext uri="{FF2B5EF4-FFF2-40B4-BE49-F238E27FC236}">
                <a16:creationId xmlns:a16="http://schemas.microsoft.com/office/drawing/2014/main" id="{94280D16-72E7-B76F-8B64-6D077878D432}"/>
              </a:ext>
            </a:extLst>
          </p:cNvPr>
          <p:cNvSpPr txBox="1"/>
          <p:nvPr/>
        </p:nvSpPr>
        <p:spPr>
          <a:xfrm>
            <a:off x="1730615" y="1707076"/>
            <a:ext cx="4365381" cy="646331"/>
          </a:xfrm>
          <a:prstGeom prst="rect">
            <a:avLst/>
          </a:prstGeom>
          <a:noFill/>
        </p:spPr>
        <p:txBody>
          <a:bodyPr wrap="square" rtlCol="0">
            <a:spAutoFit/>
          </a:bodyPr>
          <a:lstStyle/>
          <a:p>
            <a:r>
              <a:rPr lang="fr-FR" dirty="0">
                <a:solidFill>
                  <a:schemeClr val="bg1"/>
                </a:solidFill>
              </a:rPr>
              <a:t>CTF Player at </a:t>
            </a:r>
            <a:r>
              <a:rPr lang="fr-FR" dirty="0" err="1">
                <a:solidFill>
                  <a:schemeClr val="bg1"/>
                </a:solidFill>
              </a:rPr>
              <a:t>Aperi’Kube</a:t>
            </a:r>
            <a:br>
              <a:rPr lang="fr-FR" dirty="0">
                <a:solidFill>
                  <a:schemeClr val="bg1"/>
                </a:solidFill>
              </a:rPr>
            </a:br>
            <a:r>
              <a:rPr lang="fr-FR" dirty="0">
                <a:solidFill>
                  <a:schemeClr val="bg1"/>
                </a:solidFill>
              </a:rPr>
              <a:t>(Oui l’équipe existe encore)</a:t>
            </a:r>
          </a:p>
        </p:txBody>
      </p:sp>
      <p:sp>
        <p:nvSpPr>
          <p:cNvPr id="18" name="ZoneTexte 17">
            <a:extLst>
              <a:ext uri="{FF2B5EF4-FFF2-40B4-BE49-F238E27FC236}">
                <a16:creationId xmlns:a16="http://schemas.microsoft.com/office/drawing/2014/main" id="{C02F2AEB-B118-69A5-3138-88BB47C6831F}"/>
              </a:ext>
            </a:extLst>
          </p:cNvPr>
          <p:cNvSpPr txBox="1"/>
          <p:nvPr/>
        </p:nvSpPr>
        <p:spPr>
          <a:xfrm>
            <a:off x="1730615" y="4627989"/>
            <a:ext cx="4365381" cy="646331"/>
          </a:xfrm>
          <a:prstGeom prst="rect">
            <a:avLst/>
          </a:prstGeom>
          <a:noFill/>
        </p:spPr>
        <p:txBody>
          <a:bodyPr wrap="square" rtlCol="0">
            <a:spAutoFit/>
          </a:bodyPr>
          <a:lstStyle/>
          <a:p>
            <a:r>
              <a:rPr lang="fr-FR" dirty="0">
                <a:solidFill>
                  <a:schemeClr val="bg1"/>
                </a:solidFill>
              </a:rPr>
              <a:t>Compilation de trucs inutiles</a:t>
            </a:r>
          </a:p>
          <a:p>
            <a:r>
              <a:rPr lang="fr-FR" dirty="0">
                <a:solidFill>
                  <a:schemeClr val="bg1"/>
                </a:solidFill>
              </a:rPr>
              <a:t>https://github.com/Tomtombinary</a:t>
            </a:r>
          </a:p>
        </p:txBody>
      </p:sp>
      <p:sp>
        <p:nvSpPr>
          <p:cNvPr id="19" name="ZoneTexte 18">
            <a:extLst>
              <a:ext uri="{FF2B5EF4-FFF2-40B4-BE49-F238E27FC236}">
                <a16:creationId xmlns:a16="http://schemas.microsoft.com/office/drawing/2014/main" id="{3E900888-4812-ECE4-9ED4-5CDB890DB569}"/>
              </a:ext>
            </a:extLst>
          </p:cNvPr>
          <p:cNvSpPr txBox="1"/>
          <p:nvPr/>
        </p:nvSpPr>
        <p:spPr>
          <a:xfrm>
            <a:off x="1730615" y="3765599"/>
            <a:ext cx="4365381" cy="369332"/>
          </a:xfrm>
          <a:prstGeom prst="rect">
            <a:avLst/>
          </a:prstGeom>
          <a:noFill/>
        </p:spPr>
        <p:txBody>
          <a:bodyPr wrap="square" rtlCol="0">
            <a:spAutoFit/>
          </a:bodyPr>
          <a:lstStyle/>
          <a:p>
            <a:r>
              <a:rPr lang="fr-FR" dirty="0">
                <a:solidFill>
                  <a:schemeClr val="bg1"/>
                </a:solidFill>
              </a:rPr>
              <a:t>https://twitter.com/tomtombinary</a:t>
            </a:r>
          </a:p>
        </p:txBody>
      </p:sp>
      <p:sp>
        <p:nvSpPr>
          <p:cNvPr id="20" name="ZoneTexte 19">
            <a:extLst>
              <a:ext uri="{FF2B5EF4-FFF2-40B4-BE49-F238E27FC236}">
                <a16:creationId xmlns:a16="http://schemas.microsoft.com/office/drawing/2014/main" id="{B0B3AA56-C6F6-E8CD-8D74-63B72779325B}"/>
              </a:ext>
            </a:extLst>
          </p:cNvPr>
          <p:cNvSpPr txBox="1"/>
          <p:nvPr/>
        </p:nvSpPr>
        <p:spPr>
          <a:xfrm>
            <a:off x="1730614" y="2505670"/>
            <a:ext cx="4300909" cy="923330"/>
          </a:xfrm>
          <a:prstGeom prst="rect">
            <a:avLst/>
          </a:prstGeom>
          <a:noFill/>
        </p:spPr>
        <p:txBody>
          <a:bodyPr wrap="square" rtlCol="0">
            <a:spAutoFit/>
          </a:bodyPr>
          <a:lstStyle/>
          <a:p>
            <a:r>
              <a:rPr lang="fr-FR" dirty="0">
                <a:solidFill>
                  <a:schemeClr val="bg1"/>
                </a:solidFill>
              </a:rPr>
              <a:t>Articles et </a:t>
            </a:r>
            <a:r>
              <a:rPr lang="fr-FR" dirty="0" err="1">
                <a:solidFill>
                  <a:schemeClr val="bg1"/>
                </a:solidFill>
              </a:rPr>
              <a:t>write</a:t>
            </a:r>
            <a:r>
              <a:rPr lang="fr-FR" dirty="0">
                <a:solidFill>
                  <a:schemeClr val="bg1"/>
                </a:solidFill>
              </a:rPr>
              <a:t>-up autour du reverse et de l’exploitation de vulnérabilités </a:t>
            </a:r>
          </a:p>
          <a:p>
            <a:r>
              <a:rPr lang="fr-FR" i="1" dirty="0">
                <a:solidFill>
                  <a:schemeClr val="bg1"/>
                </a:solidFill>
              </a:rPr>
              <a:t>www.tomtombinary.xyz</a:t>
            </a:r>
          </a:p>
        </p:txBody>
      </p:sp>
      <p:sp>
        <p:nvSpPr>
          <p:cNvPr id="21" name="ZoneTexte 20">
            <a:extLst>
              <a:ext uri="{FF2B5EF4-FFF2-40B4-BE49-F238E27FC236}">
                <a16:creationId xmlns:a16="http://schemas.microsoft.com/office/drawing/2014/main" id="{BB22F16A-E3A6-B369-F627-59D4075B9AD9}"/>
              </a:ext>
            </a:extLst>
          </p:cNvPr>
          <p:cNvSpPr txBox="1"/>
          <p:nvPr/>
        </p:nvSpPr>
        <p:spPr>
          <a:xfrm>
            <a:off x="1730615" y="5666868"/>
            <a:ext cx="4365381" cy="369332"/>
          </a:xfrm>
          <a:prstGeom prst="rect">
            <a:avLst/>
          </a:prstGeom>
          <a:noFill/>
        </p:spPr>
        <p:txBody>
          <a:bodyPr wrap="square" rtlCol="0">
            <a:spAutoFit/>
          </a:bodyPr>
          <a:lstStyle/>
          <a:p>
            <a:r>
              <a:rPr lang="fr-FR" dirty="0">
                <a:solidFill>
                  <a:schemeClr val="bg1"/>
                </a:solidFill>
              </a:rPr>
              <a:t>https://www.root-me.org/Tomtombinary</a:t>
            </a:r>
          </a:p>
        </p:txBody>
      </p:sp>
      <p:pic>
        <p:nvPicPr>
          <p:cNvPr id="24" name="Image 23">
            <a:extLst>
              <a:ext uri="{FF2B5EF4-FFF2-40B4-BE49-F238E27FC236}">
                <a16:creationId xmlns:a16="http://schemas.microsoft.com/office/drawing/2014/main" id="{3716F086-F3A2-20C3-7935-C7E1DCEEF8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9598" y="1808498"/>
            <a:ext cx="3914201" cy="39142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5" name="ZoneTexte 24">
            <a:extLst>
              <a:ext uri="{FF2B5EF4-FFF2-40B4-BE49-F238E27FC236}">
                <a16:creationId xmlns:a16="http://schemas.microsoft.com/office/drawing/2014/main" id="{A1BB80D4-2D5E-2827-F212-37A6C3F21E42}"/>
              </a:ext>
            </a:extLst>
          </p:cNvPr>
          <p:cNvSpPr txBox="1"/>
          <p:nvPr/>
        </p:nvSpPr>
        <p:spPr>
          <a:xfrm>
            <a:off x="8606934" y="5843682"/>
            <a:ext cx="1683731" cy="369332"/>
          </a:xfrm>
          <a:prstGeom prst="rect">
            <a:avLst/>
          </a:prstGeom>
          <a:noFill/>
        </p:spPr>
        <p:txBody>
          <a:bodyPr wrap="square" rtlCol="0">
            <a:spAutoFit/>
          </a:bodyPr>
          <a:lstStyle/>
          <a:p>
            <a:r>
              <a:rPr lang="fr-FR" i="1" dirty="0">
                <a:solidFill>
                  <a:schemeClr val="bg1"/>
                </a:solidFill>
              </a:rPr>
              <a:t>A </a:t>
            </a:r>
            <a:r>
              <a:rPr lang="fr-FR" i="1" dirty="0" err="1">
                <a:solidFill>
                  <a:schemeClr val="bg1"/>
                </a:solidFill>
              </a:rPr>
              <a:t>random</a:t>
            </a:r>
            <a:r>
              <a:rPr lang="fr-FR" i="1" dirty="0">
                <a:solidFill>
                  <a:schemeClr val="bg1"/>
                </a:solidFill>
              </a:rPr>
              <a:t> </a:t>
            </a:r>
            <a:r>
              <a:rPr lang="fr-FR" i="1" dirty="0" err="1">
                <a:solidFill>
                  <a:schemeClr val="bg1"/>
                </a:solidFill>
              </a:rPr>
              <a:t>goat</a:t>
            </a:r>
            <a:endParaRPr lang="fr-FR" i="1" dirty="0">
              <a:solidFill>
                <a:schemeClr val="bg1"/>
              </a:solidFill>
            </a:endParaRPr>
          </a:p>
        </p:txBody>
      </p:sp>
    </p:spTree>
    <p:extLst>
      <p:ext uri="{BB962C8B-B14F-4D97-AF65-F5344CB8AC3E}">
        <p14:creationId xmlns:p14="http://schemas.microsoft.com/office/powerpoint/2010/main" val="2730833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6FADE8A0-D48D-10C4-2033-B2E703DF59F4}"/>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9D7018A0-70C1-C9DF-96BF-251E63E611C4}"/>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367A0FF9-9B94-D2F4-F9B2-71D5A6B9A2F6}"/>
              </a:ext>
            </a:extLst>
          </p:cNvPr>
          <p:cNvSpPr>
            <a:spLocks noGrp="1"/>
          </p:cNvSpPr>
          <p:nvPr>
            <p:ph type="sldNum" sz="quarter" idx="12"/>
          </p:nvPr>
        </p:nvSpPr>
        <p:spPr/>
        <p:txBody>
          <a:bodyPr/>
          <a:lstStyle/>
          <a:p>
            <a:fld id="{099E491B-5FEE-473E-A443-BD88A0F82CEF}" type="slidenum">
              <a:rPr lang="fr-FR" smtClean="0"/>
              <a:pPr/>
              <a:t>20</a:t>
            </a:fld>
            <a:endParaRPr lang="fr-FR" dirty="0"/>
          </a:p>
        </p:txBody>
      </p:sp>
      <p:pic>
        <p:nvPicPr>
          <p:cNvPr id="9" name="Media2">
            <a:hlinkClick r:id="" action="ppaction://media"/>
            <a:extLst>
              <a:ext uri="{FF2B5EF4-FFF2-40B4-BE49-F238E27FC236}">
                <a16:creationId xmlns:a16="http://schemas.microsoft.com/office/drawing/2014/main" id="{6CAF9FF1-3219-260F-0C81-124C865F009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9508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4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9BAF50-286A-2030-E4C8-23349D1362BC}"/>
              </a:ext>
            </a:extLst>
          </p:cNvPr>
          <p:cNvSpPr>
            <a:spLocks noGrp="1"/>
          </p:cNvSpPr>
          <p:nvPr>
            <p:ph type="title"/>
          </p:nvPr>
        </p:nvSpPr>
        <p:spPr/>
        <p:txBody>
          <a:bodyPr/>
          <a:lstStyle/>
          <a:p>
            <a:r>
              <a:rPr lang="fr-FR" dirty="0"/>
              <a:t>D’autres problèmes ?</a:t>
            </a:r>
          </a:p>
        </p:txBody>
      </p:sp>
      <p:sp>
        <p:nvSpPr>
          <p:cNvPr id="4" name="Espace réservé de la date 3">
            <a:extLst>
              <a:ext uri="{FF2B5EF4-FFF2-40B4-BE49-F238E27FC236}">
                <a16:creationId xmlns:a16="http://schemas.microsoft.com/office/drawing/2014/main" id="{567B9BE8-1FA7-20D0-68F9-C7D538A13A1D}"/>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3531250F-24A1-BEB4-023D-A42B593B80B2}"/>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5DD18BD9-A1CF-F3E3-4022-254629D06FA2}"/>
              </a:ext>
            </a:extLst>
          </p:cNvPr>
          <p:cNvSpPr>
            <a:spLocks noGrp="1"/>
          </p:cNvSpPr>
          <p:nvPr>
            <p:ph type="sldNum" sz="quarter" idx="12"/>
          </p:nvPr>
        </p:nvSpPr>
        <p:spPr/>
        <p:txBody>
          <a:bodyPr/>
          <a:lstStyle/>
          <a:p>
            <a:fld id="{099E491B-5FEE-473E-A443-BD88A0F82CEF}" type="slidenum">
              <a:rPr lang="fr-FR" smtClean="0"/>
              <a:pPr/>
              <a:t>21</a:t>
            </a:fld>
            <a:endParaRPr lang="fr-FR" dirty="0"/>
          </a:p>
        </p:txBody>
      </p:sp>
      <p:sp>
        <p:nvSpPr>
          <p:cNvPr id="7" name="Espace réservé du contenu 2">
            <a:extLst>
              <a:ext uri="{FF2B5EF4-FFF2-40B4-BE49-F238E27FC236}">
                <a16:creationId xmlns:a16="http://schemas.microsoft.com/office/drawing/2014/main" id="{2B91AE58-FB13-0609-E8E4-CB2331E4330E}"/>
              </a:ext>
            </a:extLst>
          </p:cNvPr>
          <p:cNvSpPr txBox="1">
            <a:spLocks/>
          </p:cNvSpPr>
          <p:nvPr/>
        </p:nvSpPr>
        <p:spPr>
          <a:xfrm>
            <a:off x="5257801" y="1639371"/>
            <a:ext cx="6251150" cy="43409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Des vulnérabilités coté hôte de partie ?</a:t>
            </a:r>
          </a:p>
          <a:p>
            <a:r>
              <a:rPr lang="fr-FR" dirty="0"/>
              <a:t>Chercher les </a:t>
            </a:r>
            <a:r>
              <a:rPr lang="fr-FR" dirty="0" err="1"/>
              <a:t>memcpy</a:t>
            </a:r>
            <a:r>
              <a:rPr lang="fr-FR" dirty="0"/>
              <a:t> avec</a:t>
            </a:r>
          </a:p>
          <a:p>
            <a:pPr lvl="1"/>
            <a:r>
              <a:rPr lang="fr-FR" dirty="0"/>
              <a:t>destination =&gt; sur la stack</a:t>
            </a:r>
          </a:p>
          <a:p>
            <a:pPr lvl="1"/>
            <a:r>
              <a:rPr lang="fr-FR" dirty="0"/>
              <a:t>size               =&gt; variable</a:t>
            </a:r>
          </a:p>
          <a:p>
            <a:r>
              <a:rPr lang="fr-FR" dirty="0"/>
              <a:t>Rechercher uniquement dans les fonctions appelé par </a:t>
            </a:r>
            <a:r>
              <a:rPr lang="fr-FR" i="1" dirty="0" err="1"/>
              <a:t>BG_HandlingPacket</a:t>
            </a:r>
            <a:endParaRPr lang="fr-FR" i="1" dirty="0"/>
          </a:p>
          <a:p>
            <a:r>
              <a:rPr lang="fr-FR" dirty="0"/>
              <a:t>Résultat 17 problèmes de type stack buffer </a:t>
            </a:r>
            <a:r>
              <a:rPr lang="fr-FR" dirty="0" err="1"/>
              <a:t>overflow</a:t>
            </a:r>
            <a:endParaRPr lang="fr-FR" dirty="0"/>
          </a:p>
        </p:txBody>
      </p:sp>
      <p:pic>
        <p:nvPicPr>
          <p:cNvPr id="13" name="Image 12">
            <a:extLst>
              <a:ext uri="{FF2B5EF4-FFF2-40B4-BE49-F238E27FC236}">
                <a16:creationId xmlns:a16="http://schemas.microsoft.com/office/drawing/2014/main" id="{BB5ED1B3-0FE2-3346-9A33-BEC432730E6D}"/>
              </a:ext>
            </a:extLst>
          </p:cNvPr>
          <p:cNvPicPr>
            <a:picLocks noChangeAspect="1"/>
          </p:cNvPicPr>
          <p:nvPr/>
        </p:nvPicPr>
        <p:blipFill>
          <a:blip r:embed="rId3"/>
          <a:stretch>
            <a:fillRect/>
          </a:stretch>
        </p:blipFill>
        <p:spPr>
          <a:xfrm>
            <a:off x="683049" y="1639371"/>
            <a:ext cx="3947568" cy="4340967"/>
          </a:xfrm>
          <a:prstGeom prst="rect">
            <a:avLst/>
          </a:prstGeom>
        </p:spPr>
      </p:pic>
    </p:spTree>
    <p:extLst>
      <p:ext uri="{BB962C8B-B14F-4D97-AF65-F5344CB8AC3E}">
        <p14:creationId xmlns:p14="http://schemas.microsoft.com/office/powerpoint/2010/main" val="3622923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C769E7-2C0E-F965-205E-CAEF0044D87D}"/>
              </a:ext>
            </a:extLst>
          </p:cNvPr>
          <p:cNvSpPr>
            <a:spLocks noGrp="1"/>
          </p:cNvSpPr>
          <p:nvPr>
            <p:ph type="title"/>
          </p:nvPr>
        </p:nvSpPr>
        <p:spPr/>
        <p:txBody>
          <a:bodyPr/>
          <a:lstStyle/>
          <a:p>
            <a:r>
              <a:rPr lang="fr-FR" dirty="0" err="1"/>
              <a:t>Collateral</a:t>
            </a:r>
            <a:r>
              <a:rPr lang="fr-FR" dirty="0"/>
              <a:t> damage (1/2)</a:t>
            </a:r>
          </a:p>
        </p:txBody>
      </p:sp>
      <p:sp>
        <p:nvSpPr>
          <p:cNvPr id="4" name="Espace réservé de la date 3">
            <a:extLst>
              <a:ext uri="{FF2B5EF4-FFF2-40B4-BE49-F238E27FC236}">
                <a16:creationId xmlns:a16="http://schemas.microsoft.com/office/drawing/2014/main" id="{32287391-E998-7E06-1252-3E2853EBBC9B}"/>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B72CED77-219E-BB9D-E465-F0F837E5B20D}"/>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AE2F66A8-E668-B50D-9DEC-17A27E9EC843}"/>
              </a:ext>
            </a:extLst>
          </p:cNvPr>
          <p:cNvSpPr>
            <a:spLocks noGrp="1"/>
          </p:cNvSpPr>
          <p:nvPr>
            <p:ph type="sldNum" sz="quarter" idx="12"/>
          </p:nvPr>
        </p:nvSpPr>
        <p:spPr/>
        <p:txBody>
          <a:bodyPr/>
          <a:lstStyle/>
          <a:p>
            <a:fld id="{099E491B-5FEE-473E-A443-BD88A0F82CEF}" type="slidenum">
              <a:rPr lang="fr-FR" smtClean="0"/>
              <a:pPr/>
              <a:t>22</a:t>
            </a:fld>
            <a:endParaRPr lang="fr-FR" dirty="0"/>
          </a:p>
        </p:txBody>
      </p:sp>
      <p:pic>
        <p:nvPicPr>
          <p:cNvPr id="7" name="Image 6">
            <a:extLst>
              <a:ext uri="{FF2B5EF4-FFF2-40B4-BE49-F238E27FC236}">
                <a16:creationId xmlns:a16="http://schemas.microsoft.com/office/drawing/2014/main" id="{98A2A3D8-0C68-0BC9-83BC-DF77D93B9D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253" y="1330423"/>
            <a:ext cx="9243493" cy="4958862"/>
          </a:xfrm>
          <a:prstGeom prst="rect">
            <a:avLst/>
          </a:prstGeom>
        </p:spPr>
      </p:pic>
    </p:spTree>
    <p:extLst>
      <p:ext uri="{BB962C8B-B14F-4D97-AF65-F5344CB8AC3E}">
        <p14:creationId xmlns:p14="http://schemas.microsoft.com/office/powerpoint/2010/main" val="936450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60C0D-2ED5-4413-EE55-882275E892C2}"/>
              </a:ext>
            </a:extLst>
          </p:cNvPr>
          <p:cNvSpPr>
            <a:spLocks noGrp="1"/>
          </p:cNvSpPr>
          <p:nvPr>
            <p:ph type="title"/>
          </p:nvPr>
        </p:nvSpPr>
        <p:spPr/>
        <p:txBody>
          <a:bodyPr/>
          <a:lstStyle/>
          <a:p>
            <a:r>
              <a:rPr lang="fr-FR" dirty="0" err="1"/>
              <a:t>Collateral</a:t>
            </a:r>
            <a:r>
              <a:rPr lang="fr-FR" dirty="0"/>
              <a:t> damage (2/2)</a:t>
            </a:r>
          </a:p>
        </p:txBody>
      </p:sp>
      <p:sp>
        <p:nvSpPr>
          <p:cNvPr id="4" name="Espace réservé de la date 3">
            <a:extLst>
              <a:ext uri="{FF2B5EF4-FFF2-40B4-BE49-F238E27FC236}">
                <a16:creationId xmlns:a16="http://schemas.microsoft.com/office/drawing/2014/main" id="{04A54B12-5C94-89CC-80E4-1370062B846B}"/>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749F9FE4-A4E2-42AA-817A-6558D1370F96}"/>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04A97911-694A-BB5C-0CED-B165356AB20D}"/>
              </a:ext>
            </a:extLst>
          </p:cNvPr>
          <p:cNvSpPr>
            <a:spLocks noGrp="1"/>
          </p:cNvSpPr>
          <p:nvPr>
            <p:ph type="sldNum" sz="quarter" idx="12"/>
          </p:nvPr>
        </p:nvSpPr>
        <p:spPr/>
        <p:txBody>
          <a:bodyPr/>
          <a:lstStyle/>
          <a:p>
            <a:fld id="{099E491B-5FEE-473E-A443-BD88A0F82CEF}" type="slidenum">
              <a:rPr lang="fr-FR" smtClean="0"/>
              <a:pPr/>
              <a:t>23</a:t>
            </a:fld>
            <a:endParaRPr lang="fr-FR" dirty="0"/>
          </a:p>
        </p:txBody>
      </p:sp>
      <p:cxnSp>
        <p:nvCxnSpPr>
          <p:cNvPr id="14" name="Connecteur droit 13">
            <a:extLst>
              <a:ext uri="{FF2B5EF4-FFF2-40B4-BE49-F238E27FC236}">
                <a16:creationId xmlns:a16="http://schemas.microsoft.com/office/drawing/2014/main" id="{41EEF275-572F-C916-8E65-216D744FA8B3}"/>
              </a:ext>
            </a:extLst>
          </p:cNvPr>
          <p:cNvCxnSpPr/>
          <p:nvPr/>
        </p:nvCxnSpPr>
        <p:spPr>
          <a:xfrm>
            <a:off x="464820" y="4442937"/>
            <a:ext cx="11147662" cy="0"/>
          </a:xfrm>
          <a:prstGeom prst="line">
            <a:avLst/>
          </a:prstGeom>
          <a:ln w="28575">
            <a:solidFill>
              <a:srgbClr val="B00000"/>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0BE28D21-9071-A9D0-ECB3-290BEC0F8323}"/>
              </a:ext>
            </a:extLst>
          </p:cNvPr>
          <p:cNvCxnSpPr>
            <a:cxnSpLocks/>
            <a:stCxn id="22" idx="0"/>
            <a:endCxn id="43" idx="2"/>
          </p:cNvCxnSpPr>
          <p:nvPr/>
        </p:nvCxnSpPr>
        <p:spPr>
          <a:xfrm flipH="1" flipV="1">
            <a:off x="8431594" y="3176771"/>
            <a:ext cx="1" cy="1211698"/>
          </a:xfrm>
          <a:prstGeom prst="line">
            <a:avLst/>
          </a:prstGeom>
          <a:ln w="28575">
            <a:solidFill>
              <a:srgbClr val="B00000"/>
            </a:solidFill>
          </a:ln>
        </p:spPr>
        <p:style>
          <a:lnRef idx="1">
            <a:schemeClr val="accent1"/>
          </a:lnRef>
          <a:fillRef idx="0">
            <a:schemeClr val="accent1"/>
          </a:fillRef>
          <a:effectRef idx="0">
            <a:schemeClr val="accent1"/>
          </a:effectRef>
          <a:fontRef idx="minor">
            <a:schemeClr val="tx1"/>
          </a:fontRef>
        </p:style>
      </p:cxnSp>
      <p:sp>
        <p:nvSpPr>
          <p:cNvPr id="22" name="Ellipse 21">
            <a:extLst>
              <a:ext uri="{FF2B5EF4-FFF2-40B4-BE49-F238E27FC236}">
                <a16:creationId xmlns:a16="http://schemas.microsoft.com/office/drawing/2014/main" id="{FF294083-BD97-E001-650B-CB4FCF42AA55}"/>
              </a:ext>
            </a:extLst>
          </p:cNvPr>
          <p:cNvSpPr/>
          <p:nvPr/>
        </p:nvSpPr>
        <p:spPr>
          <a:xfrm>
            <a:off x="8370722" y="4388469"/>
            <a:ext cx="121745" cy="124585"/>
          </a:xfrm>
          <a:prstGeom prst="ellipse">
            <a:avLst/>
          </a:prstGeom>
          <a:solidFill>
            <a:srgbClr val="B00000"/>
          </a:solidFill>
          <a:ln w="12700">
            <a:solidFill>
              <a:srgbClr val="B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3" name="Connecteur droit 22">
            <a:extLst>
              <a:ext uri="{FF2B5EF4-FFF2-40B4-BE49-F238E27FC236}">
                <a16:creationId xmlns:a16="http://schemas.microsoft.com/office/drawing/2014/main" id="{EB35F841-0D27-E244-49D1-A7A54D4DC878}"/>
              </a:ext>
            </a:extLst>
          </p:cNvPr>
          <p:cNvCxnSpPr>
            <a:cxnSpLocks/>
            <a:stCxn id="24" idx="0"/>
            <a:endCxn id="39" idx="2"/>
          </p:cNvCxnSpPr>
          <p:nvPr/>
        </p:nvCxnSpPr>
        <p:spPr>
          <a:xfrm flipH="1" flipV="1">
            <a:off x="2612694" y="4035420"/>
            <a:ext cx="1" cy="359589"/>
          </a:xfrm>
          <a:prstGeom prst="line">
            <a:avLst/>
          </a:prstGeom>
          <a:ln w="28575">
            <a:solidFill>
              <a:srgbClr val="B00000"/>
            </a:solidFill>
          </a:ln>
        </p:spPr>
        <p:style>
          <a:lnRef idx="1">
            <a:schemeClr val="accent1"/>
          </a:lnRef>
          <a:fillRef idx="0">
            <a:schemeClr val="accent1"/>
          </a:fillRef>
          <a:effectRef idx="0">
            <a:schemeClr val="accent1"/>
          </a:effectRef>
          <a:fontRef idx="minor">
            <a:schemeClr val="tx1"/>
          </a:fontRef>
        </p:style>
      </p:cxnSp>
      <p:sp>
        <p:nvSpPr>
          <p:cNvPr id="24" name="Ellipse 23">
            <a:extLst>
              <a:ext uri="{FF2B5EF4-FFF2-40B4-BE49-F238E27FC236}">
                <a16:creationId xmlns:a16="http://schemas.microsoft.com/office/drawing/2014/main" id="{37BFA4CA-86DF-AF07-C289-69E5D303147A}"/>
              </a:ext>
            </a:extLst>
          </p:cNvPr>
          <p:cNvSpPr/>
          <p:nvPr/>
        </p:nvSpPr>
        <p:spPr>
          <a:xfrm>
            <a:off x="2551822" y="4395009"/>
            <a:ext cx="121745" cy="124585"/>
          </a:xfrm>
          <a:prstGeom prst="ellipse">
            <a:avLst/>
          </a:prstGeom>
          <a:solidFill>
            <a:srgbClr val="B00000"/>
          </a:solidFill>
          <a:ln w="12700">
            <a:solidFill>
              <a:srgbClr val="B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Ellipse 24">
            <a:extLst>
              <a:ext uri="{FF2B5EF4-FFF2-40B4-BE49-F238E27FC236}">
                <a16:creationId xmlns:a16="http://schemas.microsoft.com/office/drawing/2014/main" id="{4FAD4680-6A8F-E51C-B8A7-1F254F938C82}"/>
              </a:ext>
            </a:extLst>
          </p:cNvPr>
          <p:cNvSpPr/>
          <p:nvPr/>
        </p:nvSpPr>
        <p:spPr>
          <a:xfrm>
            <a:off x="5377176" y="4380644"/>
            <a:ext cx="121745" cy="124585"/>
          </a:xfrm>
          <a:prstGeom prst="ellipse">
            <a:avLst/>
          </a:prstGeom>
          <a:solidFill>
            <a:srgbClr val="B00000"/>
          </a:solidFill>
          <a:ln w="12700">
            <a:solidFill>
              <a:srgbClr val="B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6" name="Connecteur droit 25">
            <a:extLst>
              <a:ext uri="{FF2B5EF4-FFF2-40B4-BE49-F238E27FC236}">
                <a16:creationId xmlns:a16="http://schemas.microsoft.com/office/drawing/2014/main" id="{B08FADFB-7405-27A9-06EB-2570CEE76A2B}"/>
              </a:ext>
            </a:extLst>
          </p:cNvPr>
          <p:cNvCxnSpPr>
            <a:cxnSpLocks/>
            <a:stCxn id="25" idx="4"/>
            <a:endCxn id="41" idx="0"/>
          </p:cNvCxnSpPr>
          <p:nvPr/>
        </p:nvCxnSpPr>
        <p:spPr>
          <a:xfrm flipH="1">
            <a:off x="5438048" y="4505229"/>
            <a:ext cx="1" cy="184274"/>
          </a:xfrm>
          <a:prstGeom prst="line">
            <a:avLst/>
          </a:prstGeom>
          <a:ln w="28575">
            <a:solidFill>
              <a:srgbClr val="B00000"/>
            </a:solidFill>
          </a:ln>
        </p:spPr>
        <p:style>
          <a:lnRef idx="1">
            <a:schemeClr val="accent1"/>
          </a:lnRef>
          <a:fillRef idx="0">
            <a:schemeClr val="accent1"/>
          </a:fillRef>
          <a:effectRef idx="0">
            <a:schemeClr val="accent1"/>
          </a:effectRef>
          <a:fontRef idx="minor">
            <a:schemeClr val="tx1"/>
          </a:fontRef>
        </p:style>
      </p:cxnSp>
      <p:pic>
        <p:nvPicPr>
          <p:cNvPr id="39" name="Image 38">
            <a:extLst>
              <a:ext uri="{FF2B5EF4-FFF2-40B4-BE49-F238E27FC236}">
                <a16:creationId xmlns:a16="http://schemas.microsoft.com/office/drawing/2014/main" id="{904EBDBB-8440-F64F-A6F4-38D614158C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7466" y="2557408"/>
            <a:ext cx="2570456" cy="1478012"/>
          </a:xfrm>
          <a:prstGeom prst="rect">
            <a:avLst/>
          </a:prstGeom>
        </p:spPr>
      </p:pic>
      <p:pic>
        <p:nvPicPr>
          <p:cNvPr id="41" name="Image 40">
            <a:extLst>
              <a:ext uri="{FF2B5EF4-FFF2-40B4-BE49-F238E27FC236}">
                <a16:creationId xmlns:a16="http://schemas.microsoft.com/office/drawing/2014/main" id="{20C8E413-5843-1764-CD65-54414933AD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1014" y="4689503"/>
            <a:ext cx="2594068" cy="1556804"/>
          </a:xfrm>
          <a:prstGeom prst="rect">
            <a:avLst/>
          </a:prstGeom>
        </p:spPr>
      </p:pic>
      <p:pic>
        <p:nvPicPr>
          <p:cNvPr id="43" name="Image 42">
            <a:extLst>
              <a:ext uri="{FF2B5EF4-FFF2-40B4-BE49-F238E27FC236}">
                <a16:creationId xmlns:a16="http://schemas.microsoft.com/office/drawing/2014/main" id="{51580451-309B-2312-4C27-24612D66F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6366" y="2439212"/>
            <a:ext cx="2570456" cy="737559"/>
          </a:xfrm>
          <a:prstGeom prst="rect">
            <a:avLst/>
          </a:prstGeom>
        </p:spPr>
      </p:pic>
      <p:sp>
        <p:nvSpPr>
          <p:cNvPr id="44" name="ZoneTexte 43">
            <a:extLst>
              <a:ext uri="{FF2B5EF4-FFF2-40B4-BE49-F238E27FC236}">
                <a16:creationId xmlns:a16="http://schemas.microsoft.com/office/drawing/2014/main" id="{5314721D-1B51-0F81-A2E7-AC8C252A4738}"/>
              </a:ext>
            </a:extLst>
          </p:cNvPr>
          <p:cNvSpPr txBox="1"/>
          <p:nvPr/>
        </p:nvSpPr>
        <p:spPr>
          <a:xfrm>
            <a:off x="2096378" y="4594441"/>
            <a:ext cx="1032632" cy="276999"/>
          </a:xfrm>
          <a:prstGeom prst="rect">
            <a:avLst/>
          </a:prstGeom>
          <a:noFill/>
        </p:spPr>
        <p:txBody>
          <a:bodyPr wrap="square" rtlCol="0">
            <a:spAutoFit/>
          </a:bodyPr>
          <a:lstStyle/>
          <a:p>
            <a:pPr algn="ctr"/>
            <a:r>
              <a:rPr lang="fr-FR" sz="1200" i="1" dirty="0">
                <a:solidFill>
                  <a:schemeClr val="bg1"/>
                </a:solidFill>
              </a:rPr>
              <a:t>Janvier 2013</a:t>
            </a:r>
            <a:endParaRPr lang="fr-FR" i="1" dirty="0">
              <a:solidFill>
                <a:schemeClr val="bg1"/>
              </a:solidFill>
            </a:endParaRPr>
          </a:p>
        </p:txBody>
      </p:sp>
      <p:sp>
        <p:nvSpPr>
          <p:cNvPr id="45" name="ZoneTexte 44">
            <a:extLst>
              <a:ext uri="{FF2B5EF4-FFF2-40B4-BE49-F238E27FC236}">
                <a16:creationId xmlns:a16="http://schemas.microsoft.com/office/drawing/2014/main" id="{64DE7545-107B-1042-935B-94B211FBE716}"/>
              </a:ext>
            </a:extLst>
          </p:cNvPr>
          <p:cNvSpPr txBox="1"/>
          <p:nvPr/>
        </p:nvSpPr>
        <p:spPr>
          <a:xfrm>
            <a:off x="7915278" y="4519840"/>
            <a:ext cx="1032632" cy="276999"/>
          </a:xfrm>
          <a:prstGeom prst="rect">
            <a:avLst/>
          </a:prstGeom>
          <a:noFill/>
        </p:spPr>
        <p:txBody>
          <a:bodyPr wrap="square" rtlCol="0">
            <a:spAutoFit/>
          </a:bodyPr>
          <a:lstStyle/>
          <a:p>
            <a:pPr algn="ctr"/>
            <a:r>
              <a:rPr lang="fr-FR" sz="1200" i="1" dirty="0">
                <a:solidFill>
                  <a:schemeClr val="bg1"/>
                </a:solidFill>
              </a:rPr>
              <a:t>Octobre 2014</a:t>
            </a:r>
            <a:endParaRPr lang="fr-FR" i="1" dirty="0">
              <a:solidFill>
                <a:schemeClr val="bg1"/>
              </a:solidFill>
            </a:endParaRPr>
          </a:p>
        </p:txBody>
      </p:sp>
      <p:sp>
        <p:nvSpPr>
          <p:cNvPr id="46" name="ZoneTexte 45">
            <a:extLst>
              <a:ext uri="{FF2B5EF4-FFF2-40B4-BE49-F238E27FC236}">
                <a16:creationId xmlns:a16="http://schemas.microsoft.com/office/drawing/2014/main" id="{4EBB93B4-4483-0182-A26A-E325AF9A00FA}"/>
              </a:ext>
            </a:extLst>
          </p:cNvPr>
          <p:cNvSpPr txBox="1"/>
          <p:nvPr/>
        </p:nvSpPr>
        <p:spPr>
          <a:xfrm>
            <a:off x="4689551" y="4091091"/>
            <a:ext cx="1517138" cy="276999"/>
          </a:xfrm>
          <a:prstGeom prst="rect">
            <a:avLst/>
          </a:prstGeom>
          <a:noFill/>
        </p:spPr>
        <p:txBody>
          <a:bodyPr wrap="square" rtlCol="0">
            <a:spAutoFit/>
          </a:bodyPr>
          <a:lstStyle/>
          <a:p>
            <a:pPr algn="ctr"/>
            <a:r>
              <a:rPr lang="fr-FR" sz="1200" i="1" dirty="0">
                <a:solidFill>
                  <a:schemeClr val="bg1"/>
                </a:solidFill>
              </a:rPr>
              <a:t>Novembre 2013</a:t>
            </a:r>
            <a:endParaRPr lang="fr-FR" i="1" dirty="0">
              <a:solidFill>
                <a:schemeClr val="bg1"/>
              </a:solidFill>
            </a:endParaRPr>
          </a:p>
        </p:txBody>
      </p:sp>
      <p:sp>
        <p:nvSpPr>
          <p:cNvPr id="3" name="ZoneTexte 2">
            <a:extLst>
              <a:ext uri="{FF2B5EF4-FFF2-40B4-BE49-F238E27FC236}">
                <a16:creationId xmlns:a16="http://schemas.microsoft.com/office/drawing/2014/main" id="{4279F68D-CD58-28D8-6D82-DF410AF63A3E}"/>
              </a:ext>
            </a:extLst>
          </p:cNvPr>
          <p:cNvSpPr txBox="1"/>
          <p:nvPr/>
        </p:nvSpPr>
        <p:spPr>
          <a:xfrm>
            <a:off x="958362" y="1392721"/>
            <a:ext cx="5304459" cy="923330"/>
          </a:xfrm>
          <a:prstGeom prst="rect">
            <a:avLst/>
          </a:prstGeom>
          <a:noFill/>
        </p:spPr>
        <p:txBody>
          <a:bodyPr wrap="square" rtlCol="0">
            <a:spAutoFit/>
          </a:bodyPr>
          <a:lstStyle/>
          <a:p>
            <a:r>
              <a:rPr lang="fr-FR" dirty="0">
                <a:solidFill>
                  <a:schemeClr val="bg1"/>
                </a:solidFill>
              </a:rPr>
              <a:t>La séries des </a:t>
            </a:r>
            <a:r>
              <a:rPr lang="fr-FR" dirty="0" err="1">
                <a:solidFill>
                  <a:schemeClr val="bg1"/>
                </a:solidFill>
              </a:rPr>
              <a:t>Baldur’s</a:t>
            </a:r>
            <a:r>
              <a:rPr lang="fr-FR" dirty="0">
                <a:solidFill>
                  <a:schemeClr val="bg1"/>
                </a:solidFill>
              </a:rPr>
              <a:t> Gates et ses dérivés est repris par </a:t>
            </a:r>
            <a:r>
              <a:rPr lang="fr-FR" dirty="0" err="1">
                <a:solidFill>
                  <a:schemeClr val="bg1"/>
                </a:solidFill>
              </a:rPr>
              <a:t>Beamdog</a:t>
            </a:r>
            <a:r>
              <a:rPr lang="fr-FR" dirty="0">
                <a:solidFill>
                  <a:schemeClr val="bg1"/>
                </a:solidFill>
              </a:rPr>
              <a:t> en 2012 </a:t>
            </a:r>
          </a:p>
          <a:p>
            <a:pPr marL="285750" indent="-285750">
              <a:buFont typeface="Arial" panose="020B0604020202020204" pitchFamily="34" charset="0"/>
              <a:buChar char="•"/>
            </a:pPr>
            <a:endParaRPr lang="fr-FR" dirty="0">
              <a:solidFill>
                <a:schemeClr val="bg1"/>
              </a:solidFill>
            </a:endParaRPr>
          </a:p>
        </p:txBody>
      </p:sp>
      <p:pic>
        <p:nvPicPr>
          <p:cNvPr id="8" name="Image 7">
            <a:extLst>
              <a:ext uri="{FF2B5EF4-FFF2-40B4-BE49-F238E27FC236}">
                <a16:creationId xmlns:a16="http://schemas.microsoft.com/office/drawing/2014/main" id="{AD43B881-C516-6DE0-D000-F8D6C82FF0B8}"/>
              </a:ext>
            </a:extLst>
          </p:cNvPr>
          <p:cNvPicPr>
            <a:picLocks noChangeAspect="1"/>
          </p:cNvPicPr>
          <p:nvPr/>
        </p:nvPicPr>
        <p:blipFill>
          <a:blip r:embed="rId5"/>
          <a:stretch>
            <a:fillRect/>
          </a:stretch>
        </p:blipFill>
        <p:spPr>
          <a:xfrm>
            <a:off x="367290" y="1392721"/>
            <a:ext cx="591072" cy="591072"/>
          </a:xfrm>
          <a:prstGeom prst="rect">
            <a:avLst/>
          </a:prstGeom>
        </p:spPr>
      </p:pic>
    </p:spTree>
    <p:extLst>
      <p:ext uri="{BB962C8B-B14F-4D97-AF65-F5344CB8AC3E}">
        <p14:creationId xmlns:p14="http://schemas.microsoft.com/office/powerpoint/2010/main" val="1485108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F58699-D800-D64F-6EE2-67E277452358}"/>
              </a:ext>
            </a:extLst>
          </p:cNvPr>
          <p:cNvSpPr>
            <a:spLocks noGrp="1"/>
          </p:cNvSpPr>
          <p:nvPr>
            <p:ph type="title"/>
          </p:nvPr>
        </p:nvSpPr>
        <p:spPr/>
        <p:txBody>
          <a:bodyPr/>
          <a:lstStyle/>
          <a:p>
            <a:r>
              <a:rPr lang="fr-FR" dirty="0"/>
              <a:t>25 </a:t>
            </a:r>
            <a:r>
              <a:rPr lang="fr-FR" dirty="0" err="1"/>
              <a:t>years</a:t>
            </a:r>
            <a:r>
              <a:rPr lang="fr-FR" dirty="0"/>
              <a:t> </a:t>
            </a:r>
            <a:r>
              <a:rPr lang="fr-FR" dirty="0" err="1"/>
              <a:t>old</a:t>
            </a:r>
            <a:r>
              <a:rPr lang="fr-FR" dirty="0"/>
              <a:t> </a:t>
            </a:r>
            <a:r>
              <a:rPr lang="fr-FR" dirty="0" err="1"/>
              <a:t>vulnerability</a:t>
            </a:r>
            <a:endParaRPr lang="fr-FR" dirty="0"/>
          </a:p>
        </p:txBody>
      </p:sp>
      <p:sp>
        <p:nvSpPr>
          <p:cNvPr id="4" name="Espace réservé de la date 3">
            <a:extLst>
              <a:ext uri="{FF2B5EF4-FFF2-40B4-BE49-F238E27FC236}">
                <a16:creationId xmlns:a16="http://schemas.microsoft.com/office/drawing/2014/main" id="{E0CAB6EB-2F3A-1647-9809-260F33AEEB3A}"/>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3962D8EC-1B0F-839B-227C-19F84BDF89EC}"/>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4D0772AC-5935-7AF9-0E2A-15D726690635}"/>
              </a:ext>
            </a:extLst>
          </p:cNvPr>
          <p:cNvSpPr>
            <a:spLocks noGrp="1"/>
          </p:cNvSpPr>
          <p:nvPr>
            <p:ph type="sldNum" sz="quarter" idx="12"/>
          </p:nvPr>
        </p:nvSpPr>
        <p:spPr/>
        <p:txBody>
          <a:bodyPr/>
          <a:lstStyle/>
          <a:p>
            <a:fld id="{099E491B-5FEE-473E-A443-BD88A0F82CEF}" type="slidenum">
              <a:rPr lang="fr-FR" smtClean="0"/>
              <a:pPr/>
              <a:t>24</a:t>
            </a:fld>
            <a:endParaRPr lang="fr-FR" dirty="0"/>
          </a:p>
        </p:txBody>
      </p:sp>
      <p:pic>
        <p:nvPicPr>
          <p:cNvPr id="8" name="Image 7">
            <a:extLst>
              <a:ext uri="{FF2B5EF4-FFF2-40B4-BE49-F238E27FC236}">
                <a16:creationId xmlns:a16="http://schemas.microsoft.com/office/drawing/2014/main" id="{65506D6C-9D3D-C8CF-8217-82B9A84E6524}"/>
              </a:ext>
            </a:extLst>
          </p:cNvPr>
          <p:cNvPicPr>
            <a:picLocks noChangeAspect="1"/>
          </p:cNvPicPr>
          <p:nvPr/>
        </p:nvPicPr>
        <p:blipFill rotWithShape="1">
          <a:blip r:embed="rId2"/>
          <a:srcRect t="29848"/>
          <a:stretch/>
        </p:blipFill>
        <p:spPr>
          <a:xfrm>
            <a:off x="369455" y="3918147"/>
            <a:ext cx="9276116" cy="2298385"/>
          </a:xfrm>
          <a:prstGeom prst="rect">
            <a:avLst/>
          </a:prstGeom>
        </p:spPr>
      </p:pic>
      <p:pic>
        <p:nvPicPr>
          <p:cNvPr id="9" name="Image 8">
            <a:extLst>
              <a:ext uri="{FF2B5EF4-FFF2-40B4-BE49-F238E27FC236}">
                <a16:creationId xmlns:a16="http://schemas.microsoft.com/office/drawing/2014/main" id="{C70E0146-94BB-5427-9F8A-11D726E86CAD}"/>
              </a:ext>
            </a:extLst>
          </p:cNvPr>
          <p:cNvPicPr>
            <a:picLocks noChangeAspect="1"/>
          </p:cNvPicPr>
          <p:nvPr/>
        </p:nvPicPr>
        <p:blipFill rotWithShape="1">
          <a:blip r:embed="rId3"/>
          <a:srcRect t="37744"/>
          <a:stretch/>
        </p:blipFill>
        <p:spPr>
          <a:xfrm>
            <a:off x="369456" y="1464845"/>
            <a:ext cx="8593708" cy="2236718"/>
          </a:xfrm>
          <a:prstGeom prst="rect">
            <a:avLst/>
          </a:prstGeom>
        </p:spPr>
      </p:pic>
      <p:sp>
        <p:nvSpPr>
          <p:cNvPr id="10" name="ZoneTexte 9">
            <a:extLst>
              <a:ext uri="{FF2B5EF4-FFF2-40B4-BE49-F238E27FC236}">
                <a16:creationId xmlns:a16="http://schemas.microsoft.com/office/drawing/2014/main" id="{B2B83515-2BF8-B1F5-0F3F-A13BE518094C}"/>
              </a:ext>
            </a:extLst>
          </p:cNvPr>
          <p:cNvSpPr txBox="1"/>
          <p:nvPr/>
        </p:nvSpPr>
        <p:spPr>
          <a:xfrm>
            <a:off x="8963164" y="2199326"/>
            <a:ext cx="1851374" cy="646331"/>
          </a:xfrm>
          <a:prstGeom prst="rect">
            <a:avLst/>
          </a:prstGeom>
          <a:noFill/>
        </p:spPr>
        <p:txBody>
          <a:bodyPr wrap="square" rtlCol="0">
            <a:spAutoFit/>
          </a:bodyPr>
          <a:lstStyle/>
          <a:p>
            <a:pPr algn="ctr"/>
            <a:r>
              <a:rPr lang="fr-FR" i="1" dirty="0" err="1">
                <a:solidFill>
                  <a:schemeClr val="bg1"/>
                </a:solidFill>
              </a:rPr>
              <a:t>Baldur’s</a:t>
            </a:r>
            <a:r>
              <a:rPr lang="fr-FR" i="1" dirty="0">
                <a:solidFill>
                  <a:schemeClr val="bg1"/>
                </a:solidFill>
              </a:rPr>
              <a:t> </a:t>
            </a:r>
            <a:r>
              <a:rPr lang="fr-FR" i="1" dirty="0" err="1">
                <a:solidFill>
                  <a:schemeClr val="bg1"/>
                </a:solidFill>
              </a:rPr>
              <a:t>Gate</a:t>
            </a:r>
            <a:r>
              <a:rPr lang="fr-FR" i="1" dirty="0">
                <a:solidFill>
                  <a:schemeClr val="bg1"/>
                </a:solidFill>
              </a:rPr>
              <a:t> (1998)</a:t>
            </a:r>
            <a:endParaRPr lang="fr-FR" sz="2800" i="1" dirty="0">
              <a:solidFill>
                <a:schemeClr val="bg1"/>
              </a:solidFill>
            </a:endParaRPr>
          </a:p>
        </p:txBody>
      </p:sp>
      <p:sp>
        <p:nvSpPr>
          <p:cNvPr id="11" name="ZoneTexte 10">
            <a:extLst>
              <a:ext uri="{FF2B5EF4-FFF2-40B4-BE49-F238E27FC236}">
                <a16:creationId xmlns:a16="http://schemas.microsoft.com/office/drawing/2014/main" id="{F3FBC1A4-F5C1-E5D6-0667-231E4C9E1D11}"/>
              </a:ext>
            </a:extLst>
          </p:cNvPr>
          <p:cNvSpPr txBox="1"/>
          <p:nvPr/>
        </p:nvSpPr>
        <p:spPr>
          <a:xfrm>
            <a:off x="9645571" y="4875118"/>
            <a:ext cx="2443852" cy="923330"/>
          </a:xfrm>
          <a:prstGeom prst="rect">
            <a:avLst/>
          </a:prstGeom>
          <a:noFill/>
        </p:spPr>
        <p:txBody>
          <a:bodyPr wrap="square" rtlCol="0">
            <a:spAutoFit/>
          </a:bodyPr>
          <a:lstStyle/>
          <a:p>
            <a:pPr algn="ctr"/>
            <a:r>
              <a:rPr lang="fr-FR" i="1" dirty="0" err="1">
                <a:solidFill>
                  <a:schemeClr val="bg1"/>
                </a:solidFill>
              </a:rPr>
              <a:t>Baldur’s</a:t>
            </a:r>
            <a:r>
              <a:rPr lang="fr-FR" i="1" dirty="0">
                <a:solidFill>
                  <a:schemeClr val="bg1"/>
                </a:solidFill>
              </a:rPr>
              <a:t> </a:t>
            </a:r>
            <a:r>
              <a:rPr lang="fr-FR" i="1" dirty="0" err="1">
                <a:solidFill>
                  <a:schemeClr val="bg1"/>
                </a:solidFill>
              </a:rPr>
              <a:t>Gate</a:t>
            </a:r>
            <a:r>
              <a:rPr lang="fr-FR" i="1" dirty="0">
                <a:solidFill>
                  <a:schemeClr val="bg1"/>
                </a:solidFill>
              </a:rPr>
              <a:t> </a:t>
            </a:r>
            <a:r>
              <a:rPr lang="fr-FR" i="1" dirty="0" err="1">
                <a:solidFill>
                  <a:schemeClr val="bg1"/>
                </a:solidFill>
              </a:rPr>
              <a:t>Enhanced</a:t>
            </a:r>
            <a:r>
              <a:rPr lang="fr-FR" i="1" dirty="0">
                <a:solidFill>
                  <a:schemeClr val="bg1"/>
                </a:solidFill>
              </a:rPr>
              <a:t> Edition (2013 -&gt; 2018)</a:t>
            </a:r>
          </a:p>
          <a:p>
            <a:pPr algn="ctr"/>
            <a:r>
              <a:rPr lang="fr-FR" i="1" dirty="0">
                <a:solidFill>
                  <a:schemeClr val="bg1"/>
                </a:solidFill>
              </a:rPr>
              <a:t>2.6.6.0</a:t>
            </a:r>
          </a:p>
        </p:txBody>
      </p:sp>
    </p:spTree>
    <p:extLst>
      <p:ext uri="{BB962C8B-B14F-4D97-AF65-F5344CB8AC3E}">
        <p14:creationId xmlns:p14="http://schemas.microsoft.com/office/powerpoint/2010/main" val="2585136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3BC21D-BF1D-41B2-E76B-2C4CA24A046B}"/>
              </a:ext>
            </a:extLst>
          </p:cNvPr>
          <p:cNvSpPr>
            <a:spLocks noGrp="1"/>
          </p:cNvSpPr>
          <p:nvPr>
            <p:ph type="title"/>
          </p:nvPr>
        </p:nvSpPr>
        <p:spPr/>
        <p:txBody>
          <a:bodyPr/>
          <a:lstStyle/>
          <a:p>
            <a:r>
              <a:rPr lang="fr-FR" dirty="0"/>
              <a:t>Exploit </a:t>
            </a:r>
            <a:r>
              <a:rPr lang="fr-FR" dirty="0" err="1"/>
              <a:t>mitig</a:t>
            </a:r>
            <a:r>
              <a:rPr lang="fr-FR" dirty="0"/>
              <a:t>	</a:t>
            </a:r>
            <a:r>
              <a:rPr lang="fr-FR" dirty="0" err="1"/>
              <a:t>ations</a:t>
            </a:r>
            <a:endParaRPr lang="fr-FR" dirty="0"/>
          </a:p>
        </p:txBody>
      </p:sp>
      <p:sp>
        <p:nvSpPr>
          <p:cNvPr id="4" name="Espace réservé de la date 3">
            <a:extLst>
              <a:ext uri="{FF2B5EF4-FFF2-40B4-BE49-F238E27FC236}">
                <a16:creationId xmlns:a16="http://schemas.microsoft.com/office/drawing/2014/main" id="{0EAADC23-7B15-8816-D889-B03B6BCBA1A8}"/>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4C41FC97-D27A-A86C-E99F-DAA10B849B27}"/>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C2697EEE-B410-9651-7951-34BDAF7B779C}"/>
              </a:ext>
            </a:extLst>
          </p:cNvPr>
          <p:cNvSpPr>
            <a:spLocks noGrp="1"/>
          </p:cNvSpPr>
          <p:nvPr>
            <p:ph type="sldNum" sz="quarter" idx="12"/>
          </p:nvPr>
        </p:nvSpPr>
        <p:spPr/>
        <p:txBody>
          <a:bodyPr/>
          <a:lstStyle/>
          <a:p>
            <a:fld id="{099E491B-5FEE-473E-A443-BD88A0F82CEF}" type="slidenum">
              <a:rPr lang="fr-FR" smtClean="0"/>
              <a:pPr/>
              <a:t>25</a:t>
            </a:fld>
            <a:endParaRPr lang="fr-FR" dirty="0"/>
          </a:p>
        </p:txBody>
      </p:sp>
      <p:pic>
        <p:nvPicPr>
          <p:cNvPr id="14" name="Image 13">
            <a:extLst>
              <a:ext uri="{FF2B5EF4-FFF2-40B4-BE49-F238E27FC236}">
                <a16:creationId xmlns:a16="http://schemas.microsoft.com/office/drawing/2014/main" id="{65A6807B-21AA-A56A-5542-80C77A7794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7430" y="1350557"/>
            <a:ext cx="8757139" cy="4918593"/>
          </a:xfrm>
          <a:prstGeom prst="rect">
            <a:avLst/>
          </a:prstGeom>
        </p:spPr>
      </p:pic>
    </p:spTree>
    <p:extLst>
      <p:ext uri="{BB962C8B-B14F-4D97-AF65-F5344CB8AC3E}">
        <p14:creationId xmlns:p14="http://schemas.microsoft.com/office/powerpoint/2010/main" val="677592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Connecteur droit 29">
            <a:extLst>
              <a:ext uri="{FF2B5EF4-FFF2-40B4-BE49-F238E27FC236}">
                <a16:creationId xmlns:a16="http://schemas.microsoft.com/office/drawing/2014/main" id="{44FC1B7D-7096-0ADA-6A80-A4035C7FAE32}"/>
              </a:ext>
            </a:extLst>
          </p:cNvPr>
          <p:cNvCxnSpPr>
            <a:cxnSpLocks/>
          </p:cNvCxnSpPr>
          <p:nvPr/>
        </p:nvCxnSpPr>
        <p:spPr>
          <a:xfrm flipH="1">
            <a:off x="3262473" y="3521770"/>
            <a:ext cx="851" cy="2729885"/>
          </a:xfrm>
          <a:prstGeom prst="line">
            <a:avLst/>
          </a:prstGeom>
          <a:noFill/>
          <a:ln w="28575" cap="flat" cmpd="sng" algn="ctr">
            <a:solidFill>
              <a:sysClr val="window" lastClr="FFFFFF"/>
            </a:solidFill>
            <a:prstDash val="dash"/>
            <a:miter lim="800000"/>
          </a:ln>
          <a:effectLst/>
        </p:spPr>
      </p:cxnSp>
      <p:cxnSp>
        <p:nvCxnSpPr>
          <p:cNvPr id="29" name="Connecteur droit 28">
            <a:extLst>
              <a:ext uri="{FF2B5EF4-FFF2-40B4-BE49-F238E27FC236}">
                <a16:creationId xmlns:a16="http://schemas.microsoft.com/office/drawing/2014/main" id="{D8B7AC21-7AC7-6F4D-F89F-FA835DF1CFF0}"/>
              </a:ext>
            </a:extLst>
          </p:cNvPr>
          <p:cNvCxnSpPr>
            <a:cxnSpLocks/>
          </p:cNvCxnSpPr>
          <p:nvPr/>
        </p:nvCxnSpPr>
        <p:spPr>
          <a:xfrm flipH="1">
            <a:off x="1087427" y="3521770"/>
            <a:ext cx="24146" cy="2729885"/>
          </a:xfrm>
          <a:prstGeom prst="line">
            <a:avLst/>
          </a:prstGeom>
          <a:noFill/>
          <a:ln w="28575" cap="flat" cmpd="sng" algn="ctr">
            <a:solidFill>
              <a:sysClr val="window" lastClr="FFFFFF"/>
            </a:solidFill>
            <a:prstDash val="dash"/>
            <a:miter lim="800000"/>
          </a:ln>
          <a:effectLst/>
        </p:spPr>
      </p:cxnSp>
      <p:sp>
        <p:nvSpPr>
          <p:cNvPr id="2" name="Titre 1">
            <a:extLst>
              <a:ext uri="{FF2B5EF4-FFF2-40B4-BE49-F238E27FC236}">
                <a16:creationId xmlns:a16="http://schemas.microsoft.com/office/drawing/2014/main" id="{5CBEC85C-E08A-0CD6-C602-AF428935D438}"/>
              </a:ext>
            </a:extLst>
          </p:cNvPr>
          <p:cNvSpPr>
            <a:spLocks noGrp="1"/>
          </p:cNvSpPr>
          <p:nvPr>
            <p:ph type="title"/>
          </p:nvPr>
        </p:nvSpPr>
        <p:spPr/>
        <p:txBody>
          <a:bodyPr/>
          <a:lstStyle/>
          <a:p>
            <a:r>
              <a:rPr lang="fr-FR" dirty="0"/>
              <a:t>DEP: Data </a:t>
            </a:r>
            <a:r>
              <a:rPr lang="fr-FR" dirty="0" err="1"/>
              <a:t>Execution</a:t>
            </a:r>
            <a:r>
              <a:rPr lang="fr-FR" dirty="0"/>
              <a:t> Prevention</a:t>
            </a:r>
          </a:p>
        </p:txBody>
      </p:sp>
      <p:sp>
        <p:nvSpPr>
          <p:cNvPr id="3" name="Espace réservé du contenu 2">
            <a:extLst>
              <a:ext uri="{FF2B5EF4-FFF2-40B4-BE49-F238E27FC236}">
                <a16:creationId xmlns:a16="http://schemas.microsoft.com/office/drawing/2014/main" id="{EA3EC005-5F44-9D83-8D1E-B41469B5FB99}"/>
              </a:ext>
            </a:extLst>
          </p:cNvPr>
          <p:cNvSpPr>
            <a:spLocks noGrp="1"/>
          </p:cNvSpPr>
          <p:nvPr>
            <p:ph idx="1"/>
          </p:nvPr>
        </p:nvSpPr>
        <p:spPr>
          <a:xfrm>
            <a:off x="369456" y="1348508"/>
            <a:ext cx="10984344" cy="2717535"/>
          </a:xfrm>
        </p:spPr>
        <p:txBody>
          <a:bodyPr/>
          <a:lstStyle/>
          <a:p>
            <a:r>
              <a:rPr lang="fr-FR" dirty="0"/>
              <a:t>Empêche l’exécution de code depuis des pages mémoires censés contenir des données (stack, </a:t>
            </a:r>
            <a:r>
              <a:rPr lang="fr-FR" dirty="0" err="1"/>
              <a:t>heap</a:t>
            </a:r>
            <a:r>
              <a:rPr lang="fr-FR" dirty="0"/>
              <a:t>, data).</a:t>
            </a:r>
          </a:p>
          <a:p>
            <a:r>
              <a:rPr lang="fr-FR" dirty="0"/>
              <a:t>Selon IMAGE_DLLCHARACTERISTICS_NX_COMPAT</a:t>
            </a:r>
          </a:p>
          <a:p>
            <a:r>
              <a:rPr lang="fr-FR" dirty="0"/>
              <a:t>Mais forcé par défaut sur Windows 10</a:t>
            </a:r>
          </a:p>
        </p:txBody>
      </p:sp>
      <p:sp>
        <p:nvSpPr>
          <p:cNvPr id="4" name="Espace réservé de la date 3">
            <a:extLst>
              <a:ext uri="{FF2B5EF4-FFF2-40B4-BE49-F238E27FC236}">
                <a16:creationId xmlns:a16="http://schemas.microsoft.com/office/drawing/2014/main" id="{096AA5DB-87C7-A2A1-3F9C-2541C7EBC342}"/>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7D6EBAE4-734D-B6AA-156C-9AA12A990C6E}"/>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FAA3AC4B-51BA-7D57-F809-C79DF7A100BE}"/>
              </a:ext>
            </a:extLst>
          </p:cNvPr>
          <p:cNvSpPr>
            <a:spLocks noGrp="1"/>
          </p:cNvSpPr>
          <p:nvPr>
            <p:ph type="sldNum" sz="quarter" idx="12"/>
          </p:nvPr>
        </p:nvSpPr>
        <p:spPr/>
        <p:txBody>
          <a:bodyPr/>
          <a:lstStyle/>
          <a:p>
            <a:fld id="{099E491B-5FEE-473E-A443-BD88A0F82CEF}" type="slidenum">
              <a:rPr lang="fr-FR" smtClean="0"/>
              <a:pPr/>
              <a:t>26</a:t>
            </a:fld>
            <a:endParaRPr lang="fr-FR" dirty="0"/>
          </a:p>
        </p:txBody>
      </p:sp>
      <p:sp>
        <p:nvSpPr>
          <p:cNvPr id="25" name="Rectangle 24">
            <a:extLst>
              <a:ext uri="{FF2B5EF4-FFF2-40B4-BE49-F238E27FC236}">
                <a16:creationId xmlns:a16="http://schemas.microsoft.com/office/drawing/2014/main" id="{AF84678F-A4E8-C6B6-AB39-A8DCC2A8D22F}"/>
              </a:ext>
            </a:extLst>
          </p:cNvPr>
          <p:cNvSpPr/>
          <p:nvPr/>
        </p:nvSpPr>
        <p:spPr>
          <a:xfrm>
            <a:off x="1102233" y="3868050"/>
            <a:ext cx="2160240" cy="947793"/>
          </a:xfrm>
          <a:prstGeom prst="rect">
            <a:avLst/>
          </a:prstGeom>
          <a:solidFill>
            <a:srgbClr val="92D050"/>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Candara"/>
                <a:ea typeface="+mn-ea"/>
                <a:cs typeface="+mn-cs"/>
              </a:rPr>
              <a:t>buffer</a:t>
            </a:r>
          </a:p>
        </p:txBody>
      </p:sp>
      <p:sp>
        <p:nvSpPr>
          <p:cNvPr id="26" name="Rectangle 25">
            <a:extLst>
              <a:ext uri="{FF2B5EF4-FFF2-40B4-BE49-F238E27FC236}">
                <a16:creationId xmlns:a16="http://schemas.microsoft.com/office/drawing/2014/main" id="{B4AEB341-92DD-B0D8-3692-E8B86171CCF4}"/>
              </a:ext>
            </a:extLst>
          </p:cNvPr>
          <p:cNvSpPr/>
          <p:nvPr/>
        </p:nvSpPr>
        <p:spPr>
          <a:xfrm>
            <a:off x="1102233" y="4815844"/>
            <a:ext cx="2160240" cy="429936"/>
          </a:xfrm>
          <a:prstGeom prst="rect">
            <a:avLst/>
          </a:prstGeom>
          <a:solidFill>
            <a:srgbClr val="FA8F30"/>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err="1">
                <a:ln>
                  <a:noFill/>
                </a:ln>
                <a:solidFill>
                  <a:prstClr val="white"/>
                </a:solidFill>
                <a:effectLst/>
                <a:uLnTx/>
                <a:uFillTx/>
                <a:latin typeface="Candara"/>
                <a:ea typeface="+mn-ea"/>
                <a:cs typeface="+mn-cs"/>
              </a:rPr>
              <a:t>saved</a:t>
            </a:r>
            <a:r>
              <a:rPr kumimoji="0" lang="fr-FR" sz="1800" b="0" i="0" u="none" strike="noStrike" kern="0" cap="none" spc="0" normalizeH="0" baseline="0" noProof="0" dirty="0">
                <a:ln>
                  <a:noFill/>
                </a:ln>
                <a:solidFill>
                  <a:prstClr val="white"/>
                </a:solidFill>
                <a:effectLst/>
                <a:uLnTx/>
                <a:uFillTx/>
                <a:latin typeface="Candara"/>
                <a:ea typeface="+mn-ea"/>
                <a:cs typeface="+mn-cs"/>
              </a:rPr>
              <a:t> EBP</a:t>
            </a:r>
          </a:p>
        </p:txBody>
      </p:sp>
      <p:sp>
        <p:nvSpPr>
          <p:cNvPr id="27" name="Rectangle 26">
            <a:extLst>
              <a:ext uri="{FF2B5EF4-FFF2-40B4-BE49-F238E27FC236}">
                <a16:creationId xmlns:a16="http://schemas.microsoft.com/office/drawing/2014/main" id="{411A37C7-67C3-CD4C-4634-9DA0A1387EFB}"/>
              </a:ext>
            </a:extLst>
          </p:cNvPr>
          <p:cNvSpPr/>
          <p:nvPr/>
        </p:nvSpPr>
        <p:spPr>
          <a:xfrm>
            <a:off x="1102233" y="5245780"/>
            <a:ext cx="2160240" cy="429936"/>
          </a:xfrm>
          <a:prstGeom prst="rect">
            <a:avLst/>
          </a:prstGeom>
          <a:solidFill>
            <a:srgbClr val="F34D47"/>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Candara"/>
                <a:ea typeface="+mn-ea"/>
                <a:cs typeface="+mn-cs"/>
              </a:rPr>
              <a:t>return </a:t>
            </a:r>
            <a:r>
              <a:rPr kumimoji="0" lang="fr-FR" sz="1800" b="0" i="0" u="none" strike="noStrike" kern="0" cap="none" spc="0" normalizeH="0" baseline="0" noProof="0" dirty="0" err="1">
                <a:ln>
                  <a:noFill/>
                </a:ln>
                <a:solidFill>
                  <a:prstClr val="white"/>
                </a:solidFill>
                <a:effectLst/>
                <a:uLnTx/>
                <a:uFillTx/>
                <a:latin typeface="Candara"/>
                <a:ea typeface="+mn-ea"/>
                <a:cs typeface="+mn-cs"/>
              </a:rPr>
              <a:t>address</a:t>
            </a:r>
            <a:endParaRPr kumimoji="0" lang="fr-FR" sz="1800" b="0" i="0" u="none" strike="noStrike" kern="0" cap="none" spc="0" normalizeH="0" baseline="0" noProof="0" dirty="0">
              <a:ln>
                <a:noFill/>
              </a:ln>
              <a:solidFill>
                <a:prstClr val="white"/>
              </a:solidFill>
              <a:effectLst/>
              <a:uLnTx/>
              <a:uFillTx/>
              <a:latin typeface="Candara"/>
              <a:ea typeface="+mn-ea"/>
              <a:cs typeface="+mn-cs"/>
            </a:endParaRPr>
          </a:p>
        </p:txBody>
      </p:sp>
      <p:sp>
        <p:nvSpPr>
          <p:cNvPr id="28" name="ZoneTexte 27">
            <a:extLst>
              <a:ext uri="{FF2B5EF4-FFF2-40B4-BE49-F238E27FC236}">
                <a16:creationId xmlns:a16="http://schemas.microsoft.com/office/drawing/2014/main" id="{A254CF0F-A8E3-2D02-7290-AF9ACC5EFDCF}"/>
              </a:ext>
            </a:extLst>
          </p:cNvPr>
          <p:cNvSpPr txBox="1"/>
          <p:nvPr/>
        </p:nvSpPr>
        <p:spPr>
          <a:xfrm>
            <a:off x="1250919" y="3429000"/>
            <a:ext cx="1872208" cy="369332"/>
          </a:xfrm>
          <a:prstGeom prst="rect">
            <a:avLst/>
          </a:prstGeom>
          <a:noFill/>
        </p:spPr>
        <p:txBody>
          <a:bodyPr wrap="square" rtlCol="0">
            <a:spAutoFit/>
          </a:bodyPr>
          <a:lstStyle/>
          <a:p>
            <a:r>
              <a:rPr lang="fr-FR" dirty="0">
                <a:solidFill>
                  <a:prstClr val="white"/>
                </a:solidFill>
                <a:latin typeface="Candara"/>
              </a:rPr>
              <a:t>Adresses basses</a:t>
            </a:r>
          </a:p>
        </p:txBody>
      </p:sp>
      <p:cxnSp>
        <p:nvCxnSpPr>
          <p:cNvPr id="35" name="Connecteur : en angle 34">
            <a:extLst>
              <a:ext uri="{FF2B5EF4-FFF2-40B4-BE49-F238E27FC236}">
                <a16:creationId xmlns:a16="http://schemas.microsoft.com/office/drawing/2014/main" id="{251ED2CA-B4E5-D36D-B7DB-D011AC5919F7}"/>
              </a:ext>
            </a:extLst>
          </p:cNvPr>
          <p:cNvCxnSpPr>
            <a:cxnSpLocks/>
            <a:stCxn id="27" idx="1"/>
            <a:endCxn id="25" idx="1"/>
          </p:cNvCxnSpPr>
          <p:nvPr/>
        </p:nvCxnSpPr>
        <p:spPr>
          <a:xfrm rot="10800000">
            <a:off x="1102233" y="4341948"/>
            <a:ext cx="12700" cy="1118801"/>
          </a:xfrm>
          <a:prstGeom prst="bentConnector3">
            <a:avLst>
              <a:gd name="adj1" fmla="val 2769228"/>
            </a:avLst>
          </a:prstGeom>
          <a:noFill/>
          <a:ln w="28575" cap="flat" cmpd="sng" algn="ctr">
            <a:solidFill>
              <a:sysClr val="window" lastClr="FFFFFF"/>
            </a:solidFill>
            <a:prstDash val="solid"/>
            <a:miter lim="800000"/>
            <a:tailEnd type="triangle"/>
          </a:ln>
          <a:effectLst/>
        </p:spPr>
      </p:cxnSp>
      <p:sp>
        <p:nvSpPr>
          <p:cNvPr id="33" name="Signe de multiplication 32">
            <a:extLst>
              <a:ext uri="{FF2B5EF4-FFF2-40B4-BE49-F238E27FC236}">
                <a16:creationId xmlns:a16="http://schemas.microsoft.com/office/drawing/2014/main" id="{985063C0-C6E7-7380-5A34-3C30EBF6D4E6}"/>
              </a:ext>
            </a:extLst>
          </p:cNvPr>
          <p:cNvSpPr/>
          <p:nvPr/>
        </p:nvSpPr>
        <p:spPr>
          <a:xfrm>
            <a:off x="369455" y="4527812"/>
            <a:ext cx="720077" cy="717968"/>
          </a:xfrm>
          <a:prstGeom prst="mathMultiply">
            <a:avLst>
              <a:gd name="adj1" fmla="val 13004"/>
            </a:avLst>
          </a:prstGeom>
          <a:solidFill>
            <a:srgbClr val="F34D47"/>
          </a:solidFill>
          <a:ln w="12700" cap="flat" cmpd="sng" algn="ctr">
            <a:solidFill>
              <a:srgbClr val="F34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ndara"/>
              <a:ea typeface="+mn-ea"/>
              <a:cs typeface="+mn-cs"/>
            </a:endParaRPr>
          </a:p>
        </p:txBody>
      </p:sp>
      <p:sp>
        <p:nvSpPr>
          <p:cNvPr id="52" name="ZoneTexte 51">
            <a:extLst>
              <a:ext uri="{FF2B5EF4-FFF2-40B4-BE49-F238E27FC236}">
                <a16:creationId xmlns:a16="http://schemas.microsoft.com/office/drawing/2014/main" id="{F59862BA-A238-CEB3-2157-FA511D24635F}"/>
              </a:ext>
            </a:extLst>
          </p:cNvPr>
          <p:cNvSpPr txBox="1"/>
          <p:nvPr/>
        </p:nvSpPr>
        <p:spPr>
          <a:xfrm>
            <a:off x="1250919" y="5747918"/>
            <a:ext cx="1872208" cy="369332"/>
          </a:xfrm>
          <a:prstGeom prst="rect">
            <a:avLst/>
          </a:prstGeom>
          <a:noFill/>
        </p:spPr>
        <p:txBody>
          <a:bodyPr wrap="square" rtlCol="0">
            <a:spAutoFit/>
          </a:bodyPr>
          <a:lstStyle/>
          <a:p>
            <a:r>
              <a:rPr lang="fr-FR" dirty="0">
                <a:solidFill>
                  <a:prstClr val="white"/>
                </a:solidFill>
                <a:latin typeface="Candara"/>
              </a:rPr>
              <a:t>Adresses hautes</a:t>
            </a:r>
          </a:p>
        </p:txBody>
      </p:sp>
      <p:sp>
        <p:nvSpPr>
          <p:cNvPr id="55" name="Flèche : bas 54">
            <a:extLst>
              <a:ext uri="{FF2B5EF4-FFF2-40B4-BE49-F238E27FC236}">
                <a16:creationId xmlns:a16="http://schemas.microsoft.com/office/drawing/2014/main" id="{1C40F7E1-0FAE-595E-39D6-AAEAA976E1CB}"/>
              </a:ext>
            </a:extLst>
          </p:cNvPr>
          <p:cNvSpPr/>
          <p:nvPr/>
        </p:nvSpPr>
        <p:spPr>
          <a:xfrm>
            <a:off x="3410701" y="3978757"/>
            <a:ext cx="219805" cy="148199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ZoneTexte 55">
            <a:extLst>
              <a:ext uri="{FF2B5EF4-FFF2-40B4-BE49-F238E27FC236}">
                <a16:creationId xmlns:a16="http://schemas.microsoft.com/office/drawing/2014/main" id="{2305C758-05BC-20CC-6603-C17A487F7938}"/>
              </a:ext>
            </a:extLst>
          </p:cNvPr>
          <p:cNvSpPr txBox="1"/>
          <p:nvPr/>
        </p:nvSpPr>
        <p:spPr>
          <a:xfrm>
            <a:off x="3630507" y="4492677"/>
            <a:ext cx="1186964" cy="369332"/>
          </a:xfrm>
          <a:prstGeom prst="rect">
            <a:avLst/>
          </a:prstGeom>
          <a:noFill/>
        </p:spPr>
        <p:txBody>
          <a:bodyPr wrap="square" rtlCol="0">
            <a:spAutoFit/>
          </a:bodyPr>
          <a:lstStyle/>
          <a:p>
            <a:r>
              <a:rPr lang="fr-FR" i="1" dirty="0" err="1">
                <a:solidFill>
                  <a:prstClr val="white"/>
                </a:solidFill>
                <a:latin typeface="Candara"/>
              </a:rPr>
              <a:t>Overflow</a:t>
            </a:r>
            <a:endParaRPr lang="fr-FR" i="1" dirty="0">
              <a:solidFill>
                <a:prstClr val="white"/>
              </a:solidFill>
              <a:latin typeface="Candara"/>
            </a:endParaRPr>
          </a:p>
        </p:txBody>
      </p:sp>
      <p:pic>
        <p:nvPicPr>
          <p:cNvPr id="9" name="Image 8">
            <a:extLst>
              <a:ext uri="{FF2B5EF4-FFF2-40B4-BE49-F238E27FC236}">
                <a16:creationId xmlns:a16="http://schemas.microsoft.com/office/drawing/2014/main" id="{0CD23F45-A42D-76E7-141A-FEB3B8A4A688}"/>
              </a:ext>
            </a:extLst>
          </p:cNvPr>
          <p:cNvPicPr>
            <a:picLocks noChangeAspect="1"/>
          </p:cNvPicPr>
          <p:nvPr/>
        </p:nvPicPr>
        <p:blipFill>
          <a:blip r:embed="rId2"/>
          <a:stretch>
            <a:fillRect/>
          </a:stretch>
        </p:blipFill>
        <p:spPr>
          <a:xfrm>
            <a:off x="8048652" y="1809866"/>
            <a:ext cx="3868699" cy="4512353"/>
          </a:xfrm>
          <a:prstGeom prst="rect">
            <a:avLst/>
          </a:prstGeom>
        </p:spPr>
      </p:pic>
      <p:sp>
        <p:nvSpPr>
          <p:cNvPr id="12" name="Rectangle 11">
            <a:extLst>
              <a:ext uri="{FF2B5EF4-FFF2-40B4-BE49-F238E27FC236}">
                <a16:creationId xmlns:a16="http://schemas.microsoft.com/office/drawing/2014/main" id="{423A5568-D343-EB47-BE87-1A3937878579}"/>
              </a:ext>
            </a:extLst>
          </p:cNvPr>
          <p:cNvSpPr/>
          <p:nvPr/>
        </p:nvSpPr>
        <p:spPr>
          <a:xfrm flipV="1">
            <a:off x="8227653" y="5030812"/>
            <a:ext cx="3493554" cy="4923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04377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BF18BB-C11F-3CC8-DB20-0F4E36BCCB1B}"/>
              </a:ext>
            </a:extLst>
          </p:cNvPr>
          <p:cNvSpPr>
            <a:spLocks noGrp="1"/>
          </p:cNvSpPr>
          <p:nvPr>
            <p:ph type="title"/>
          </p:nvPr>
        </p:nvSpPr>
        <p:spPr/>
        <p:txBody>
          <a:bodyPr/>
          <a:lstStyle/>
          <a:p>
            <a:r>
              <a:rPr lang="fr-FR" dirty="0"/>
              <a:t>Stack Cookie/Canary</a:t>
            </a:r>
          </a:p>
        </p:txBody>
      </p:sp>
      <p:sp>
        <p:nvSpPr>
          <p:cNvPr id="4" name="Espace réservé de la date 3">
            <a:extLst>
              <a:ext uri="{FF2B5EF4-FFF2-40B4-BE49-F238E27FC236}">
                <a16:creationId xmlns:a16="http://schemas.microsoft.com/office/drawing/2014/main" id="{3D337E5A-4098-7E17-42D0-244549E80E21}"/>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69205E2E-2BB2-61B7-745E-F49E1500DB6C}"/>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792CB3D4-B966-B91C-510C-2189E6F70E60}"/>
              </a:ext>
            </a:extLst>
          </p:cNvPr>
          <p:cNvSpPr>
            <a:spLocks noGrp="1"/>
          </p:cNvSpPr>
          <p:nvPr>
            <p:ph type="sldNum" sz="quarter" idx="12"/>
          </p:nvPr>
        </p:nvSpPr>
        <p:spPr/>
        <p:txBody>
          <a:bodyPr/>
          <a:lstStyle/>
          <a:p>
            <a:fld id="{099E491B-5FEE-473E-A443-BD88A0F82CEF}" type="slidenum">
              <a:rPr lang="fr-FR" smtClean="0"/>
              <a:pPr/>
              <a:t>27</a:t>
            </a:fld>
            <a:endParaRPr lang="fr-FR" dirty="0"/>
          </a:p>
        </p:txBody>
      </p:sp>
      <p:cxnSp>
        <p:nvCxnSpPr>
          <p:cNvPr id="7" name="Connecteur droit 6">
            <a:extLst>
              <a:ext uri="{FF2B5EF4-FFF2-40B4-BE49-F238E27FC236}">
                <a16:creationId xmlns:a16="http://schemas.microsoft.com/office/drawing/2014/main" id="{48B574BC-0B34-D20C-45B4-0201371623BF}"/>
              </a:ext>
            </a:extLst>
          </p:cNvPr>
          <p:cNvCxnSpPr>
            <a:cxnSpLocks/>
          </p:cNvCxnSpPr>
          <p:nvPr/>
        </p:nvCxnSpPr>
        <p:spPr>
          <a:xfrm>
            <a:off x="2953377" y="2710329"/>
            <a:ext cx="0" cy="3635375"/>
          </a:xfrm>
          <a:prstGeom prst="line">
            <a:avLst/>
          </a:prstGeom>
          <a:noFill/>
          <a:ln w="28575" cap="flat" cmpd="sng" algn="ctr">
            <a:solidFill>
              <a:sysClr val="window" lastClr="FFFFFF"/>
            </a:solidFill>
            <a:prstDash val="dash"/>
            <a:miter lim="800000"/>
          </a:ln>
          <a:effectLst/>
        </p:spPr>
      </p:cxnSp>
      <p:cxnSp>
        <p:nvCxnSpPr>
          <p:cNvPr id="8" name="Connecteur droit 7">
            <a:extLst>
              <a:ext uri="{FF2B5EF4-FFF2-40B4-BE49-F238E27FC236}">
                <a16:creationId xmlns:a16="http://schemas.microsoft.com/office/drawing/2014/main" id="{00AEE1A0-344F-035F-2BDA-D4C291E7EC4F}"/>
              </a:ext>
            </a:extLst>
          </p:cNvPr>
          <p:cNvCxnSpPr>
            <a:cxnSpLocks/>
          </p:cNvCxnSpPr>
          <p:nvPr/>
        </p:nvCxnSpPr>
        <p:spPr>
          <a:xfrm>
            <a:off x="801626" y="2710329"/>
            <a:ext cx="4212" cy="3635375"/>
          </a:xfrm>
          <a:prstGeom prst="line">
            <a:avLst/>
          </a:prstGeom>
          <a:noFill/>
          <a:ln w="28575" cap="flat" cmpd="sng" algn="ctr">
            <a:solidFill>
              <a:sysClr val="window" lastClr="FFFFFF"/>
            </a:solidFill>
            <a:prstDash val="dash"/>
            <a:miter lim="800000"/>
          </a:ln>
          <a:effectLst/>
        </p:spPr>
      </p:cxnSp>
      <p:sp>
        <p:nvSpPr>
          <p:cNvPr id="9" name="Rectangle 8">
            <a:extLst>
              <a:ext uri="{FF2B5EF4-FFF2-40B4-BE49-F238E27FC236}">
                <a16:creationId xmlns:a16="http://schemas.microsoft.com/office/drawing/2014/main" id="{2D7BF1F4-0B7A-F56F-7862-D78D3D9D0B9E}"/>
              </a:ext>
            </a:extLst>
          </p:cNvPr>
          <p:cNvSpPr/>
          <p:nvPr/>
        </p:nvSpPr>
        <p:spPr>
          <a:xfrm>
            <a:off x="797381" y="3056609"/>
            <a:ext cx="2164485" cy="1328704"/>
          </a:xfrm>
          <a:prstGeom prst="rect">
            <a:avLst/>
          </a:prstGeom>
          <a:solidFill>
            <a:srgbClr val="92D050"/>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Candara"/>
                <a:ea typeface="+mn-ea"/>
                <a:cs typeface="+mn-cs"/>
              </a:rPr>
              <a:t>buffer</a:t>
            </a:r>
          </a:p>
        </p:txBody>
      </p:sp>
      <p:sp>
        <p:nvSpPr>
          <p:cNvPr id="10" name="Rectangle 9">
            <a:extLst>
              <a:ext uri="{FF2B5EF4-FFF2-40B4-BE49-F238E27FC236}">
                <a16:creationId xmlns:a16="http://schemas.microsoft.com/office/drawing/2014/main" id="{79B88DA2-4117-5D2E-AE2D-EF76E60100DB}"/>
              </a:ext>
            </a:extLst>
          </p:cNvPr>
          <p:cNvSpPr/>
          <p:nvPr/>
        </p:nvSpPr>
        <p:spPr>
          <a:xfrm>
            <a:off x="801626" y="4815249"/>
            <a:ext cx="2160240" cy="429936"/>
          </a:xfrm>
          <a:prstGeom prst="rect">
            <a:avLst/>
          </a:prstGeom>
          <a:solidFill>
            <a:srgbClr val="FA8F30"/>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err="1">
                <a:ln>
                  <a:noFill/>
                </a:ln>
                <a:solidFill>
                  <a:prstClr val="white"/>
                </a:solidFill>
                <a:effectLst/>
                <a:uLnTx/>
                <a:uFillTx/>
                <a:latin typeface="Candara"/>
                <a:ea typeface="+mn-ea"/>
                <a:cs typeface="+mn-cs"/>
              </a:rPr>
              <a:t>saved</a:t>
            </a:r>
            <a:r>
              <a:rPr kumimoji="0" lang="fr-FR" sz="1800" b="0" i="0" u="none" strike="noStrike" kern="0" cap="none" spc="0" normalizeH="0" baseline="0" noProof="0" dirty="0">
                <a:ln>
                  <a:noFill/>
                </a:ln>
                <a:solidFill>
                  <a:prstClr val="white"/>
                </a:solidFill>
                <a:effectLst/>
                <a:uLnTx/>
                <a:uFillTx/>
                <a:latin typeface="Candara"/>
                <a:ea typeface="+mn-ea"/>
                <a:cs typeface="+mn-cs"/>
              </a:rPr>
              <a:t> EBP</a:t>
            </a:r>
          </a:p>
        </p:txBody>
      </p:sp>
      <p:sp>
        <p:nvSpPr>
          <p:cNvPr id="11" name="Rectangle 10">
            <a:extLst>
              <a:ext uri="{FF2B5EF4-FFF2-40B4-BE49-F238E27FC236}">
                <a16:creationId xmlns:a16="http://schemas.microsoft.com/office/drawing/2014/main" id="{8C19DEB6-4568-518C-8957-84F505C00646}"/>
              </a:ext>
            </a:extLst>
          </p:cNvPr>
          <p:cNvSpPr/>
          <p:nvPr/>
        </p:nvSpPr>
        <p:spPr>
          <a:xfrm>
            <a:off x="801626" y="5245185"/>
            <a:ext cx="2160240" cy="429936"/>
          </a:xfrm>
          <a:prstGeom prst="rect">
            <a:avLst/>
          </a:prstGeom>
          <a:solidFill>
            <a:srgbClr val="F34D47"/>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Candara"/>
                <a:ea typeface="+mn-ea"/>
                <a:cs typeface="+mn-cs"/>
              </a:rPr>
              <a:t>return </a:t>
            </a:r>
            <a:r>
              <a:rPr kumimoji="0" lang="fr-FR" sz="1800" b="0" i="0" u="none" strike="noStrike" kern="0" cap="none" spc="0" normalizeH="0" baseline="0" noProof="0" dirty="0" err="1">
                <a:ln>
                  <a:noFill/>
                </a:ln>
                <a:solidFill>
                  <a:prstClr val="white"/>
                </a:solidFill>
                <a:effectLst/>
                <a:uLnTx/>
                <a:uFillTx/>
                <a:latin typeface="Candara"/>
                <a:ea typeface="+mn-ea"/>
                <a:cs typeface="+mn-cs"/>
              </a:rPr>
              <a:t>address</a:t>
            </a:r>
            <a:endParaRPr kumimoji="0" lang="fr-FR" sz="1800" b="0" i="0" u="none" strike="noStrike" kern="0" cap="none" spc="0" normalizeH="0" baseline="0" noProof="0" dirty="0">
              <a:ln>
                <a:noFill/>
              </a:ln>
              <a:solidFill>
                <a:prstClr val="white"/>
              </a:solidFill>
              <a:effectLst/>
              <a:uLnTx/>
              <a:uFillTx/>
              <a:latin typeface="Candara"/>
              <a:ea typeface="+mn-ea"/>
              <a:cs typeface="+mn-cs"/>
            </a:endParaRPr>
          </a:p>
        </p:txBody>
      </p:sp>
      <p:sp>
        <p:nvSpPr>
          <p:cNvPr id="14" name="ZoneTexte 13">
            <a:extLst>
              <a:ext uri="{FF2B5EF4-FFF2-40B4-BE49-F238E27FC236}">
                <a16:creationId xmlns:a16="http://schemas.microsoft.com/office/drawing/2014/main" id="{8FE56A8B-035D-71E5-27A4-134BCAE2BA24}"/>
              </a:ext>
            </a:extLst>
          </p:cNvPr>
          <p:cNvSpPr txBox="1"/>
          <p:nvPr/>
        </p:nvSpPr>
        <p:spPr>
          <a:xfrm>
            <a:off x="968821" y="5770529"/>
            <a:ext cx="1872208" cy="369332"/>
          </a:xfrm>
          <a:prstGeom prst="rect">
            <a:avLst/>
          </a:prstGeom>
          <a:noFill/>
        </p:spPr>
        <p:txBody>
          <a:bodyPr wrap="square" rtlCol="0">
            <a:spAutoFit/>
          </a:bodyPr>
          <a:lstStyle/>
          <a:p>
            <a:r>
              <a:rPr lang="fr-FR" dirty="0">
                <a:solidFill>
                  <a:prstClr val="white"/>
                </a:solidFill>
                <a:latin typeface="Candara"/>
              </a:rPr>
              <a:t>Adresses hautes</a:t>
            </a:r>
          </a:p>
        </p:txBody>
      </p:sp>
      <p:sp>
        <p:nvSpPr>
          <p:cNvPr id="15" name="Flèche : bas 14">
            <a:extLst>
              <a:ext uri="{FF2B5EF4-FFF2-40B4-BE49-F238E27FC236}">
                <a16:creationId xmlns:a16="http://schemas.microsoft.com/office/drawing/2014/main" id="{105DCF77-34C0-7095-C831-9E6E60876709}"/>
              </a:ext>
            </a:extLst>
          </p:cNvPr>
          <p:cNvSpPr/>
          <p:nvPr/>
        </p:nvSpPr>
        <p:spPr>
          <a:xfrm>
            <a:off x="3100754" y="3167316"/>
            <a:ext cx="219805" cy="242559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281174C5-55F0-F727-CAEC-6E35EE1CF8B6}"/>
              </a:ext>
            </a:extLst>
          </p:cNvPr>
          <p:cNvSpPr txBox="1"/>
          <p:nvPr/>
        </p:nvSpPr>
        <p:spPr>
          <a:xfrm>
            <a:off x="3320560" y="4380112"/>
            <a:ext cx="1186964" cy="369332"/>
          </a:xfrm>
          <a:prstGeom prst="rect">
            <a:avLst/>
          </a:prstGeom>
          <a:noFill/>
        </p:spPr>
        <p:txBody>
          <a:bodyPr wrap="square" rtlCol="0">
            <a:spAutoFit/>
          </a:bodyPr>
          <a:lstStyle/>
          <a:p>
            <a:r>
              <a:rPr lang="fr-FR" i="1" dirty="0" err="1">
                <a:solidFill>
                  <a:prstClr val="white"/>
                </a:solidFill>
                <a:latin typeface="Candara"/>
              </a:rPr>
              <a:t>Overflow</a:t>
            </a:r>
            <a:endParaRPr lang="fr-FR" i="1" dirty="0">
              <a:solidFill>
                <a:prstClr val="white"/>
              </a:solidFill>
              <a:latin typeface="Candara"/>
            </a:endParaRPr>
          </a:p>
        </p:txBody>
      </p:sp>
      <p:sp>
        <p:nvSpPr>
          <p:cNvPr id="18" name="ZoneTexte 17">
            <a:extLst>
              <a:ext uri="{FF2B5EF4-FFF2-40B4-BE49-F238E27FC236}">
                <a16:creationId xmlns:a16="http://schemas.microsoft.com/office/drawing/2014/main" id="{B589A836-BA9F-932A-08A3-828E4511A54F}"/>
              </a:ext>
            </a:extLst>
          </p:cNvPr>
          <p:cNvSpPr txBox="1"/>
          <p:nvPr/>
        </p:nvSpPr>
        <p:spPr>
          <a:xfrm>
            <a:off x="968821" y="2597003"/>
            <a:ext cx="1872208" cy="369332"/>
          </a:xfrm>
          <a:prstGeom prst="rect">
            <a:avLst/>
          </a:prstGeom>
          <a:noFill/>
        </p:spPr>
        <p:txBody>
          <a:bodyPr wrap="square" rtlCol="0">
            <a:spAutoFit/>
          </a:bodyPr>
          <a:lstStyle/>
          <a:p>
            <a:r>
              <a:rPr lang="fr-FR" dirty="0">
                <a:solidFill>
                  <a:prstClr val="white"/>
                </a:solidFill>
                <a:latin typeface="Candara"/>
              </a:rPr>
              <a:t>Adresses basses</a:t>
            </a:r>
          </a:p>
        </p:txBody>
      </p:sp>
      <p:sp>
        <p:nvSpPr>
          <p:cNvPr id="19" name="Rectangle 18">
            <a:extLst>
              <a:ext uri="{FF2B5EF4-FFF2-40B4-BE49-F238E27FC236}">
                <a16:creationId xmlns:a16="http://schemas.microsoft.com/office/drawing/2014/main" id="{9AFEB79D-5FEE-EFDF-8AE2-EB56902B7768}"/>
              </a:ext>
            </a:extLst>
          </p:cNvPr>
          <p:cNvSpPr/>
          <p:nvPr/>
        </p:nvSpPr>
        <p:spPr>
          <a:xfrm>
            <a:off x="797382" y="4385313"/>
            <a:ext cx="2164484" cy="429936"/>
          </a:xfrm>
          <a:prstGeom prst="rect">
            <a:avLst/>
          </a:prstGeom>
          <a:solidFill>
            <a:srgbClr val="FA8F30"/>
          </a:solid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kern="0" dirty="0">
                <a:solidFill>
                  <a:prstClr val="white"/>
                </a:solidFill>
                <a:latin typeface="Candara"/>
              </a:rPr>
              <a:t>stack cookie</a:t>
            </a:r>
            <a:endParaRPr kumimoji="0" lang="fr-FR" sz="1800" b="0" i="0" u="none" strike="noStrike" kern="0" cap="none" spc="0" normalizeH="0" baseline="0" noProof="0" dirty="0">
              <a:ln>
                <a:noFill/>
              </a:ln>
              <a:solidFill>
                <a:prstClr val="white"/>
              </a:solidFill>
              <a:effectLst/>
              <a:uLnTx/>
              <a:uFillTx/>
              <a:latin typeface="Candara"/>
              <a:ea typeface="+mn-ea"/>
              <a:cs typeface="+mn-cs"/>
            </a:endParaRPr>
          </a:p>
        </p:txBody>
      </p:sp>
      <p:sp>
        <p:nvSpPr>
          <p:cNvPr id="13" name="Signe de multiplication 12">
            <a:extLst>
              <a:ext uri="{FF2B5EF4-FFF2-40B4-BE49-F238E27FC236}">
                <a16:creationId xmlns:a16="http://schemas.microsoft.com/office/drawing/2014/main" id="{9BB70D6E-1F95-9A03-E595-92D47D3F2FE8}"/>
              </a:ext>
            </a:extLst>
          </p:cNvPr>
          <p:cNvSpPr/>
          <p:nvPr/>
        </p:nvSpPr>
        <p:spPr>
          <a:xfrm>
            <a:off x="676136" y="4241297"/>
            <a:ext cx="720077" cy="717968"/>
          </a:xfrm>
          <a:prstGeom prst="mathMultiply">
            <a:avLst>
              <a:gd name="adj1" fmla="val 13004"/>
            </a:avLst>
          </a:prstGeom>
          <a:solidFill>
            <a:srgbClr val="F34D47"/>
          </a:solidFill>
          <a:ln w="12700" cap="flat" cmpd="sng" algn="ctr">
            <a:solidFill>
              <a:srgbClr val="F34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ndara"/>
              <a:ea typeface="+mn-ea"/>
              <a:cs typeface="+mn-cs"/>
            </a:endParaRPr>
          </a:p>
        </p:txBody>
      </p:sp>
      <p:sp>
        <p:nvSpPr>
          <p:cNvPr id="21" name="Espace réservé du contenu 2">
            <a:extLst>
              <a:ext uri="{FF2B5EF4-FFF2-40B4-BE49-F238E27FC236}">
                <a16:creationId xmlns:a16="http://schemas.microsoft.com/office/drawing/2014/main" id="{BA25D5C0-4E19-2D80-6E7D-7D4D6A2F3A6B}"/>
              </a:ext>
            </a:extLst>
          </p:cNvPr>
          <p:cNvSpPr txBox="1">
            <a:spLocks/>
          </p:cNvSpPr>
          <p:nvPr/>
        </p:nvSpPr>
        <p:spPr>
          <a:xfrm>
            <a:off x="369455" y="1348508"/>
            <a:ext cx="11280353" cy="1101326"/>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En début de fonction le programme place une valeur aléatoire entre les variables locales et l’adresse de retour</a:t>
            </a:r>
          </a:p>
          <a:p>
            <a:r>
              <a:rPr lang="fr-FR" dirty="0"/>
              <a:t>Avant de quitter la fonction le programme vérifie la valeur du </a:t>
            </a:r>
            <a:r>
              <a:rPr lang="fr-FR" dirty="0" err="1"/>
              <a:t>canary</a:t>
            </a:r>
            <a:r>
              <a:rPr lang="fr-FR" dirty="0"/>
              <a:t>, si celle-ci a changé le programme quitte en erreur.</a:t>
            </a:r>
          </a:p>
        </p:txBody>
      </p:sp>
      <p:pic>
        <p:nvPicPr>
          <p:cNvPr id="22" name="Image 21">
            <a:extLst>
              <a:ext uri="{FF2B5EF4-FFF2-40B4-BE49-F238E27FC236}">
                <a16:creationId xmlns:a16="http://schemas.microsoft.com/office/drawing/2014/main" id="{F6A75C95-BD45-429C-4E63-C2075EDD0261}"/>
              </a:ext>
            </a:extLst>
          </p:cNvPr>
          <p:cNvPicPr>
            <a:picLocks noChangeAspect="1"/>
          </p:cNvPicPr>
          <p:nvPr/>
        </p:nvPicPr>
        <p:blipFill>
          <a:blip r:embed="rId2"/>
          <a:stretch>
            <a:fillRect/>
          </a:stretch>
        </p:blipFill>
        <p:spPr>
          <a:xfrm>
            <a:off x="8838704" y="2242656"/>
            <a:ext cx="2803954" cy="3997282"/>
          </a:xfrm>
          <a:prstGeom prst="rect">
            <a:avLst/>
          </a:prstGeom>
        </p:spPr>
      </p:pic>
      <p:sp>
        <p:nvSpPr>
          <p:cNvPr id="23" name="Rectangle 22">
            <a:extLst>
              <a:ext uri="{FF2B5EF4-FFF2-40B4-BE49-F238E27FC236}">
                <a16:creationId xmlns:a16="http://schemas.microsoft.com/office/drawing/2014/main" id="{B900B268-505D-30E3-FA4D-12B1651ABD52}"/>
              </a:ext>
            </a:extLst>
          </p:cNvPr>
          <p:cNvSpPr/>
          <p:nvPr/>
        </p:nvSpPr>
        <p:spPr>
          <a:xfrm flipV="1">
            <a:off x="8824403" y="2479329"/>
            <a:ext cx="2818255" cy="3693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A956B734-FAF0-5F8A-1846-93E8ABFAA2C6}"/>
              </a:ext>
            </a:extLst>
          </p:cNvPr>
          <p:cNvSpPr/>
          <p:nvPr/>
        </p:nvSpPr>
        <p:spPr>
          <a:xfrm flipV="1">
            <a:off x="8824403" y="5675120"/>
            <a:ext cx="2803950" cy="5648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a:extLst>
              <a:ext uri="{FF2B5EF4-FFF2-40B4-BE49-F238E27FC236}">
                <a16:creationId xmlns:a16="http://schemas.microsoft.com/office/drawing/2014/main" id="{97FF6C5A-DAB2-7AC4-8605-99D03509E247}"/>
              </a:ext>
            </a:extLst>
          </p:cNvPr>
          <p:cNvPicPr>
            <a:picLocks noChangeAspect="1"/>
          </p:cNvPicPr>
          <p:nvPr/>
        </p:nvPicPr>
        <p:blipFill>
          <a:blip r:embed="rId3"/>
          <a:stretch>
            <a:fillRect/>
          </a:stretch>
        </p:blipFill>
        <p:spPr>
          <a:xfrm>
            <a:off x="5100917" y="2579074"/>
            <a:ext cx="3457186" cy="3658185"/>
          </a:xfrm>
          <a:prstGeom prst="rect">
            <a:avLst/>
          </a:prstGeom>
        </p:spPr>
      </p:pic>
    </p:spTree>
    <p:extLst>
      <p:ext uri="{BB962C8B-B14F-4D97-AF65-F5344CB8AC3E}">
        <p14:creationId xmlns:p14="http://schemas.microsoft.com/office/powerpoint/2010/main" val="1049580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606A0C-A06E-C544-1EC6-516D0B5C7449}"/>
              </a:ext>
            </a:extLst>
          </p:cNvPr>
          <p:cNvSpPr>
            <a:spLocks noGrp="1"/>
          </p:cNvSpPr>
          <p:nvPr>
            <p:ph type="title"/>
          </p:nvPr>
        </p:nvSpPr>
        <p:spPr/>
        <p:txBody>
          <a:bodyPr/>
          <a:lstStyle/>
          <a:p>
            <a:r>
              <a:rPr lang="fr-FR" dirty="0"/>
              <a:t>__</a:t>
            </a:r>
            <a:r>
              <a:rPr lang="fr-FR" dirty="0" err="1"/>
              <a:t>GSHandlercheck</a:t>
            </a:r>
            <a:endParaRPr lang="fr-FR" dirty="0"/>
          </a:p>
        </p:txBody>
      </p:sp>
      <p:sp>
        <p:nvSpPr>
          <p:cNvPr id="3" name="Espace réservé du contenu 2">
            <a:extLst>
              <a:ext uri="{FF2B5EF4-FFF2-40B4-BE49-F238E27FC236}">
                <a16:creationId xmlns:a16="http://schemas.microsoft.com/office/drawing/2014/main" id="{C5A3EE88-19DA-39E3-EBEA-2CFC56AE4AFB}"/>
              </a:ext>
            </a:extLst>
          </p:cNvPr>
          <p:cNvSpPr>
            <a:spLocks noGrp="1"/>
          </p:cNvSpPr>
          <p:nvPr>
            <p:ph idx="1"/>
          </p:nvPr>
        </p:nvSpPr>
        <p:spPr>
          <a:xfrm>
            <a:off x="369455" y="1348509"/>
            <a:ext cx="11253976" cy="5078668"/>
          </a:xfrm>
        </p:spPr>
        <p:txBody>
          <a:bodyPr>
            <a:normAutofit/>
          </a:bodyPr>
          <a:lstStyle/>
          <a:p>
            <a:r>
              <a:rPr lang="fr-FR" dirty="0"/>
              <a:t>En 32 bits il est possible de contourner la vérification du cookie en tirant avantage du handler d’exception placé sur la stack.</a:t>
            </a:r>
          </a:p>
          <a:p>
            <a:r>
              <a:rPr lang="fr-FR" dirty="0"/>
              <a:t>En 64 bits les handlers d’exception sont référencés dans l’exception directory. </a:t>
            </a:r>
          </a:p>
          <a:p>
            <a:r>
              <a:rPr lang="fr-FR" dirty="0"/>
              <a:t>Cependant dans certains cas l’exploitation reste possible : </a:t>
            </a:r>
            <a:r>
              <a:rPr lang="fr-FR" dirty="0">
                <a:hlinkClick r:id="rId3"/>
              </a:rPr>
              <a:t>https://billdemirkapi.me/abusing-exceptions-for-code-execution-part-2/#bypassing-security-cookies</a:t>
            </a:r>
            <a:endParaRPr lang="fr-FR" dirty="0"/>
          </a:p>
          <a:p>
            <a:r>
              <a:rPr lang="fr-FR" dirty="0"/>
              <a:t>Pour les fonctions susceptibles de provoquer un buffer </a:t>
            </a:r>
            <a:r>
              <a:rPr lang="fr-FR" dirty="0" err="1"/>
              <a:t>overflow</a:t>
            </a:r>
            <a:r>
              <a:rPr lang="fr-FR" dirty="0"/>
              <a:t>, le compilateur MSVC rajoute un handler d’exception spécifique qui vérifie le stack cookie ( __</a:t>
            </a:r>
            <a:r>
              <a:rPr lang="fr-FR" dirty="0" err="1"/>
              <a:t>GSHandlerCheck</a:t>
            </a:r>
            <a:r>
              <a:rPr lang="fr-FR" dirty="0"/>
              <a:t> )</a:t>
            </a:r>
          </a:p>
        </p:txBody>
      </p:sp>
      <p:sp>
        <p:nvSpPr>
          <p:cNvPr id="4" name="Espace réservé de la date 3">
            <a:extLst>
              <a:ext uri="{FF2B5EF4-FFF2-40B4-BE49-F238E27FC236}">
                <a16:creationId xmlns:a16="http://schemas.microsoft.com/office/drawing/2014/main" id="{A8E71418-9805-0452-E5B9-D6CE500C3165}"/>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9296D188-C15D-2B9F-7ECE-62A032CB2B89}"/>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A653CA9B-D222-1E26-4027-D6B4BF526F77}"/>
              </a:ext>
            </a:extLst>
          </p:cNvPr>
          <p:cNvSpPr>
            <a:spLocks noGrp="1"/>
          </p:cNvSpPr>
          <p:nvPr>
            <p:ph type="sldNum" sz="quarter" idx="12"/>
          </p:nvPr>
        </p:nvSpPr>
        <p:spPr/>
        <p:txBody>
          <a:bodyPr/>
          <a:lstStyle/>
          <a:p>
            <a:fld id="{099E491B-5FEE-473E-A443-BD88A0F82CEF}" type="slidenum">
              <a:rPr lang="fr-FR" smtClean="0"/>
              <a:pPr/>
              <a:t>28</a:t>
            </a:fld>
            <a:endParaRPr lang="fr-FR" dirty="0"/>
          </a:p>
        </p:txBody>
      </p:sp>
    </p:spTree>
    <p:extLst>
      <p:ext uri="{BB962C8B-B14F-4D97-AF65-F5344CB8AC3E}">
        <p14:creationId xmlns:p14="http://schemas.microsoft.com/office/powerpoint/2010/main" val="1584901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A9207B-1CCC-8257-CCEB-8AB9323DF284}"/>
              </a:ext>
            </a:extLst>
          </p:cNvPr>
          <p:cNvSpPr>
            <a:spLocks noGrp="1"/>
          </p:cNvSpPr>
          <p:nvPr>
            <p:ph type="title"/>
          </p:nvPr>
        </p:nvSpPr>
        <p:spPr/>
        <p:txBody>
          <a:bodyPr>
            <a:normAutofit fontScale="90000"/>
          </a:bodyPr>
          <a:lstStyle/>
          <a:p>
            <a:r>
              <a:rPr lang="fr-FR" dirty="0"/>
              <a:t>ASLR: </a:t>
            </a:r>
            <a:r>
              <a:rPr lang="fr-FR" dirty="0" err="1"/>
              <a:t>Address</a:t>
            </a:r>
            <a:r>
              <a:rPr lang="fr-FR" dirty="0"/>
              <a:t> </a:t>
            </a:r>
            <a:r>
              <a:rPr lang="fr-FR" dirty="0" err="1"/>
              <a:t>space</a:t>
            </a:r>
            <a:r>
              <a:rPr lang="fr-FR" dirty="0"/>
              <a:t> </a:t>
            </a:r>
            <a:r>
              <a:rPr lang="fr-FR" dirty="0" err="1"/>
              <a:t>randomization</a:t>
            </a:r>
            <a:r>
              <a:rPr lang="fr-FR" dirty="0"/>
              <a:t> </a:t>
            </a:r>
            <a:r>
              <a:rPr lang="fr-FR" dirty="0" err="1"/>
              <a:t>layout</a:t>
            </a:r>
            <a:endParaRPr lang="fr-FR" dirty="0"/>
          </a:p>
        </p:txBody>
      </p:sp>
      <p:sp>
        <p:nvSpPr>
          <p:cNvPr id="3" name="Espace réservé du contenu 2">
            <a:extLst>
              <a:ext uri="{FF2B5EF4-FFF2-40B4-BE49-F238E27FC236}">
                <a16:creationId xmlns:a16="http://schemas.microsoft.com/office/drawing/2014/main" id="{717040B8-4FC7-AEAF-B609-D988581CE5AE}"/>
              </a:ext>
            </a:extLst>
          </p:cNvPr>
          <p:cNvSpPr>
            <a:spLocks noGrp="1"/>
          </p:cNvSpPr>
          <p:nvPr>
            <p:ph idx="1"/>
          </p:nvPr>
        </p:nvSpPr>
        <p:spPr>
          <a:xfrm>
            <a:off x="369456" y="1348508"/>
            <a:ext cx="7719467" cy="5144365"/>
          </a:xfrm>
        </p:spPr>
        <p:txBody>
          <a:bodyPr>
            <a:normAutofit/>
          </a:bodyPr>
          <a:lstStyle/>
          <a:p>
            <a:r>
              <a:rPr lang="fr-FR" dirty="0"/>
              <a:t>ASLR (</a:t>
            </a:r>
            <a:r>
              <a:rPr lang="fr-FR" dirty="0" err="1"/>
              <a:t>Address</a:t>
            </a:r>
            <a:r>
              <a:rPr lang="fr-FR" dirty="0"/>
              <a:t> </a:t>
            </a:r>
            <a:r>
              <a:rPr lang="fr-FR" dirty="0" err="1"/>
              <a:t>Space</a:t>
            </a:r>
            <a:r>
              <a:rPr lang="fr-FR" dirty="0"/>
              <a:t> </a:t>
            </a:r>
            <a:r>
              <a:rPr lang="fr-FR" dirty="0" err="1"/>
              <a:t>Randomization</a:t>
            </a:r>
            <a:r>
              <a:rPr lang="fr-FR" dirty="0"/>
              <a:t> </a:t>
            </a:r>
            <a:r>
              <a:rPr lang="fr-FR" dirty="0" err="1"/>
              <a:t>Layout</a:t>
            </a:r>
            <a:r>
              <a:rPr lang="fr-FR" dirty="0"/>
              <a:t>) permet de placer de façon aléatoire les zones mémoires d’un processus dans la mémoire virtuelle.</a:t>
            </a:r>
          </a:p>
          <a:p>
            <a:r>
              <a:rPr lang="fr-FR" dirty="0"/>
              <a:t>Lorsque le flag IMAGE_DLLCHARACTERISTICS_DYNAMIC_BASE n’est pas présent, seule la stack et la </a:t>
            </a:r>
            <a:r>
              <a:rPr lang="fr-FR" dirty="0" err="1"/>
              <a:t>heap</a:t>
            </a:r>
            <a:r>
              <a:rPr lang="fr-FR" dirty="0"/>
              <a:t> sont soumises à l’ASLR</a:t>
            </a:r>
          </a:p>
          <a:p>
            <a:r>
              <a:rPr lang="fr-FR" dirty="0"/>
              <a:t>Même s’ils sont soumis à l’ASLR, les exécutables et les </a:t>
            </a:r>
            <a:r>
              <a:rPr lang="fr-FR" dirty="0" err="1"/>
              <a:t>DLLs</a:t>
            </a:r>
            <a:r>
              <a:rPr lang="fr-FR" dirty="0"/>
              <a:t> sont chargées au même endroit tant que le système ne redémarre pas</a:t>
            </a:r>
          </a:p>
        </p:txBody>
      </p:sp>
      <p:sp>
        <p:nvSpPr>
          <p:cNvPr id="4" name="Espace réservé de la date 3">
            <a:extLst>
              <a:ext uri="{FF2B5EF4-FFF2-40B4-BE49-F238E27FC236}">
                <a16:creationId xmlns:a16="http://schemas.microsoft.com/office/drawing/2014/main" id="{992467A4-F802-5840-8686-E2D327CC5B8B}"/>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C654FB9D-D637-A423-58F6-8CAE8C736D87}"/>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EF5EA60A-984C-0F27-CC81-0C6183C74DE7}"/>
              </a:ext>
            </a:extLst>
          </p:cNvPr>
          <p:cNvSpPr>
            <a:spLocks noGrp="1"/>
          </p:cNvSpPr>
          <p:nvPr>
            <p:ph type="sldNum" sz="quarter" idx="12"/>
          </p:nvPr>
        </p:nvSpPr>
        <p:spPr/>
        <p:txBody>
          <a:bodyPr/>
          <a:lstStyle/>
          <a:p>
            <a:fld id="{099E491B-5FEE-473E-A443-BD88A0F82CEF}" type="slidenum">
              <a:rPr lang="fr-FR" smtClean="0"/>
              <a:pPr/>
              <a:t>29</a:t>
            </a:fld>
            <a:endParaRPr lang="fr-FR" dirty="0"/>
          </a:p>
        </p:txBody>
      </p:sp>
      <p:pic>
        <p:nvPicPr>
          <p:cNvPr id="9" name="Image 8">
            <a:extLst>
              <a:ext uri="{FF2B5EF4-FFF2-40B4-BE49-F238E27FC236}">
                <a16:creationId xmlns:a16="http://schemas.microsoft.com/office/drawing/2014/main" id="{7092EED7-16C6-C9F7-5B26-979D66619464}"/>
              </a:ext>
            </a:extLst>
          </p:cNvPr>
          <p:cNvPicPr>
            <a:picLocks noChangeAspect="1"/>
          </p:cNvPicPr>
          <p:nvPr/>
        </p:nvPicPr>
        <p:blipFill>
          <a:blip r:embed="rId3"/>
          <a:stretch>
            <a:fillRect/>
          </a:stretch>
        </p:blipFill>
        <p:spPr>
          <a:xfrm>
            <a:off x="8952125" y="3429000"/>
            <a:ext cx="3077004" cy="2962688"/>
          </a:xfrm>
          <a:prstGeom prst="rect">
            <a:avLst/>
          </a:prstGeom>
        </p:spPr>
      </p:pic>
      <p:sp>
        <p:nvSpPr>
          <p:cNvPr id="12" name="Rectangle 11">
            <a:extLst>
              <a:ext uri="{FF2B5EF4-FFF2-40B4-BE49-F238E27FC236}">
                <a16:creationId xmlns:a16="http://schemas.microsoft.com/office/drawing/2014/main" id="{82A88E5A-188D-9112-FBAC-1BB40871AB15}"/>
              </a:ext>
            </a:extLst>
          </p:cNvPr>
          <p:cNvSpPr/>
          <p:nvPr/>
        </p:nvSpPr>
        <p:spPr>
          <a:xfrm flipV="1">
            <a:off x="8952124" y="3736051"/>
            <a:ext cx="993352" cy="1846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A313D6C1-A0CD-0886-C338-362F6ACCEC00}"/>
              </a:ext>
            </a:extLst>
          </p:cNvPr>
          <p:cNvPicPr>
            <a:picLocks noChangeAspect="1"/>
          </p:cNvPicPr>
          <p:nvPr/>
        </p:nvPicPr>
        <p:blipFill>
          <a:blip r:embed="rId4"/>
          <a:stretch>
            <a:fillRect/>
          </a:stretch>
        </p:blipFill>
        <p:spPr>
          <a:xfrm>
            <a:off x="7699490" y="1735937"/>
            <a:ext cx="4329639" cy="1391012"/>
          </a:xfrm>
          <a:prstGeom prst="rect">
            <a:avLst/>
          </a:prstGeom>
        </p:spPr>
      </p:pic>
      <p:sp>
        <p:nvSpPr>
          <p:cNvPr id="14" name="Espace réservé du contenu 2">
            <a:extLst>
              <a:ext uri="{FF2B5EF4-FFF2-40B4-BE49-F238E27FC236}">
                <a16:creationId xmlns:a16="http://schemas.microsoft.com/office/drawing/2014/main" id="{FA2EC1FB-3470-D1EC-CBF0-3053BC4AF9D6}"/>
              </a:ext>
            </a:extLst>
          </p:cNvPr>
          <p:cNvSpPr txBox="1">
            <a:spLocks/>
          </p:cNvSpPr>
          <p:nvPr/>
        </p:nvSpPr>
        <p:spPr>
          <a:xfrm>
            <a:off x="7625621" y="1140844"/>
            <a:ext cx="4477375" cy="55424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fr-FR" sz="1800" i="1"/>
              <a:t>Windows 10 Education</a:t>
            </a:r>
          </a:p>
          <a:p>
            <a:pPr marL="0" indent="0" algn="ctr">
              <a:spcBef>
                <a:spcPts val="0"/>
              </a:spcBef>
              <a:buFont typeface="Arial" panose="020B0604020202020204" pitchFamily="34" charset="0"/>
              <a:buNone/>
            </a:pPr>
            <a:r>
              <a:rPr lang="fr-FR" sz="1800" i="1"/>
              <a:t>Version: 10.0.19045.2673</a:t>
            </a:r>
            <a:endParaRPr lang="fr-FR" sz="1800" i="1" dirty="0"/>
          </a:p>
        </p:txBody>
      </p:sp>
    </p:spTree>
    <p:extLst>
      <p:ext uri="{BB962C8B-B14F-4D97-AF65-F5344CB8AC3E}">
        <p14:creationId xmlns:p14="http://schemas.microsoft.com/office/powerpoint/2010/main" val="2189859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F06C65-6CEE-0620-27E1-C23BC917DF88}"/>
              </a:ext>
            </a:extLst>
          </p:cNvPr>
          <p:cNvSpPr>
            <a:spLocks noGrp="1"/>
          </p:cNvSpPr>
          <p:nvPr>
            <p:ph type="title"/>
          </p:nvPr>
        </p:nvSpPr>
        <p:spPr/>
        <p:txBody>
          <a:bodyPr/>
          <a:lstStyle/>
          <a:p>
            <a:r>
              <a:rPr lang="fr-FR" dirty="0" err="1"/>
              <a:t>Research</a:t>
            </a:r>
            <a:r>
              <a:rPr lang="fr-FR" dirty="0"/>
              <a:t> motivations</a:t>
            </a:r>
          </a:p>
        </p:txBody>
      </p:sp>
      <p:sp>
        <p:nvSpPr>
          <p:cNvPr id="3" name="Espace réservé du contenu 2">
            <a:extLst>
              <a:ext uri="{FF2B5EF4-FFF2-40B4-BE49-F238E27FC236}">
                <a16:creationId xmlns:a16="http://schemas.microsoft.com/office/drawing/2014/main" id="{0B1C5B68-351C-A052-79E3-4807650E447A}"/>
              </a:ext>
            </a:extLst>
          </p:cNvPr>
          <p:cNvSpPr>
            <a:spLocks noGrp="1"/>
          </p:cNvSpPr>
          <p:nvPr>
            <p:ph idx="1"/>
          </p:nvPr>
        </p:nvSpPr>
        <p:spPr>
          <a:xfrm>
            <a:off x="4838700" y="1644793"/>
            <a:ext cx="7105650" cy="4330124"/>
          </a:xfrm>
        </p:spPr>
        <p:txBody>
          <a:bodyPr>
            <a:normAutofit/>
          </a:bodyPr>
          <a:lstStyle/>
          <a:p>
            <a:r>
              <a:rPr lang="fr-FR" dirty="0"/>
              <a:t>Parce que c’est fun</a:t>
            </a:r>
          </a:p>
          <a:p>
            <a:r>
              <a:rPr lang="fr-FR" dirty="0"/>
              <a:t>Recycler sa collection de vieux jeux vidéo </a:t>
            </a:r>
          </a:p>
          <a:p>
            <a:r>
              <a:rPr lang="fr-FR" strike="sngStrike" dirty="0"/>
              <a:t>Recherche de vulnérabilité</a:t>
            </a:r>
            <a:r>
              <a:rPr lang="fr-FR" dirty="0"/>
              <a:t> Archéologie</a:t>
            </a:r>
          </a:p>
          <a:p>
            <a:r>
              <a:rPr lang="fr-FR" dirty="0"/>
              <a:t>Les jeux vidéo font partie de notre environnement numérique</a:t>
            </a:r>
          </a:p>
          <a:p>
            <a:r>
              <a:rPr lang="fr-FR" dirty="0"/>
              <a:t>Peuvent-ils constituer un vecteur d'attaque pour les cybercriminels ?</a:t>
            </a:r>
          </a:p>
        </p:txBody>
      </p:sp>
      <p:sp>
        <p:nvSpPr>
          <p:cNvPr id="4" name="Espace réservé de la date 3">
            <a:extLst>
              <a:ext uri="{FF2B5EF4-FFF2-40B4-BE49-F238E27FC236}">
                <a16:creationId xmlns:a16="http://schemas.microsoft.com/office/drawing/2014/main" id="{86A56737-34C0-300C-71F9-6E77C665D5E0}"/>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CB435F03-384B-FEB8-FD74-B29C693A5A5A}"/>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287D4C07-E2BD-8CE0-175F-718FB811AD16}"/>
              </a:ext>
            </a:extLst>
          </p:cNvPr>
          <p:cNvSpPr>
            <a:spLocks noGrp="1"/>
          </p:cNvSpPr>
          <p:nvPr>
            <p:ph type="sldNum" sz="quarter" idx="12"/>
          </p:nvPr>
        </p:nvSpPr>
        <p:spPr/>
        <p:txBody>
          <a:bodyPr/>
          <a:lstStyle/>
          <a:p>
            <a:fld id="{099E491B-5FEE-473E-A443-BD88A0F82CEF}" type="slidenum">
              <a:rPr lang="fr-FR" smtClean="0"/>
              <a:pPr/>
              <a:t>3</a:t>
            </a:fld>
            <a:endParaRPr lang="fr-FR" dirty="0"/>
          </a:p>
        </p:txBody>
      </p:sp>
      <p:pic>
        <p:nvPicPr>
          <p:cNvPr id="8" name="Image 7">
            <a:extLst>
              <a:ext uri="{FF2B5EF4-FFF2-40B4-BE49-F238E27FC236}">
                <a16:creationId xmlns:a16="http://schemas.microsoft.com/office/drawing/2014/main" id="{DFB05CBF-E62B-E407-3933-935D1F2522B8}"/>
              </a:ext>
            </a:extLst>
          </p:cNvPr>
          <p:cNvPicPr>
            <a:picLocks noChangeAspect="1"/>
          </p:cNvPicPr>
          <p:nvPr/>
        </p:nvPicPr>
        <p:blipFill rotWithShape="1">
          <a:blip r:embed="rId3">
            <a:extLst>
              <a:ext uri="{28A0092B-C50C-407E-A947-70E740481C1C}">
                <a14:useLocalDpi xmlns:a14="http://schemas.microsoft.com/office/drawing/2010/main" val="0"/>
              </a:ext>
            </a:extLst>
          </a:blip>
          <a:srcRect l="12592" t="5069" b="18472"/>
          <a:stretch/>
        </p:blipFill>
        <p:spPr>
          <a:xfrm>
            <a:off x="483755" y="1550554"/>
            <a:ext cx="3793459" cy="4424363"/>
          </a:xfrm>
          <a:prstGeom prst="rect">
            <a:avLst/>
          </a:prstGeom>
          <a:ln>
            <a:noFill/>
          </a:ln>
          <a:effectLst>
            <a:softEdge rad="112500"/>
          </a:effectLst>
        </p:spPr>
      </p:pic>
      <p:sp>
        <p:nvSpPr>
          <p:cNvPr id="9" name="ZoneTexte 8">
            <a:extLst>
              <a:ext uri="{FF2B5EF4-FFF2-40B4-BE49-F238E27FC236}">
                <a16:creationId xmlns:a16="http://schemas.microsoft.com/office/drawing/2014/main" id="{94738815-0810-9C31-5D2A-0D1C2EBF2C0E}"/>
              </a:ext>
            </a:extLst>
          </p:cNvPr>
          <p:cNvSpPr txBox="1"/>
          <p:nvPr/>
        </p:nvSpPr>
        <p:spPr>
          <a:xfrm>
            <a:off x="203011" y="5974917"/>
            <a:ext cx="4354945" cy="338554"/>
          </a:xfrm>
          <a:prstGeom prst="rect">
            <a:avLst/>
          </a:prstGeom>
          <a:noFill/>
        </p:spPr>
        <p:txBody>
          <a:bodyPr wrap="square" rtlCol="0">
            <a:spAutoFit/>
          </a:bodyPr>
          <a:lstStyle/>
          <a:p>
            <a:pPr algn="ctr"/>
            <a:r>
              <a:rPr lang="fr-FR" sz="1600" i="1" dirty="0">
                <a:solidFill>
                  <a:schemeClr val="bg1"/>
                </a:solidFill>
              </a:rPr>
              <a:t>All multiplayer </a:t>
            </a:r>
            <a:r>
              <a:rPr lang="fr-FR" sz="1600" i="1" dirty="0" err="1">
                <a:solidFill>
                  <a:schemeClr val="bg1"/>
                </a:solidFill>
              </a:rPr>
              <a:t>games</a:t>
            </a:r>
            <a:r>
              <a:rPr lang="fr-FR" sz="1600" i="1" dirty="0">
                <a:solidFill>
                  <a:schemeClr val="bg1"/>
                </a:solidFill>
              </a:rPr>
              <a:t> are </a:t>
            </a:r>
            <a:r>
              <a:rPr lang="fr-FR" sz="1600" i="1" dirty="0" err="1">
                <a:solidFill>
                  <a:schemeClr val="bg1"/>
                </a:solidFill>
              </a:rPr>
              <a:t>pwn</a:t>
            </a:r>
            <a:r>
              <a:rPr lang="fr-FR" sz="1600" i="1" dirty="0">
                <a:solidFill>
                  <a:schemeClr val="bg1"/>
                </a:solidFill>
              </a:rPr>
              <a:t> challenges </a:t>
            </a:r>
            <a:r>
              <a:rPr lang="fr-FR" sz="1600" dirty="0">
                <a:solidFill>
                  <a:schemeClr val="bg1"/>
                </a:solidFill>
                <a:sym typeface="Wingdings" panose="05000000000000000000" pitchFamily="2" charset="2"/>
              </a:rPr>
              <a:t></a:t>
            </a:r>
            <a:endParaRPr lang="fr-FR" sz="1600" dirty="0">
              <a:solidFill>
                <a:schemeClr val="bg1"/>
              </a:solidFill>
            </a:endParaRPr>
          </a:p>
        </p:txBody>
      </p:sp>
    </p:spTree>
    <p:extLst>
      <p:ext uri="{BB962C8B-B14F-4D97-AF65-F5344CB8AC3E}">
        <p14:creationId xmlns:p14="http://schemas.microsoft.com/office/powerpoint/2010/main" val="3761843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31DD12-B210-831D-37D6-617AF546ED13}"/>
              </a:ext>
            </a:extLst>
          </p:cNvPr>
          <p:cNvSpPr>
            <a:spLocks noGrp="1"/>
          </p:cNvSpPr>
          <p:nvPr>
            <p:ph type="title"/>
          </p:nvPr>
        </p:nvSpPr>
        <p:spPr/>
        <p:txBody>
          <a:bodyPr/>
          <a:lstStyle/>
          <a:p>
            <a:r>
              <a:rPr lang="fr-FR" dirty="0"/>
              <a:t>Exploit mitigation</a:t>
            </a:r>
          </a:p>
        </p:txBody>
      </p:sp>
      <p:sp>
        <p:nvSpPr>
          <p:cNvPr id="4" name="Espace réservé de la date 3">
            <a:extLst>
              <a:ext uri="{FF2B5EF4-FFF2-40B4-BE49-F238E27FC236}">
                <a16:creationId xmlns:a16="http://schemas.microsoft.com/office/drawing/2014/main" id="{27984E2D-0A5D-7B28-0D26-E1654970E02F}"/>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B1F79898-019E-3F4D-15B9-F221C0CEDA0B}"/>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42C1A2E9-8BBA-DBA2-3485-99B8C02A04FF}"/>
              </a:ext>
            </a:extLst>
          </p:cNvPr>
          <p:cNvSpPr>
            <a:spLocks noGrp="1"/>
          </p:cNvSpPr>
          <p:nvPr>
            <p:ph type="sldNum" sz="quarter" idx="12"/>
          </p:nvPr>
        </p:nvSpPr>
        <p:spPr/>
        <p:txBody>
          <a:bodyPr/>
          <a:lstStyle/>
          <a:p>
            <a:fld id="{099E491B-5FEE-473E-A443-BD88A0F82CEF}" type="slidenum">
              <a:rPr lang="fr-FR" smtClean="0"/>
              <a:pPr/>
              <a:t>30</a:t>
            </a:fld>
            <a:endParaRPr lang="fr-FR" dirty="0"/>
          </a:p>
        </p:txBody>
      </p:sp>
      <p:pic>
        <p:nvPicPr>
          <p:cNvPr id="10" name="Image 9">
            <a:extLst>
              <a:ext uri="{FF2B5EF4-FFF2-40B4-BE49-F238E27FC236}">
                <a16:creationId xmlns:a16="http://schemas.microsoft.com/office/drawing/2014/main" id="{CC89285C-FAF0-881F-69C5-4740AFE209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455" y="3879097"/>
            <a:ext cx="513377" cy="508344"/>
          </a:xfrm>
          <a:prstGeom prst="rect">
            <a:avLst/>
          </a:prstGeom>
        </p:spPr>
      </p:pic>
      <p:pic>
        <p:nvPicPr>
          <p:cNvPr id="11" name="Image 10">
            <a:extLst>
              <a:ext uri="{FF2B5EF4-FFF2-40B4-BE49-F238E27FC236}">
                <a16:creationId xmlns:a16="http://schemas.microsoft.com/office/drawing/2014/main" id="{9232EBF4-9769-1E0C-FEB2-B0FB7E046B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455" y="1459977"/>
            <a:ext cx="503554" cy="498617"/>
          </a:xfrm>
          <a:prstGeom prst="rect">
            <a:avLst/>
          </a:prstGeom>
        </p:spPr>
      </p:pic>
      <p:sp>
        <p:nvSpPr>
          <p:cNvPr id="12" name="Espace réservé du contenu 2">
            <a:extLst>
              <a:ext uri="{FF2B5EF4-FFF2-40B4-BE49-F238E27FC236}">
                <a16:creationId xmlns:a16="http://schemas.microsoft.com/office/drawing/2014/main" id="{6FB29D64-D8F7-8416-71C6-BC219E8AC30C}"/>
              </a:ext>
            </a:extLst>
          </p:cNvPr>
          <p:cNvSpPr txBox="1">
            <a:spLocks/>
          </p:cNvSpPr>
          <p:nvPr/>
        </p:nvSpPr>
        <p:spPr>
          <a:xfrm>
            <a:off x="963369" y="1459976"/>
            <a:ext cx="4622317" cy="498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fr-FR" dirty="0"/>
              <a:t>DEP</a:t>
            </a:r>
            <a:endParaRPr lang="fr-FR" sz="1800" dirty="0"/>
          </a:p>
        </p:txBody>
      </p:sp>
      <p:pic>
        <p:nvPicPr>
          <p:cNvPr id="7" name="Image 6">
            <a:extLst>
              <a:ext uri="{FF2B5EF4-FFF2-40B4-BE49-F238E27FC236}">
                <a16:creationId xmlns:a16="http://schemas.microsoft.com/office/drawing/2014/main" id="{BBA3C660-090A-AF05-8C1D-5D53EA6E99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455" y="2212603"/>
            <a:ext cx="503554" cy="498617"/>
          </a:xfrm>
          <a:prstGeom prst="rect">
            <a:avLst/>
          </a:prstGeom>
        </p:spPr>
      </p:pic>
      <p:sp>
        <p:nvSpPr>
          <p:cNvPr id="14" name="Espace réservé du contenu 2">
            <a:extLst>
              <a:ext uri="{FF2B5EF4-FFF2-40B4-BE49-F238E27FC236}">
                <a16:creationId xmlns:a16="http://schemas.microsoft.com/office/drawing/2014/main" id="{40F93945-65A9-B860-6098-DC47DD4CA309}"/>
              </a:ext>
            </a:extLst>
          </p:cNvPr>
          <p:cNvSpPr txBox="1">
            <a:spLocks/>
          </p:cNvSpPr>
          <p:nvPr/>
        </p:nvSpPr>
        <p:spPr>
          <a:xfrm>
            <a:off x="963371" y="2212601"/>
            <a:ext cx="4622316" cy="498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fr-FR" dirty="0"/>
              <a:t>Stack Cookie</a:t>
            </a:r>
            <a:endParaRPr lang="fr-FR" sz="1800" dirty="0"/>
          </a:p>
        </p:txBody>
      </p:sp>
      <p:pic>
        <p:nvPicPr>
          <p:cNvPr id="15" name="Image 14">
            <a:extLst>
              <a:ext uri="{FF2B5EF4-FFF2-40B4-BE49-F238E27FC236}">
                <a16:creationId xmlns:a16="http://schemas.microsoft.com/office/drawing/2014/main" id="{C8F7E69E-A950-533C-7731-943F32E438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455" y="3009515"/>
            <a:ext cx="503554" cy="498617"/>
          </a:xfrm>
          <a:prstGeom prst="rect">
            <a:avLst/>
          </a:prstGeom>
        </p:spPr>
      </p:pic>
      <p:sp>
        <p:nvSpPr>
          <p:cNvPr id="19" name="Espace réservé du contenu 2">
            <a:extLst>
              <a:ext uri="{FF2B5EF4-FFF2-40B4-BE49-F238E27FC236}">
                <a16:creationId xmlns:a16="http://schemas.microsoft.com/office/drawing/2014/main" id="{856DF514-3F0F-8CA7-B5C7-B51C20C4333C}"/>
              </a:ext>
            </a:extLst>
          </p:cNvPr>
          <p:cNvSpPr txBox="1">
            <a:spLocks/>
          </p:cNvSpPr>
          <p:nvPr/>
        </p:nvSpPr>
        <p:spPr>
          <a:xfrm>
            <a:off x="986277" y="3009515"/>
            <a:ext cx="4622316" cy="498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fr-FR" dirty="0"/>
              <a:t>__</a:t>
            </a:r>
            <a:r>
              <a:rPr lang="fr-FR" dirty="0" err="1"/>
              <a:t>GSHandlerCheck</a:t>
            </a:r>
            <a:endParaRPr lang="fr-FR" sz="1800" dirty="0"/>
          </a:p>
        </p:txBody>
      </p:sp>
      <p:sp>
        <p:nvSpPr>
          <p:cNvPr id="20" name="Espace réservé du contenu 2">
            <a:extLst>
              <a:ext uri="{FF2B5EF4-FFF2-40B4-BE49-F238E27FC236}">
                <a16:creationId xmlns:a16="http://schemas.microsoft.com/office/drawing/2014/main" id="{B337D3F4-DA12-E7E1-25AA-4217C06E0767}"/>
              </a:ext>
            </a:extLst>
          </p:cNvPr>
          <p:cNvSpPr txBox="1">
            <a:spLocks/>
          </p:cNvSpPr>
          <p:nvPr/>
        </p:nvSpPr>
        <p:spPr>
          <a:xfrm>
            <a:off x="963369" y="3878758"/>
            <a:ext cx="4622316" cy="498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fr-FR" dirty="0"/>
              <a:t>ASLR Partielle</a:t>
            </a:r>
            <a:endParaRPr lang="fr-FR" sz="1800" dirty="0"/>
          </a:p>
        </p:txBody>
      </p:sp>
      <p:sp>
        <p:nvSpPr>
          <p:cNvPr id="23" name="Espace réservé du contenu 2">
            <a:extLst>
              <a:ext uri="{FF2B5EF4-FFF2-40B4-BE49-F238E27FC236}">
                <a16:creationId xmlns:a16="http://schemas.microsoft.com/office/drawing/2014/main" id="{D4B2672B-73C0-77E8-C735-D85DE08A11CE}"/>
              </a:ext>
            </a:extLst>
          </p:cNvPr>
          <p:cNvSpPr>
            <a:spLocks noGrp="1"/>
          </p:cNvSpPr>
          <p:nvPr>
            <p:ph idx="1"/>
          </p:nvPr>
        </p:nvSpPr>
        <p:spPr>
          <a:xfrm>
            <a:off x="4281854" y="1348509"/>
            <a:ext cx="7540691" cy="945868"/>
          </a:xfrm>
        </p:spPr>
        <p:txBody>
          <a:bodyPr>
            <a:normAutofit/>
          </a:bodyPr>
          <a:lstStyle/>
          <a:p>
            <a:r>
              <a:rPr lang="fr-FR" dirty="0"/>
              <a:t>L’exploitation de buffer </a:t>
            </a:r>
            <a:r>
              <a:rPr lang="fr-FR" dirty="0" err="1"/>
              <a:t>overflow</a:t>
            </a:r>
            <a:r>
              <a:rPr lang="fr-FR" dirty="0"/>
              <a:t> semble compliqué sans </a:t>
            </a:r>
            <a:r>
              <a:rPr lang="fr-FR" dirty="0" err="1"/>
              <a:t>leak</a:t>
            </a:r>
            <a:endParaRPr lang="fr-FR" dirty="0"/>
          </a:p>
        </p:txBody>
      </p:sp>
      <p:pic>
        <p:nvPicPr>
          <p:cNvPr id="25" name="Image 24">
            <a:extLst>
              <a:ext uri="{FF2B5EF4-FFF2-40B4-BE49-F238E27FC236}">
                <a16:creationId xmlns:a16="http://schemas.microsoft.com/office/drawing/2014/main" id="{6C5C0EA2-FAAA-125B-944E-A261C11EE1D0}"/>
              </a:ext>
            </a:extLst>
          </p:cNvPr>
          <p:cNvPicPr>
            <a:picLocks noChangeAspect="1"/>
          </p:cNvPicPr>
          <p:nvPr/>
        </p:nvPicPr>
        <p:blipFill>
          <a:blip r:embed="rId4"/>
          <a:stretch>
            <a:fillRect/>
          </a:stretch>
        </p:blipFill>
        <p:spPr>
          <a:xfrm>
            <a:off x="6512258" y="2461909"/>
            <a:ext cx="3712243" cy="3712243"/>
          </a:xfrm>
          <a:prstGeom prst="rect">
            <a:avLst/>
          </a:prstGeom>
        </p:spPr>
      </p:pic>
    </p:spTree>
    <p:extLst>
      <p:ext uri="{BB962C8B-B14F-4D97-AF65-F5344CB8AC3E}">
        <p14:creationId xmlns:p14="http://schemas.microsoft.com/office/powerpoint/2010/main" val="300261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73D1E0-618D-91E8-A9E5-910F252050BE}"/>
              </a:ext>
            </a:extLst>
          </p:cNvPr>
          <p:cNvSpPr>
            <a:spLocks noGrp="1"/>
          </p:cNvSpPr>
          <p:nvPr>
            <p:ph type="title"/>
          </p:nvPr>
        </p:nvSpPr>
        <p:spPr/>
        <p:txBody>
          <a:bodyPr/>
          <a:lstStyle/>
          <a:p>
            <a:r>
              <a:rPr lang="fr-FR" dirty="0"/>
              <a:t>One byte </a:t>
            </a:r>
            <a:r>
              <a:rPr lang="fr-FR" dirty="0" err="1"/>
              <a:t>write</a:t>
            </a:r>
            <a:endParaRPr lang="fr-FR" dirty="0"/>
          </a:p>
        </p:txBody>
      </p:sp>
      <p:sp>
        <p:nvSpPr>
          <p:cNvPr id="3" name="Espace réservé du contenu 2">
            <a:extLst>
              <a:ext uri="{FF2B5EF4-FFF2-40B4-BE49-F238E27FC236}">
                <a16:creationId xmlns:a16="http://schemas.microsoft.com/office/drawing/2014/main" id="{0F863690-F9C1-4EE3-641D-FD7B76AF55B1}"/>
              </a:ext>
            </a:extLst>
          </p:cNvPr>
          <p:cNvSpPr>
            <a:spLocks noGrp="1"/>
          </p:cNvSpPr>
          <p:nvPr>
            <p:ph idx="1"/>
          </p:nvPr>
        </p:nvSpPr>
        <p:spPr>
          <a:xfrm>
            <a:off x="5773615" y="1802423"/>
            <a:ext cx="6048930" cy="4273061"/>
          </a:xfrm>
        </p:spPr>
        <p:txBody>
          <a:bodyPr>
            <a:normAutofit lnSpcReduction="10000"/>
          </a:bodyPr>
          <a:lstStyle/>
          <a:p>
            <a:r>
              <a:rPr lang="fr-FR" dirty="0"/>
              <a:t>La vulnérabilité sur la gestion des permissions est toujours présente</a:t>
            </a:r>
          </a:p>
          <a:p>
            <a:r>
              <a:rPr lang="fr-FR" dirty="0"/>
              <a:t>Des changements minimes dus à la recompilation en 64 bits.</a:t>
            </a:r>
          </a:p>
          <a:p>
            <a:r>
              <a:rPr lang="fr-FR" dirty="0"/>
              <a:t>Le handler est toujours présent mais n’est plus utilisé</a:t>
            </a:r>
          </a:p>
          <a:p>
            <a:r>
              <a:rPr lang="fr-FR" dirty="0"/>
              <a:t>Contraintes:</a:t>
            </a:r>
          </a:p>
          <a:p>
            <a:pPr lvl="1"/>
            <a:r>
              <a:rPr lang="fr-FR" dirty="0"/>
              <a:t>on ne peut écrire que 1 seul octet à la fois</a:t>
            </a:r>
          </a:p>
          <a:p>
            <a:pPr lvl="1"/>
            <a:r>
              <a:rPr lang="fr-FR" dirty="0"/>
              <a:t>le contexte mémoire peut changer entre chaque écriture</a:t>
            </a:r>
          </a:p>
          <a:p>
            <a:endParaRPr lang="fr-FR" dirty="0"/>
          </a:p>
        </p:txBody>
      </p:sp>
      <p:sp>
        <p:nvSpPr>
          <p:cNvPr id="4" name="Espace réservé de la date 3">
            <a:extLst>
              <a:ext uri="{FF2B5EF4-FFF2-40B4-BE49-F238E27FC236}">
                <a16:creationId xmlns:a16="http://schemas.microsoft.com/office/drawing/2014/main" id="{3D997729-B4B4-0967-D237-8697B55F506A}"/>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E1757225-946A-79EF-8E79-BA97DC1C1988}"/>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E0A3D1AB-2569-DAA2-0A71-461F16778C18}"/>
              </a:ext>
            </a:extLst>
          </p:cNvPr>
          <p:cNvSpPr>
            <a:spLocks noGrp="1"/>
          </p:cNvSpPr>
          <p:nvPr>
            <p:ph type="sldNum" sz="quarter" idx="12"/>
          </p:nvPr>
        </p:nvSpPr>
        <p:spPr/>
        <p:txBody>
          <a:bodyPr/>
          <a:lstStyle/>
          <a:p>
            <a:fld id="{099E491B-5FEE-473E-A443-BD88A0F82CEF}" type="slidenum">
              <a:rPr lang="fr-FR" smtClean="0"/>
              <a:pPr/>
              <a:t>31</a:t>
            </a:fld>
            <a:endParaRPr lang="fr-FR" dirty="0"/>
          </a:p>
        </p:txBody>
      </p:sp>
      <p:pic>
        <p:nvPicPr>
          <p:cNvPr id="10" name="Image 9">
            <a:extLst>
              <a:ext uri="{FF2B5EF4-FFF2-40B4-BE49-F238E27FC236}">
                <a16:creationId xmlns:a16="http://schemas.microsoft.com/office/drawing/2014/main" id="{DD7F1443-793D-6E29-623E-B2504CED9493}"/>
              </a:ext>
            </a:extLst>
          </p:cNvPr>
          <p:cNvPicPr>
            <a:picLocks noChangeAspect="1"/>
          </p:cNvPicPr>
          <p:nvPr/>
        </p:nvPicPr>
        <p:blipFill>
          <a:blip r:embed="rId2"/>
          <a:stretch>
            <a:fillRect/>
          </a:stretch>
        </p:blipFill>
        <p:spPr>
          <a:xfrm>
            <a:off x="369455" y="1802423"/>
            <a:ext cx="5297854" cy="2648926"/>
          </a:xfrm>
          <a:prstGeom prst="rect">
            <a:avLst/>
          </a:prstGeom>
        </p:spPr>
      </p:pic>
    </p:spTree>
    <p:extLst>
      <p:ext uri="{BB962C8B-B14F-4D97-AF65-F5344CB8AC3E}">
        <p14:creationId xmlns:p14="http://schemas.microsoft.com/office/powerpoint/2010/main" val="2924330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096386-F74B-D9E8-E0D5-9886EC9C7D15}"/>
              </a:ext>
            </a:extLst>
          </p:cNvPr>
          <p:cNvSpPr>
            <a:spLocks noGrp="1"/>
          </p:cNvSpPr>
          <p:nvPr>
            <p:ph type="title"/>
          </p:nvPr>
        </p:nvSpPr>
        <p:spPr>
          <a:xfrm>
            <a:off x="369455" y="1"/>
            <a:ext cx="11596876" cy="1225404"/>
          </a:xfrm>
        </p:spPr>
        <p:txBody>
          <a:bodyPr>
            <a:normAutofit fontScale="90000"/>
          </a:bodyPr>
          <a:lstStyle/>
          <a:p>
            <a:r>
              <a:rPr lang="fr-FR" strike="sngStrike" dirty="0"/>
              <a:t>Trouver une </a:t>
            </a:r>
            <a:r>
              <a:rPr lang="fr-FR" strike="sngStrike" dirty="0" err="1"/>
              <a:t>vtable</a:t>
            </a:r>
            <a:r>
              <a:rPr lang="fr-FR" strike="sngStrike" dirty="0"/>
              <a:t> intéressante</a:t>
            </a:r>
            <a:br>
              <a:rPr lang="fr-FR" dirty="0"/>
            </a:br>
            <a:r>
              <a:rPr lang="fr-FR" dirty="0"/>
              <a:t>Chercher une aiguille dans une botte de foin</a:t>
            </a:r>
          </a:p>
        </p:txBody>
      </p:sp>
      <p:sp>
        <p:nvSpPr>
          <p:cNvPr id="4" name="Espace réservé de la date 3">
            <a:extLst>
              <a:ext uri="{FF2B5EF4-FFF2-40B4-BE49-F238E27FC236}">
                <a16:creationId xmlns:a16="http://schemas.microsoft.com/office/drawing/2014/main" id="{636E1325-EA7F-7C8C-54F4-FA178AAAB95F}"/>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7E969038-E368-DA6E-FCC3-8639AF9D787F}"/>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6CF44CA5-4282-DF68-63E9-4A4DFA97BFC0}"/>
              </a:ext>
            </a:extLst>
          </p:cNvPr>
          <p:cNvSpPr>
            <a:spLocks noGrp="1"/>
          </p:cNvSpPr>
          <p:nvPr>
            <p:ph type="sldNum" sz="quarter" idx="12"/>
          </p:nvPr>
        </p:nvSpPr>
        <p:spPr/>
        <p:txBody>
          <a:bodyPr/>
          <a:lstStyle/>
          <a:p>
            <a:fld id="{099E491B-5FEE-473E-A443-BD88A0F82CEF}" type="slidenum">
              <a:rPr lang="fr-FR" smtClean="0"/>
              <a:pPr/>
              <a:t>32</a:t>
            </a:fld>
            <a:endParaRPr lang="fr-FR" dirty="0"/>
          </a:p>
        </p:txBody>
      </p:sp>
      <p:pic>
        <p:nvPicPr>
          <p:cNvPr id="38" name="Image 37">
            <a:extLst>
              <a:ext uri="{FF2B5EF4-FFF2-40B4-BE49-F238E27FC236}">
                <a16:creationId xmlns:a16="http://schemas.microsoft.com/office/drawing/2014/main" id="{C6EF3F34-8061-22D9-4A7A-80AD6BAF5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2117" y="1225405"/>
            <a:ext cx="7507766" cy="5168898"/>
          </a:xfrm>
          <a:prstGeom prst="rect">
            <a:avLst/>
          </a:prstGeom>
        </p:spPr>
      </p:pic>
    </p:spTree>
    <p:extLst>
      <p:ext uri="{BB962C8B-B14F-4D97-AF65-F5344CB8AC3E}">
        <p14:creationId xmlns:p14="http://schemas.microsoft.com/office/powerpoint/2010/main" val="33754461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2711B8E8-9D92-3D18-828C-87C71AB9F22D}"/>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9A282274-60D8-9018-F787-820DB1A4FCE8}"/>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E6FACED5-99ED-2AAB-F644-FBC646378C5D}"/>
              </a:ext>
            </a:extLst>
          </p:cNvPr>
          <p:cNvSpPr>
            <a:spLocks noGrp="1"/>
          </p:cNvSpPr>
          <p:nvPr>
            <p:ph type="sldNum" sz="quarter" idx="12"/>
          </p:nvPr>
        </p:nvSpPr>
        <p:spPr/>
        <p:txBody>
          <a:bodyPr/>
          <a:lstStyle/>
          <a:p>
            <a:fld id="{099E491B-5FEE-473E-A443-BD88A0F82CEF}" type="slidenum">
              <a:rPr lang="fr-FR" smtClean="0"/>
              <a:pPr/>
              <a:t>33</a:t>
            </a:fld>
            <a:endParaRPr lang="fr-FR" dirty="0"/>
          </a:p>
        </p:txBody>
      </p:sp>
      <p:pic>
        <p:nvPicPr>
          <p:cNvPr id="10" name="Image 9">
            <a:extLst>
              <a:ext uri="{FF2B5EF4-FFF2-40B4-BE49-F238E27FC236}">
                <a16:creationId xmlns:a16="http://schemas.microsoft.com/office/drawing/2014/main" id="{71BAC8E4-2E42-EEC9-BD9D-8AA9D82F55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2117" y="1225405"/>
            <a:ext cx="7507766" cy="5168898"/>
          </a:xfrm>
          <a:prstGeom prst="rect">
            <a:avLst/>
          </a:prstGeom>
        </p:spPr>
      </p:pic>
      <p:sp>
        <p:nvSpPr>
          <p:cNvPr id="9" name="Titre 1">
            <a:extLst>
              <a:ext uri="{FF2B5EF4-FFF2-40B4-BE49-F238E27FC236}">
                <a16:creationId xmlns:a16="http://schemas.microsoft.com/office/drawing/2014/main" id="{5ED8E6DC-D43D-40E9-1D64-A7AB058048DC}"/>
              </a:ext>
            </a:extLst>
          </p:cNvPr>
          <p:cNvSpPr>
            <a:spLocks noGrp="1"/>
          </p:cNvSpPr>
          <p:nvPr>
            <p:ph type="title"/>
          </p:nvPr>
        </p:nvSpPr>
        <p:spPr>
          <a:xfrm>
            <a:off x="369455" y="1"/>
            <a:ext cx="11596876" cy="1225404"/>
          </a:xfrm>
        </p:spPr>
        <p:txBody>
          <a:bodyPr>
            <a:normAutofit fontScale="90000"/>
          </a:bodyPr>
          <a:lstStyle/>
          <a:p>
            <a:r>
              <a:rPr lang="fr-FR" strike="sngStrike" dirty="0"/>
              <a:t>Trouver une </a:t>
            </a:r>
            <a:r>
              <a:rPr lang="fr-FR" strike="sngStrike" dirty="0" err="1"/>
              <a:t>vtable</a:t>
            </a:r>
            <a:r>
              <a:rPr lang="fr-FR" strike="sngStrike" dirty="0"/>
              <a:t> intéressante</a:t>
            </a:r>
            <a:br>
              <a:rPr lang="fr-FR" dirty="0"/>
            </a:br>
            <a:r>
              <a:rPr lang="fr-FR" dirty="0"/>
              <a:t>Chercher une aiguille dans une botte de foin</a:t>
            </a:r>
          </a:p>
        </p:txBody>
      </p:sp>
    </p:spTree>
    <p:extLst>
      <p:ext uri="{BB962C8B-B14F-4D97-AF65-F5344CB8AC3E}">
        <p14:creationId xmlns:p14="http://schemas.microsoft.com/office/powerpoint/2010/main" val="32831483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D0EAE6-98D7-F52E-CA6C-A03A33E5EA25}"/>
              </a:ext>
            </a:extLst>
          </p:cNvPr>
          <p:cNvSpPr>
            <a:spLocks noGrp="1"/>
          </p:cNvSpPr>
          <p:nvPr>
            <p:ph type="title"/>
          </p:nvPr>
        </p:nvSpPr>
        <p:spPr/>
        <p:txBody>
          <a:bodyPr/>
          <a:lstStyle/>
          <a:p>
            <a:r>
              <a:rPr lang="fr-FR" dirty="0" err="1"/>
              <a:t>Cinfbuttonarray</a:t>
            </a:r>
            <a:endParaRPr lang="fr-FR" dirty="0"/>
          </a:p>
        </p:txBody>
      </p:sp>
      <p:sp>
        <p:nvSpPr>
          <p:cNvPr id="4" name="Espace réservé de la date 3">
            <a:extLst>
              <a:ext uri="{FF2B5EF4-FFF2-40B4-BE49-F238E27FC236}">
                <a16:creationId xmlns:a16="http://schemas.microsoft.com/office/drawing/2014/main" id="{0BBCBA9E-0215-7D27-1C42-DD59125F36BC}"/>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253BA66B-B787-F65E-6BD3-61116A330CAE}"/>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F6EC02F0-8E13-610E-2199-5B497328A917}"/>
              </a:ext>
            </a:extLst>
          </p:cNvPr>
          <p:cNvSpPr>
            <a:spLocks noGrp="1"/>
          </p:cNvSpPr>
          <p:nvPr>
            <p:ph type="sldNum" sz="quarter" idx="12"/>
          </p:nvPr>
        </p:nvSpPr>
        <p:spPr/>
        <p:txBody>
          <a:bodyPr/>
          <a:lstStyle/>
          <a:p>
            <a:fld id="{099E491B-5FEE-473E-A443-BD88A0F82CEF}" type="slidenum">
              <a:rPr lang="fr-FR" smtClean="0"/>
              <a:pPr/>
              <a:t>34</a:t>
            </a:fld>
            <a:endParaRPr lang="fr-FR" dirty="0"/>
          </a:p>
        </p:txBody>
      </p:sp>
      <p:sp>
        <p:nvSpPr>
          <p:cNvPr id="7" name="Rectangle 6">
            <a:extLst>
              <a:ext uri="{FF2B5EF4-FFF2-40B4-BE49-F238E27FC236}">
                <a16:creationId xmlns:a16="http://schemas.microsoft.com/office/drawing/2014/main" id="{A204133D-A8BF-922A-9DF9-E52A445CD53C}"/>
              </a:ext>
            </a:extLst>
          </p:cNvPr>
          <p:cNvSpPr/>
          <p:nvPr/>
        </p:nvSpPr>
        <p:spPr>
          <a:xfrm>
            <a:off x="769954" y="1463368"/>
            <a:ext cx="3450354"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solidFill>
                  <a:schemeClr val="bg1"/>
                </a:solidFill>
                <a:latin typeface="Consolas" panose="020B0609020204030204" pitchFamily="49" charset="0"/>
              </a:rPr>
              <a:t>m_buttonArray</a:t>
            </a:r>
            <a:endParaRPr lang="fr-FR" dirty="0">
              <a:solidFill>
                <a:schemeClr val="bg1"/>
              </a:solidFill>
              <a:latin typeface="Consolas" panose="020B0609020204030204" pitchFamily="49" charset="0"/>
            </a:endParaRPr>
          </a:p>
        </p:txBody>
      </p:sp>
      <p:sp>
        <p:nvSpPr>
          <p:cNvPr id="8" name="Rectangle 7">
            <a:extLst>
              <a:ext uri="{FF2B5EF4-FFF2-40B4-BE49-F238E27FC236}">
                <a16:creationId xmlns:a16="http://schemas.microsoft.com/office/drawing/2014/main" id="{2A5EA3F4-42E2-B4DB-1CA7-1C7B62B9CB86}"/>
              </a:ext>
            </a:extLst>
          </p:cNvPr>
          <p:cNvSpPr/>
          <p:nvPr/>
        </p:nvSpPr>
        <p:spPr>
          <a:xfrm>
            <a:off x="769954" y="1859954"/>
            <a:ext cx="3450354"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solidFill>
                  <a:schemeClr val="bg1"/>
                </a:solidFill>
                <a:latin typeface="Consolas" panose="020B0609020204030204" pitchFamily="49" charset="0"/>
              </a:rPr>
              <a:t>m_configIcons</a:t>
            </a:r>
            <a:endParaRPr lang="fr-FR" dirty="0">
              <a:solidFill>
                <a:schemeClr val="bg1"/>
              </a:solidFill>
              <a:latin typeface="Consolas" panose="020B0609020204030204" pitchFamily="49" charset="0"/>
            </a:endParaRPr>
          </a:p>
        </p:txBody>
      </p:sp>
      <p:sp>
        <p:nvSpPr>
          <p:cNvPr id="9" name="Rectangle 8">
            <a:extLst>
              <a:ext uri="{FF2B5EF4-FFF2-40B4-BE49-F238E27FC236}">
                <a16:creationId xmlns:a16="http://schemas.microsoft.com/office/drawing/2014/main" id="{1A8ABEB7-2920-8614-43A2-9AC0764DF745}"/>
              </a:ext>
            </a:extLst>
          </p:cNvPr>
          <p:cNvSpPr/>
          <p:nvPr/>
        </p:nvSpPr>
        <p:spPr>
          <a:xfrm>
            <a:off x="769954" y="2256540"/>
            <a:ext cx="3450354"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solidFill>
                  <a:schemeClr val="bg1"/>
                </a:solidFill>
                <a:latin typeface="Consolas" panose="020B0609020204030204" pitchFamily="49" charset="0"/>
              </a:rPr>
              <a:t>m_buttonTypes</a:t>
            </a:r>
            <a:endParaRPr lang="fr-FR" dirty="0">
              <a:solidFill>
                <a:schemeClr val="bg1"/>
              </a:solidFill>
              <a:latin typeface="Consolas" panose="020B0609020204030204" pitchFamily="49" charset="0"/>
            </a:endParaRPr>
          </a:p>
        </p:txBody>
      </p:sp>
      <p:sp>
        <p:nvSpPr>
          <p:cNvPr id="10" name="Rectangle 9">
            <a:extLst>
              <a:ext uri="{FF2B5EF4-FFF2-40B4-BE49-F238E27FC236}">
                <a16:creationId xmlns:a16="http://schemas.microsoft.com/office/drawing/2014/main" id="{D9D93C8E-A44B-1A6C-CC5D-B4B2AA23C937}"/>
              </a:ext>
            </a:extLst>
          </p:cNvPr>
          <p:cNvSpPr/>
          <p:nvPr/>
        </p:nvSpPr>
        <p:spPr>
          <a:xfrm>
            <a:off x="769954" y="2653126"/>
            <a:ext cx="3450354"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solidFill>
                  <a:schemeClr val="bg1"/>
                </a:solidFill>
                <a:latin typeface="Consolas" panose="020B0609020204030204" pitchFamily="49" charset="0"/>
              </a:rPr>
              <a:t>m_buttonToConfigure</a:t>
            </a:r>
            <a:endParaRPr lang="fr-FR" dirty="0">
              <a:solidFill>
                <a:schemeClr val="bg1"/>
              </a:solidFill>
              <a:latin typeface="Consolas" panose="020B0609020204030204" pitchFamily="49" charset="0"/>
            </a:endParaRPr>
          </a:p>
        </p:txBody>
      </p:sp>
      <p:sp>
        <p:nvSpPr>
          <p:cNvPr id="11" name="Rectangle 10">
            <a:extLst>
              <a:ext uri="{FF2B5EF4-FFF2-40B4-BE49-F238E27FC236}">
                <a16:creationId xmlns:a16="http://schemas.microsoft.com/office/drawing/2014/main" id="{79471DB8-E807-021B-A8C1-4464868C35B6}"/>
              </a:ext>
            </a:extLst>
          </p:cNvPr>
          <p:cNvSpPr/>
          <p:nvPr/>
        </p:nvSpPr>
        <p:spPr>
          <a:xfrm>
            <a:off x="769953" y="3049712"/>
            <a:ext cx="3450354"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solidFill>
                  <a:schemeClr val="bg1"/>
                </a:solidFill>
                <a:latin typeface="Consolas" panose="020B0609020204030204" pitchFamily="49" charset="0"/>
              </a:rPr>
              <a:t>m_nState</a:t>
            </a:r>
            <a:endParaRPr lang="fr-FR" dirty="0">
              <a:solidFill>
                <a:schemeClr val="bg1"/>
              </a:solidFill>
              <a:latin typeface="Consolas" panose="020B0609020204030204" pitchFamily="49" charset="0"/>
            </a:endParaRPr>
          </a:p>
        </p:txBody>
      </p:sp>
      <p:sp>
        <p:nvSpPr>
          <p:cNvPr id="12" name="Rectangle 11">
            <a:extLst>
              <a:ext uri="{FF2B5EF4-FFF2-40B4-BE49-F238E27FC236}">
                <a16:creationId xmlns:a16="http://schemas.microsoft.com/office/drawing/2014/main" id="{8D56B8F3-2866-D605-EFCD-8982F4931847}"/>
              </a:ext>
            </a:extLst>
          </p:cNvPr>
          <p:cNvSpPr/>
          <p:nvPr/>
        </p:nvSpPr>
        <p:spPr>
          <a:xfrm>
            <a:off x="769953" y="3446298"/>
            <a:ext cx="3450354"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solidFill>
                  <a:schemeClr val="bg1"/>
                </a:solidFill>
                <a:latin typeface="Consolas" panose="020B0609020204030204" pitchFamily="49" charset="0"/>
              </a:rPr>
              <a:t>m_nLastState</a:t>
            </a:r>
            <a:endParaRPr lang="fr-FR" dirty="0">
              <a:solidFill>
                <a:schemeClr val="bg1"/>
              </a:solidFill>
              <a:latin typeface="Consolas" panose="020B0609020204030204" pitchFamily="49" charset="0"/>
            </a:endParaRPr>
          </a:p>
        </p:txBody>
      </p:sp>
      <p:sp>
        <p:nvSpPr>
          <p:cNvPr id="13" name="Rectangle 12">
            <a:extLst>
              <a:ext uri="{FF2B5EF4-FFF2-40B4-BE49-F238E27FC236}">
                <a16:creationId xmlns:a16="http://schemas.microsoft.com/office/drawing/2014/main" id="{7F875B07-A1EC-BEC2-7D8F-C9FE65A9E343}"/>
              </a:ext>
            </a:extLst>
          </p:cNvPr>
          <p:cNvSpPr/>
          <p:nvPr/>
        </p:nvSpPr>
        <p:spPr>
          <a:xfrm>
            <a:off x="769952" y="3842884"/>
            <a:ext cx="3450354"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solidFill>
                  <a:schemeClr val="bg1"/>
                </a:solidFill>
                <a:latin typeface="Consolas" panose="020B0609020204030204" pitchFamily="49" charset="0"/>
              </a:rPr>
              <a:t>m_bWayPointsOn</a:t>
            </a:r>
            <a:endParaRPr lang="fr-FR" dirty="0">
              <a:solidFill>
                <a:schemeClr val="bg1"/>
              </a:solidFill>
              <a:latin typeface="Consolas" panose="020B0609020204030204" pitchFamily="49" charset="0"/>
            </a:endParaRPr>
          </a:p>
        </p:txBody>
      </p:sp>
      <p:sp>
        <p:nvSpPr>
          <p:cNvPr id="14" name="Rectangle 13">
            <a:extLst>
              <a:ext uri="{FF2B5EF4-FFF2-40B4-BE49-F238E27FC236}">
                <a16:creationId xmlns:a16="http://schemas.microsoft.com/office/drawing/2014/main" id="{F497299D-F7EF-1784-53FA-611531A03ACF}"/>
              </a:ext>
            </a:extLst>
          </p:cNvPr>
          <p:cNvSpPr/>
          <p:nvPr/>
        </p:nvSpPr>
        <p:spPr>
          <a:xfrm>
            <a:off x="769951" y="4239470"/>
            <a:ext cx="3450354"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solidFill>
                  <a:schemeClr val="bg1"/>
                </a:solidFill>
                <a:latin typeface="Consolas" panose="020B0609020204030204" pitchFamily="49" charset="0"/>
              </a:rPr>
              <a:t>m_vcButtons</a:t>
            </a:r>
            <a:endParaRPr lang="fr-FR" dirty="0">
              <a:solidFill>
                <a:schemeClr val="bg1"/>
              </a:solidFill>
              <a:latin typeface="Consolas" panose="020B0609020204030204" pitchFamily="49" charset="0"/>
            </a:endParaRPr>
          </a:p>
        </p:txBody>
      </p:sp>
      <p:sp>
        <p:nvSpPr>
          <p:cNvPr id="15" name="Rectangle 14">
            <a:extLst>
              <a:ext uri="{FF2B5EF4-FFF2-40B4-BE49-F238E27FC236}">
                <a16:creationId xmlns:a16="http://schemas.microsoft.com/office/drawing/2014/main" id="{F4D4DFA1-A706-08EC-EB95-A79718E15561}"/>
              </a:ext>
            </a:extLst>
          </p:cNvPr>
          <p:cNvSpPr/>
          <p:nvPr/>
        </p:nvSpPr>
        <p:spPr>
          <a:xfrm>
            <a:off x="769950" y="4636056"/>
            <a:ext cx="3450354"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solidFill>
                  <a:schemeClr val="bg1"/>
                </a:solidFill>
                <a:latin typeface="Consolas" panose="020B0609020204030204" pitchFamily="49" charset="0"/>
              </a:rPr>
              <a:t>m_vcActions</a:t>
            </a:r>
            <a:endParaRPr lang="fr-FR" dirty="0">
              <a:solidFill>
                <a:schemeClr val="bg1"/>
              </a:solidFill>
              <a:latin typeface="Consolas" panose="020B0609020204030204" pitchFamily="49" charset="0"/>
            </a:endParaRPr>
          </a:p>
        </p:txBody>
      </p:sp>
      <p:sp>
        <p:nvSpPr>
          <p:cNvPr id="16" name="Rectangle 15">
            <a:extLst>
              <a:ext uri="{FF2B5EF4-FFF2-40B4-BE49-F238E27FC236}">
                <a16:creationId xmlns:a16="http://schemas.microsoft.com/office/drawing/2014/main" id="{6543F195-307A-250C-D780-27A69A1EE0FE}"/>
              </a:ext>
            </a:extLst>
          </p:cNvPr>
          <p:cNvSpPr/>
          <p:nvPr/>
        </p:nvSpPr>
        <p:spPr>
          <a:xfrm>
            <a:off x="769949" y="5030289"/>
            <a:ext cx="3450354"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solidFill>
                  <a:schemeClr val="bg1"/>
                </a:solidFill>
                <a:latin typeface="Consolas" panose="020B0609020204030204" pitchFamily="49" charset="0"/>
              </a:rPr>
              <a:t>m_quickButtonToConfigure</a:t>
            </a:r>
            <a:endParaRPr lang="fr-FR" dirty="0">
              <a:solidFill>
                <a:schemeClr val="bg1"/>
              </a:solidFill>
              <a:latin typeface="Consolas" panose="020B0609020204030204" pitchFamily="49" charset="0"/>
            </a:endParaRPr>
          </a:p>
        </p:txBody>
      </p:sp>
      <p:sp>
        <p:nvSpPr>
          <p:cNvPr id="17" name="Rectangle 16">
            <a:extLst>
              <a:ext uri="{FF2B5EF4-FFF2-40B4-BE49-F238E27FC236}">
                <a16:creationId xmlns:a16="http://schemas.microsoft.com/office/drawing/2014/main" id="{72F79527-CC05-64D9-F0C8-148AF9CDE6C1}"/>
              </a:ext>
            </a:extLst>
          </p:cNvPr>
          <p:cNvSpPr/>
          <p:nvPr/>
        </p:nvSpPr>
        <p:spPr>
          <a:xfrm>
            <a:off x="769948" y="5426875"/>
            <a:ext cx="3450354"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solidFill>
                  <a:schemeClr val="bg1"/>
                </a:solidFill>
                <a:latin typeface="Consolas" panose="020B0609020204030204" pitchFamily="49" charset="0"/>
              </a:rPr>
              <a:t>m_nListStartIndex</a:t>
            </a:r>
            <a:endParaRPr lang="fr-FR" dirty="0">
              <a:solidFill>
                <a:schemeClr val="bg1"/>
              </a:solidFill>
              <a:latin typeface="Consolas" panose="020B0609020204030204" pitchFamily="49" charset="0"/>
            </a:endParaRPr>
          </a:p>
        </p:txBody>
      </p:sp>
      <p:sp>
        <p:nvSpPr>
          <p:cNvPr id="18" name="Rectangle 17">
            <a:extLst>
              <a:ext uri="{FF2B5EF4-FFF2-40B4-BE49-F238E27FC236}">
                <a16:creationId xmlns:a16="http://schemas.microsoft.com/office/drawing/2014/main" id="{99F0C5ED-47C1-B6A0-5F3B-2A8DF2F5123B}"/>
              </a:ext>
            </a:extLst>
          </p:cNvPr>
          <p:cNvSpPr/>
          <p:nvPr/>
        </p:nvSpPr>
        <p:spPr>
          <a:xfrm>
            <a:off x="769947" y="5821108"/>
            <a:ext cx="3450354"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solidFill>
                  <a:schemeClr val="bg1"/>
                </a:solidFill>
                <a:latin typeface="Consolas" panose="020B0609020204030204" pitchFamily="49" charset="0"/>
              </a:rPr>
              <a:t>m_nSelectedButton</a:t>
            </a:r>
            <a:endParaRPr lang="fr-FR" dirty="0">
              <a:solidFill>
                <a:schemeClr val="bg1"/>
              </a:solidFill>
              <a:latin typeface="Consolas" panose="020B0609020204030204" pitchFamily="49" charset="0"/>
            </a:endParaRPr>
          </a:p>
        </p:txBody>
      </p:sp>
      <p:sp>
        <p:nvSpPr>
          <p:cNvPr id="19" name="Rectangle 18">
            <a:extLst>
              <a:ext uri="{FF2B5EF4-FFF2-40B4-BE49-F238E27FC236}">
                <a16:creationId xmlns:a16="http://schemas.microsoft.com/office/drawing/2014/main" id="{95F50ACB-1AF4-35A7-005D-906C10746835}"/>
              </a:ext>
            </a:extLst>
          </p:cNvPr>
          <p:cNvSpPr/>
          <p:nvPr/>
        </p:nvSpPr>
        <p:spPr>
          <a:xfrm>
            <a:off x="769947" y="1219511"/>
            <a:ext cx="3450354" cy="248652"/>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solidFill>
                  <a:schemeClr val="bg1"/>
                </a:solidFill>
                <a:latin typeface="Consolas" panose="020B0609020204030204" pitchFamily="49" charset="0"/>
              </a:rPr>
              <a:t>…</a:t>
            </a:r>
          </a:p>
        </p:txBody>
      </p:sp>
      <p:sp>
        <p:nvSpPr>
          <p:cNvPr id="20" name="Rectangle 19">
            <a:extLst>
              <a:ext uri="{FF2B5EF4-FFF2-40B4-BE49-F238E27FC236}">
                <a16:creationId xmlns:a16="http://schemas.microsoft.com/office/drawing/2014/main" id="{92DFDE2F-4E6F-B35D-740C-32AABBDB9396}"/>
              </a:ext>
            </a:extLst>
          </p:cNvPr>
          <p:cNvSpPr/>
          <p:nvPr/>
        </p:nvSpPr>
        <p:spPr>
          <a:xfrm>
            <a:off x="769947" y="6223306"/>
            <a:ext cx="3450354" cy="248652"/>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solidFill>
                  <a:schemeClr val="bg1"/>
                </a:solidFill>
                <a:latin typeface="Consolas" panose="020B0609020204030204" pitchFamily="49" charset="0"/>
              </a:rPr>
              <a:t>…</a:t>
            </a:r>
          </a:p>
        </p:txBody>
      </p:sp>
      <p:sp>
        <p:nvSpPr>
          <p:cNvPr id="21" name="Rectangle 20">
            <a:extLst>
              <a:ext uri="{FF2B5EF4-FFF2-40B4-BE49-F238E27FC236}">
                <a16:creationId xmlns:a16="http://schemas.microsoft.com/office/drawing/2014/main" id="{41F1F798-FCDA-996C-4C05-CD140993FB1A}"/>
              </a:ext>
            </a:extLst>
          </p:cNvPr>
          <p:cNvSpPr/>
          <p:nvPr/>
        </p:nvSpPr>
        <p:spPr>
          <a:xfrm>
            <a:off x="5424013" y="2058247"/>
            <a:ext cx="2547681" cy="396586"/>
          </a:xfrm>
          <a:prstGeom prst="rect">
            <a:avLst/>
          </a:prstGeom>
          <a:solidFill>
            <a:srgbClr val="B00000"/>
          </a:solid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solidFill>
                  <a:schemeClr val="bg1"/>
                </a:solidFill>
                <a:latin typeface="Consolas" panose="020B0609020204030204" pitchFamily="49" charset="0"/>
              </a:rPr>
              <a:t>vfptr</a:t>
            </a:r>
            <a:endParaRPr lang="fr-FR" dirty="0">
              <a:solidFill>
                <a:schemeClr val="bg1"/>
              </a:solidFill>
              <a:latin typeface="Consolas" panose="020B0609020204030204" pitchFamily="49" charset="0"/>
            </a:endParaRPr>
          </a:p>
        </p:txBody>
      </p:sp>
      <p:sp>
        <p:nvSpPr>
          <p:cNvPr id="22" name="Rectangle 21">
            <a:extLst>
              <a:ext uri="{FF2B5EF4-FFF2-40B4-BE49-F238E27FC236}">
                <a16:creationId xmlns:a16="http://schemas.microsoft.com/office/drawing/2014/main" id="{D815720A-D26D-AA2B-E056-7A5E5B0D260A}"/>
              </a:ext>
            </a:extLst>
          </p:cNvPr>
          <p:cNvSpPr/>
          <p:nvPr/>
        </p:nvSpPr>
        <p:spPr>
          <a:xfrm>
            <a:off x="5424013" y="2454833"/>
            <a:ext cx="2547681"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solidFill>
                  <a:schemeClr val="bg1"/>
                </a:solidFill>
                <a:latin typeface="Consolas" panose="020B0609020204030204" pitchFamily="49" charset="0"/>
              </a:rPr>
              <a:t>baseclass_0</a:t>
            </a:r>
          </a:p>
        </p:txBody>
      </p:sp>
      <p:sp>
        <p:nvSpPr>
          <p:cNvPr id="23" name="Rectangle 22">
            <a:extLst>
              <a:ext uri="{FF2B5EF4-FFF2-40B4-BE49-F238E27FC236}">
                <a16:creationId xmlns:a16="http://schemas.microsoft.com/office/drawing/2014/main" id="{D66BFFFA-6696-0C5A-6017-F917530917CB}"/>
              </a:ext>
            </a:extLst>
          </p:cNvPr>
          <p:cNvSpPr/>
          <p:nvPr/>
        </p:nvSpPr>
        <p:spPr>
          <a:xfrm>
            <a:off x="5424013" y="2846177"/>
            <a:ext cx="2547681"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solidFill>
                  <a:schemeClr val="bg1"/>
                </a:solidFill>
                <a:latin typeface="Consolas" panose="020B0609020204030204" pitchFamily="49" charset="0"/>
              </a:rPr>
              <a:t>baseclass_1</a:t>
            </a:r>
          </a:p>
        </p:txBody>
      </p:sp>
      <p:sp>
        <p:nvSpPr>
          <p:cNvPr id="24" name="Rectangle 23">
            <a:extLst>
              <a:ext uri="{FF2B5EF4-FFF2-40B4-BE49-F238E27FC236}">
                <a16:creationId xmlns:a16="http://schemas.microsoft.com/office/drawing/2014/main" id="{53160F35-BD8B-71FE-A2DD-9EDE8197BA0B}"/>
              </a:ext>
            </a:extLst>
          </p:cNvPr>
          <p:cNvSpPr/>
          <p:nvPr/>
        </p:nvSpPr>
        <p:spPr>
          <a:xfrm>
            <a:off x="5424013" y="3242763"/>
            <a:ext cx="2547681"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solidFill>
                  <a:schemeClr val="bg1"/>
                </a:solidFill>
                <a:latin typeface="Consolas" panose="020B0609020204030204" pitchFamily="49" charset="0"/>
              </a:rPr>
              <a:t>m_nCurrentFrame</a:t>
            </a:r>
            <a:endParaRPr lang="fr-FR" dirty="0">
              <a:solidFill>
                <a:schemeClr val="bg1"/>
              </a:solidFill>
              <a:latin typeface="Consolas" panose="020B0609020204030204" pitchFamily="49" charset="0"/>
            </a:endParaRPr>
          </a:p>
        </p:txBody>
      </p:sp>
      <p:sp>
        <p:nvSpPr>
          <p:cNvPr id="25" name="Rectangle 24">
            <a:extLst>
              <a:ext uri="{FF2B5EF4-FFF2-40B4-BE49-F238E27FC236}">
                <a16:creationId xmlns:a16="http://schemas.microsoft.com/office/drawing/2014/main" id="{40E3B570-A981-6A8F-CF19-FA0DBB6A09D9}"/>
              </a:ext>
            </a:extLst>
          </p:cNvPr>
          <p:cNvSpPr/>
          <p:nvPr/>
        </p:nvSpPr>
        <p:spPr>
          <a:xfrm>
            <a:off x="5424013" y="3634107"/>
            <a:ext cx="2547681"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solidFill>
                  <a:schemeClr val="bg1"/>
                </a:solidFill>
                <a:latin typeface="Consolas" panose="020B0609020204030204" pitchFamily="49" charset="0"/>
              </a:rPr>
              <a:t>m_nCurrentSequence</a:t>
            </a:r>
            <a:endParaRPr lang="fr-FR" dirty="0">
              <a:solidFill>
                <a:schemeClr val="bg1"/>
              </a:solidFill>
              <a:latin typeface="Consolas" panose="020B0609020204030204" pitchFamily="49" charset="0"/>
            </a:endParaRPr>
          </a:p>
        </p:txBody>
      </p:sp>
      <p:sp>
        <p:nvSpPr>
          <p:cNvPr id="26" name="Rectangle 25">
            <a:extLst>
              <a:ext uri="{FF2B5EF4-FFF2-40B4-BE49-F238E27FC236}">
                <a16:creationId xmlns:a16="http://schemas.microsoft.com/office/drawing/2014/main" id="{97F8BA08-244B-A75C-B4BE-645DFA38B5C5}"/>
              </a:ext>
            </a:extLst>
          </p:cNvPr>
          <p:cNvSpPr/>
          <p:nvPr/>
        </p:nvSpPr>
        <p:spPr>
          <a:xfrm>
            <a:off x="5424013" y="4025451"/>
            <a:ext cx="2547681"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solidFill>
                  <a:schemeClr val="bg1"/>
                </a:solidFill>
                <a:latin typeface="Consolas" panose="020B0609020204030204" pitchFamily="49" charset="0"/>
              </a:rPr>
              <a:t>m_bAnimType</a:t>
            </a:r>
            <a:endParaRPr lang="fr-FR" dirty="0">
              <a:solidFill>
                <a:schemeClr val="bg1"/>
              </a:solidFill>
              <a:latin typeface="Consolas" panose="020B0609020204030204" pitchFamily="49" charset="0"/>
            </a:endParaRPr>
          </a:p>
        </p:txBody>
      </p:sp>
      <p:sp>
        <p:nvSpPr>
          <p:cNvPr id="27" name="Rectangle 26">
            <a:extLst>
              <a:ext uri="{FF2B5EF4-FFF2-40B4-BE49-F238E27FC236}">
                <a16:creationId xmlns:a16="http://schemas.microsoft.com/office/drawing/2014/main" id="{E7156143-40DF-B49A-5FBF-96D64A4BD92C}"/>
              </a:ext>
            </a:extLst>
          </p:cNvPr>
          <p:cNvSpPr/>
          <p:nvPr/>
        </p:nvSpPr>
        <p:spPr>
          <a:xfrm>
            <a:off x="5424013" y="4416795"/>
            <a:ext cx="2547681"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solidFill>
                  <a:schemeClr val="bg1"/>
                </a:solidFill>
                <a:latin typeface="Consolas" panose="020B0609020204030204" pitchFamily="49" charset="0"/>
              </a:rPr>
              <a:t>m_bPaletteChanged</a:t>
            </a:r>
            <a:endParaRPr lang="fr-FR" dirty="0">
              <a:solidFill>
                <a:schemeClr val="bg1"/>
              </a:solidFill>
              <a:latin typeface="Consolas" panose="020B0609020204030204" pitchFamily="49" charset="0"/>
            </a:endParaRPr>
          </a:p>
        </p:txBody>
      </p:sp>
      <p:sp>
        <p:nvSpPr>
          <p:cNvPr id="28" name="Rectangle 27">
            <a:extLst>
              <a:ext uri="{FF2B5EF4-FFF2-40B4-BE49-F238E27FC236}">
                <a16:creationId xmlns:a16="http://schemas.microsoft.com/office/drawing/2014/main" id="{01D568B9-8045-A66D-24F1-C1531E6FAE42}"/>
              </a:ext>
            </a:extLst>
          </p:cNvPr>
          <p:cNvSpPr/>
          <p:nvPr/>
        </p:nvSpPr>
        <p:spPr>
          <a:xfrm>
            <a:off x="5424013" y="4813631"/>
            <a:ext cx="2547681"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solidFill>
                  <a:schemeClr val="bg1"/>
                </a:solidFill>
                <a:latin typeface="Consolas" panose="020B0609020204030204" pitchFamily="49" charset="0"/>
              </a:rPr>
              <a:t>m_pFrame</a:t>
            </a:r>
            <a:endParaRPr lang="fr-FR" dirty="0">
              <a:solidFill>
                <a:schemeClr val="bg1"/>
              </a:solidFill>
              <a:latin typeface="Consolas" panose="020B0609020204030204" pitchFamily="49" charset="0"/>
            </a:endParaRPr>
          </a:p>
        </p:txBody>
      </p:sp>
      <p:sp>
        <p:nvSpPr>
          <p:cNvPr id="29" name="Rectangle 28">
            <a:extLst>
              <a:ext uri="{FF2B5EF4-FFF2-40B4-BE49-F238E27FC236}">
                <a16:creationId xmlns:a16="http://schemas.microsoft.com/office/drawing/2014/main" id="{B2546070-CA38-567F-554D-D1F0FE72A129}"/>
              </a:ext>
            </a:extLst>
          </p:cNvPr>
          <p:cNvSpPr/>
          <p:nvPr/>
        </p:nvSpPr>
        <p:spPr>
          <a:xfrm>
            <a:off x="5424013" y="5213819"/>
            <a:ext cx="2547681"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solidFill>
                  <a:schemeClr val="bg1"/>
                </a:solidFill>
                <a:latin typeface="Consolas" panose="020B0609020204030204" pitchFamily="49" charset="0"/>
              </a:rPr>
              <a:t>m_bShadowOn</a:t>
            </a:r>
            <a:endParaRPr lang="fr-FR" dirty="0">
              <a:solidFill>
                <a:schemeClr val="bg1"/>
              </a:solidFill>
              <a:latin typeface="Consolas" panose="020B0609020204030204" pitchFamily="49" charset="0"/>
            </a:endParaRPr>
          </a:p>
        </p:txBody>
      </p:sp>
      <p:cxnSp>
        <p:nvCxnSpPr>
          <p:cNvPr id="31" name="Connecteur droit 30">
            <a:extLst>
              <a:ext uri="{FF2B5EF4-FFF2-40B4-BE49-F238E27FC236}">
                <a16:creationId xmlns:a16="http://schemas.microsoft.com/office/drawing/2014/main" id="{AEBF9EBB-59BD-7C13-13CF-01AF0AAA9023}"/>
              </a:ext>
            </a:extLst>
          </p:cNvPr>
          <p:cNvCxnSpPr/>
          <p:nvPr/>
        </p:nvCxnSpPr>
        <p:spPr>
          <a:xfrm flipV="1">
            <a:off x="4220301" y="2058247"/>
            <a:ext cx="1203712" cy="218122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A022FDF5-2F0B-4DE8-BD57-7E56D7302102}"/>
              </a:ext>
            </a:extLst>
          </p:cNvPr>
          <p:cNvCxnSpPr>
            <a:cxnSpLocks/>
          </p:cNvCxnSpPr>
          <p:nvPr/>
        </p:nvCxnSpPr>
        <p:spPr>
          <a:xfrm>
            <a:off x="4220301" y="4636056"/>
            <a:ext cx="1203708" cy="10024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eur droit avec flèche 37">
            <a:extLst>
              <a:ext uri="{FF2B5EF4-FFF2-40B4-BE49-F238E27FC236}">
                <a16:creationId xmlns:a16="http://schemas.microsoft.com/office/drawing/2014/main" id="{535E0D08-EDCD-FDD6-EB5B-2862CB541065}"/>
              </a:ext>
            </a:extLst>
          </p:cNvPr>
          <p:cNvCxnSpPr>
            <a:cxnSpLocks/>
          </p:cNvCxnSpPr>
          <p:nvPr/>
        </p:nvCxnSpPr>
        <p:spPr>
          <a:xfrm flipH="1" flipV="1">
            <a:off x="8153400" y="2058247"/>
            <a:ext cx="2931" cy="3552158"/>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149A3CDC-14F5-A345-83CB-19F63B67E2BA}"/>
              </a:ext>
            </a:extLst>
          </p:cNvPr>
          <p:cNvCxnSpPr>
            <a:cxnSpLocks/>
          </p:cNvCxnSpPr>
          <p:nvPr/>
        </p:nvCxnSpPr>
        <p:spPr>
          <a:xfrm flipV="1">
            <a:off x="571500" y="1219511"/>
            <a:ext cx="0" cy="5252447"/>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Espace réservé du contenu 2">
            <a:extLst>
              <a:ext uri="{FF2B5EF4-FFF2-40B4-BE49-F238E27FC236}">
                <a16:creationId xmlns:a16="http://schemas.microsoft.com/office/drawing/2014/main" id="{93EC2C96-D1D8-A47F-B1D7-6AFE2A62CF21}"/>
              </a:ext>
            </a:extLst>
          </p:cNvPr>
          <p:cNvSpPr>
            <a:spLocks noGrp="1"/>
          </p:cNvSpPr>
          <p:nvPr>
            <p:ph idx="1"/>
          </p:nvPr>
        </p:nvSpPr>
        <p:spPr>
          <a:xfrm rot="16200000">
            <a:off x="7672840" y="3723215"/>
            <a:ext cx="1583119" cy="420515"/>
          </a:xfrm>
        </p:spPr>
        <p:txBody>
          <a:bodyPr>
            <a:normAutofit/>
          </a:bodyPr>
          <a:lstStyle/>
          <a:p>
            <a:pPr marL="0" indent="0" algn="ctr">
              <a:buNone/>
            </a:pPr>
            <a:r>
              <a:rPr lang="fr-FR" sz="2000" dirty="0"/>
              <a:t>288 bytes</a:t>
            </a:r>
          </a:p>
        </p:txBody>
      </p:sp>
      <p:sp>
        <p:nvSpPr>
          <p:cNvPr id="45" name="Espace réservé du contenu 2">
            <a:extLst>
              <a:ext uri="{FF2B5EF4-FFF2-40B4-BE49-F238E27FC236}">
                <a16:creationId xmlns:a16="http://schemas.microsoft.com/office/drawing/2014/main" id="{9F7D6764-9CD0-3169-4816-EF52601E38C6}"/>
              </a:ext>
            </a:extLst>
          </p:cNvPr>
          <p:cNvSpPr txBox="1">
            <a:spLocks/>
          </p:cNvSpPr>
          <p:nvPr/>
        </p:nvSpPr>
        <p:spPr>
          <a:xfrm rot="16200000">
            <a:off x="-406779" y="3803991"/>
            <a:ext cx="1583119" cy="420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000" dirty="0"/>
              <a:t>8824 bytes</a:t>
            </a:r>
          </a:p>
        </p:txBody>
      </p:sp>
      <p:sp>
        <p:nvSpPr>
          <p:cNvPr id="46" name="Rectangle 45">
            <a:extLst>
              <a:ext uri="{FF2B5EF4-FFF2-40B4-BE49-F238E27FC236}">
                <a16:creationId xmlns:a16="http://schemas.microsoft.com/office/drawing/2014/main" id="{2DF32BD9-3BDB-0CBF-2238-82DA5A065CAC}"/>
              </a:ext>
            </a:extLst>
          </p:cNvPr>
          <p:cNvSpPr/>
          <p:nvPr/>
        </p:nvSpPr>
        <p:spPr>
          <a:xfrm>
            <a:off x="9874601" y="2262523"/>
            <a:ext cx="1727064"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solidFill>
                  <a:schemeClr val="bg1"/>
                </a:solidFill>
                <a:latin typeface="Consolas" panose="020B0609020204030204" pitchFamily="49" charset="0"/>
              </a:rPr>
              <a:t>func_0</a:t>
            </a:r>
          </a:p>
        </p:txBody>
      </p:sp>
      <p:sp>
        <p:nvSpPr>
          <p:cNvPr id="47" name="Rectangle 46">
            <a:extLst>
              <a:ext uri="{FF2B5EF4-FFF2-40B4-BE49-F238E27FC236}">
                <a16:creationId xmlns:a16="http://schemas.microsoft.com/office/drawing/2014/main" id="{785CF96B-495C-2CFB-82B9-D4DA0FBCAFDB}"/>
              </a:ext>
            </a:extLst>
          </p:cNvPr>
          <p:cNvSpPr/>
          <p:nvPr/>
        </p:nvSpPr>
        <p:spPr>
          <a:xfrm>
            <a:off x="9874601" y="2659109"/>
            <a:ext cx="1727064"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solidFill>
                  <a:schemeClr val="bg1"/>
                </a:solidFill>
                <a:latin typeface="Consolas" panose="020B0609020204030204" pitchFamily="49" charset="0"/>
              </a:rPr>
              <a:t>func_1</a:t>
            </a:r>
          </a:p>
        </p:txBody>
      </p:sp>
      <p:sp>
        <p:nvSpPr>
          <p:cNvPr id="48" name="Rectangle 47">
            <a:extLst>
              <a:ext uri="{FF2B5EF4-FFF2-40B4-BE49-F238E27FC236}">
                <a16:creationId xmlns:a16="http://schemas.microsoft.com/office/drawing/2014/main" id="{35A60423-6243-3F6D-1AEF-54D447290BAA}"/>
              </a:ext>
            </a:extLst>
          </p:cNvPr>
          <p:cNvSpPr/>
          <p:nvPr/>
        </p:nvSpPr>
        <p:spPr>
          <a:xfrm>
            <a:off x="9874601" y="3049712"/>
            <a:ext cx="1727064"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solidFill>
                  <a:schemeClr val="bg1"/>
                </a:solidFill>
                <a:latin typeface="Consolas" panose="020B0609020204030204" pitchFamily="49" charset="0"/>
              </a:rPr>
              <a:t>…</a:t>
            </a:r>
          </a:p>
        </p:txBody>
      </p:sp>
      <p:sp>
        <p:nvSpPr>
          <p:cNvPr id="49" name="Rectangle 48">
            <a:extLst>
              <a:ext uri="{FF2B5EF4-FFF2-40B4-BE49-F238E27FC236}">
                <a16:creationId xmlns:a16="http://schemas.microsoft.com/office/drawing/2014/main" id="{73C61FA0-D500-B778-7ECB-8409EC45BD9E}"/>
              </a:ext>
            </a:extLst>
          </p:cNvPr>
          <p:cNvSpPr/>
          <p:nvPr/>
        </p:nvSpPr>
        <p:spPr>
          <a:xfrm>
            <a:off x="9562258" y="1364684"/>
            <a:ext cx="2316127" cy="4853010"/>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pPr algn="ctr"/>
            <a:r>
              <a:rPr lang="fr-FR" dirty="0">
                <a:solidFill>
                  <a:schemeClr val="bg1"/>
                </a:solidFill>
                <a:latin typeface="Consolas" panose="020B0609020204030204" pitchFamily="49" charset="0"/>
              </a:rPr>
              <a:t>.</a:t>
            </a:r>
            <a:r>
              <a:rPr lang="fr-FR" dirty="0" err="1">
                <a:solidFill>
                  <a:schemeClr val="bg1"/>
                </a:solidFill>
                <a:latin typeface="Consolas" panose="020B0609020204030204" pitchFamily="49" charset="0"/>
              </a:rPr>
              <a:t>text</a:t>
            </a:r>
            <a:endParaRPr lang="fr-FR" dirty="0">
              <a:solidFill>
                <a:schemeClr val="bg1"/>
              </a:solidFill>
              <a:latin typeface="Consolas" panose="020B0609020204030204" pitchFamily="49" charset="0"/>
            </a:endParaRPr>
          </a:p>
        </p:txBody>
      </p:sp>
      <p:cxnSp>
        <p:nvCxnSpPr>
          <p:cNvPr id="51" name="Connecteur droit avec flèche 50">
            <a:extLst>
              <a:ext uri="{FF2B5EF4-FFF2-40B4-BE49-F238E27FC236}">
                <a16:creationId xmlns:a16="http://schemas.microsoft.com/office/drawing/2014/main" id="{C0E148DB-5EE5-D38F-0969-D8BC04B8A34C}"/>
              </a:ext>
            </a:extLst>
          </p:cNvPr>
          <p:cNvCxnSpPr>
            <a:cxnSpLocks/>
            <a:stCxn id="21" idx="3"/>
          </p:cNvCxnSpPr>
          <p:nvPr/>
        </p:nvCxnSpPr>
        <p:spPr>
          <a:xfrm>
            <a:off x="7971694" y="2256540"/>
            <a:ext cx="172706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439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E40D0D-CC07-2968-2407-62AF87E52B77}"/>
              </a:ext>
            </a:extLst>
          </p:cNvPr>
          <p:cNvSpPr>
            <a:spLocks noGrp="1"/>
          </p:cNvSpPr>
          <p:nvPr>
            <p:ph type="title"/>
          </p:nvPr>
        </p:nvSpPr>
        <p:spPr/>
        <p:txBody>
          <a:bodyPr/>
          <a:lstStyle/>
          <a:p>
            <a:r>
              <a:rPr lang="fr-FR" dirty="0" err="1"/>
              <a:t>Weaponization</a:t>
            </a:r>
            <a:endParaRPr lang="fr-FR" dirty="0"/>
          </a:p>
        </p:txBody>
      </p:sp>
      <p:sp>
        <p:nvSpPr>
          <p:cNvPr id="4" name="Espace réservé de la date 3">
            <a:extLst>
              <a:ext uri="{FF2B5EF4-FFF2-40B4-BE49-F238E27FC236}">
                <a16:creationId xmlns:a16="http://schemas.microsoft.com/office/drawing/2014/main" id="{BAB97EBE-04AB-1B9D-7CBF-8073C5312C5A}"/>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A7A6C845-C992-382F-73FD-65EE94A9CF6D}"/>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77596562-4BE3-F565-C13F-A76F30653717}"/>
              </a:ext>
            </a:extLst>
          </p:cNvPr>
          <p:cNvSpPr>
            <a:spLocks noGrp="1"/>
          </p:cNvSpPr>
          <p:nvPr>
            <p:ph type="sldNum" sz="quarter" idx="12"/>
          </p:nvPr>
        </p:nvSpPr>
        <p:spPr/>
        <p:txBody>
          <a:bodyPr/>
          <a:lstStyle/>
          <a:p>
            <a:fld id="{099E491B-5FEE-473E-A443-BD88A0F82CEF}" type="slidenum">
              <a:rPr lang="fr-FR" smtClean="0"/>
              <a:pPr/>
              <a:t>35</a:t>
            </a:fld>
            <a:endParaRPr lang="fr-FR" dirty="0"/>
          </a:p>
        </p:txBody>
      </p:sp>
      <p:pic>
        <p:nvPicPr>
          <p:cNvPr id="8" name="Image 7">
            <a:extLst>
              <a:ext uri="{FF2B5EF4-FFF2-40B4-BE49-F238E27FC236}">
                <a16:creationId xmlns:a16="http://schemas.microsoft.com/office/drawing/2014/main" id="{AFEC43B1-AE34-9DB6-3AAD-BDBE7C8035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6484" y="1452684"/>
            <a:ext cx="6899032" cy="4714339"/>
          </a:xfrm>
          <a:prstGeom prst="rect">
            <a:avLst/>
          </a:prstGeom>
        </p:spPr>
      </p:pic>
    </p:spTree>
    <p:extLst>
      <p:ext uri="{BB962C8B-B14F-4D97-AF65-F5344CB8AC3E}">
        <p14:creationId xmlns:p14="http://schemas.microsoft.com/office/powerpoint/2010/main" val="1961938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ACD4D3-7817-DD00-27AE-C512FD8C04FD}"/>
              </a:ext>
            </a:extLst>
          </p:cNvPr>
          <p:cNvSpPr>
            <a:spLocks noGrp="1"/>
          </p:cNvSpPr>
          <p:nvPr>
            <p:ph type="title"/>
          </p:nvPr>
        </p:nvSpPr>
        <p:spPr/>
        <p:txBody>
          <a:bodyPr/>
          <a:lstStyle/>
          <a:p>
            <a:r>
              <a:rPr lang="fr-FR" dirty="0"/>
              <a:t>Que gère </a:t>
            </a:r>
            <a:r>
              <a:rPr lang="fr-FR" dirty="0" err="1"/>
              <a:t>cinfbuttonarray</a:t>
            </a:r>
            <a:r>
              <a:rPr lang="fr-FR" dirty="0"/>
              <a:t> ?</a:t>
            </a:r>
          </a:p>
        </p:txBody>
      </p:sp>
      <p:sp>
        <p:nvSpPr>
          <p:cNvPr id="4" name="Espace réservé de la date 3">
            <a:extLst>
              <a:ext uri="{FF2B5EF4-FFF2-40B4-BE49-F238E27FC236}">
                <a16:creationId xmlns:a16="http://schemas.microsoft.com/office/drawing/2014/main" id="{FC2953BA-FB27-8B20-647C-D7BB500DB7B0}"/>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33C5051B-9BF0-33BE-AE77-16ECEFAEFC3C}"/>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54B7E191-9C03-D0BA-A73E-D1955A6D69CD}"/>
              </a:ext>
            </a:extLst>
          </p:cNvPr>
          <p:cNvSpPr>
            <a:spLocks noGrp="1"/>
          </p:cNvSpPr>
          <p:nvPr>
            <p:ph type="sldNum" sz="quarter" idx="12"/>
          </p:nvPr>
        </p:nvSpPr>
        <p:spPr/>
        <p:txBody>
          <a:bodyPr/>
          <a:lstStyle/>
          <a:p>
            <a:fld id="{099E491B-5FEE-473E-A443-BD88A0F82CEF}" type="slidenum">
              <a:rPr lang="fr-FR" smtClean="0"/>
              <a:pPr/>
              <a:t>36</a:t>
            </a:fld>
            <a:endParaRPr lang="fr-FR" dirty="0"/>
          </a:p>
        </p:txBody>
      </p:sp>
      <p:pic>
        <p:nvPicPr>
          <p:cNvPr id="8" name="Image 7">
            <a:extLst>
              <a:ext uri="{FF2B5EF4-FFF2-40B4-BE49-F238E27FC236}">
                <a16:creationId xmlns:a16="http://schemas.microsoft.com/office/drawing/2014/main" id="{9F88A495-05BC-557A-A135-4B713FCF1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750" y="1261867"/>
            <a:ext cx="9132117" cy="5095974"/>
          </a:xfrm>
          <a:prstGeom prst="rect">
            <a:avLst/>
          </a:prstGeom>
        </p:spPr>
      </p:pic>
      <p:sp>
        <p:nvSpPr>
          <p:cNvPr id="3" name="Espace réservé du contenu 2">
            <a:extLst>
              <a:ext uri="{FF2B5EF4-FFF2-40B4-BE49-F238E27FC236}">
                <a16:creationId xmlns:a16="http://schemas.microsoft.com/office/drawing/2014/main" id="{2097DA06-835C-5F5B-5AC9-3A7F96589310}"/>
              </a:ext>
            </a:extLst>
          </p:cNvPr>
          <p:cNvSpPr>
            <a:spLocks noGrp="1"/>
          </p:cNvSpPr>
          <p:nvPr>
            <p:ph idx="1"/>
          </p:nvPr>
        </p:nvSpPr>
        <p:spPr>
          <a:xfrm>
            <a:off x="9489867" y="1261867"/>
            <a:ext cx="2625933" cy="5095974"/>
          </a:xfrm>
        </p:spPr>
        <p:txBody>
          <a:bodyPr>
            <a:normAutofit/>
          </a:bodyPr>
          <a:lstStyle/>
          <a:p>
            <a:r>
              <a:rPr lang="fr-FR" dirty="0"/>
              <a:t>Le rendu des différents bouton du jeu</a:t>
            </a:r>
          </a:p>
          <a:p>
            <a:r>
              <a:rPr lang="fr-FR" dirty="0"/>
              <a:t>Certains sont des boutons à bascules</a:t>
            </a:r>
          </a:p>
          <a:p>
            <a:r>
              <a:rPr lang="fr-FR" dirty="0"/>
              <a:t>Ce qui déclenche l’appel d’une méthode de la </a:t>
            </a:r>
            <a:r>
              <a:rPr lang="fr-FR" dirty="0" err="1"/>
              <a:t>vtable</a:t>
            </a:r>
            <a:endParaRPr lang="fr-FR" dirty="0"/>
          </a:p>
          <a:p>
            <a:endParaRPr lang="fr-FR" dirty="0"/>
          </a:p>
        </p:txBody>
      </p:sp>
      <p:sp>
        <p:nvSpPr>
          <p:cNvPr id="7" name="Rectangle 6">
            <a:extLst>
              <a:ext uri="{FF2B5EF4-FFF2-40B4-BE49-F238E27FC236}">
                <a16:creationId xmlns:a16="http://schemas.microsoft.com/office/drawing/2014/main" id="{3F315AD9-025C-656D-0730-AF16396E3B23}"/>
              </a:ext>
            </a:extLst>
          </p:cNvPr>
          <p:cNvSpPr/>
          <p:nvPr/>
        </p:nvSpPr>
        <p:spPr>
          <a:xfrm>
            <a:off x="3130062" y="6005146"/>
            <a:ext cx="3930161" cy="3526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82277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4EECE-7AC0-EDD6-33A6-503FF38400FB}"/>
              </a:ext>
            </a:extLst>
          </p:cNvPr>
          <p:cNvSpPr>
            <a:spLocks noGrp="1"/>
          </p:cNvSpPr>
          <p:nvPr>
            <p:ph type="title"/>
          </p:nvPr>
        </p:nvSpPr>
        <p:spPr/>
        <p:txBody>
          <a:bodyPr/>
          <a:lstStyle/>
          <a:p>
            <a:r>
              <a:rPr lang="fr-FR" dirty="0"/>
              <a:t>Auto-click</a:t>
            </a:r>
          </a:p>
        </p:txBody>
      </p:sp>
      <p:sp>
        <p:nvSpPr>
          <p:cNvPr id="4" name="Espace réservé de la date 3">
            <a:extLst>
              <a:ext uri="{FF2B5EF4-FFF2-40B4-BE49-F238E27FC236}">
                <a16:creationId xmlns:a16="http://schemas.microsoft.com/office/drawing/2014/main" id="{39E1216D-666E-0D0B-5616-44A8FFCFA55A}"/>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1001147D-D412-B9D0-E3F6-737D373CD673}"/>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05D3D622-6910-2BF4-884C-7A9E99CF6A61}"/>
              </a:ext>
            </a:extLst>
          </p:cNvPr>
          <p:cNvSpPr>
            <a:spLocks noGrp="1"/>
          </p:cNvSpPr>
          <p:nvPr>
            <p:ph type="sldNum" sz="quarter" idx="12"/>
          </p:nvPr>
        </p:nvSpPr>
        <p:spPr/>
        <p:txBody>
          <a:bodyPr/>
          <a:lstStyle/>
          <a:p>
            <a:fld id="{099E491B-5FEE-473E-A443-BD88A0F82CEF}" type="slidenum">
              <a:rPr lang="fr-FR" smtClean="0"/>
              <a:pPr/>
              <a:t>37</a:t>
            </a:fld>
            <a:endParaRPr lang="fr-FR" dirty="0"/>
          </a:p>
        </p:txBody>
      </p:sp>
      <p:pic>
        <p:nvPicPr>
          <p:cNvPr id="8" name="Image 7">
            <a:extLst>
              <a:ext uri="{FF2B5EF4-FFF2-40B4-BE49-F238E27FC236}">
                <a16:creationId xmlns:a16="http://schemas.microsoft.com/office/drawing/2014/main" id="{CE26D485-C65A-AF4D-70E2-F9A01F7BCDDE}"/>
              </a:ext>
            </a:extLst>
          </p:cNvPr>
          <p:cNvPicPr>
            <a:picLocks noChangeAspect="1"/>
          </p:cNvPicPr>
          <p:nvPr/>
        </p:nvPicPr>
        <p:blipFill rotWithShape="1">
          <a:blip r:embed="rId2"/>
          <a:srcRect b="40061"/>
          <a:stretch/>
        </p:blipFill>
        <p:spPr>
          <a:xfrm>
            <a:off x="349932" y="4516856"/>
            <a:ext cx="9279977" cy="1723292"/>
          </a:xfrm>
          <a:prstGeom prst="rect">
            <a:avLst/>
          </a:prstGeom>
        </p:spPr>
      </p:pic>
      <p:pic>
        <p:nvPicPr>
          <p:cNvPr id="10" name="Image 9">
            <a:extLst>
              <a:ext uri="{FF2B5EF4-FFF2-40B4-BE49-F238E27FC236}">
                <a16:creationId xmlns:a16="http://schemas.microsoft.com/office/drawing/2014/main" id="{877B21BF-9949-0C1D-8B1B-62B00AC3CF8E}"/>
              </a:ext>
            </a:extLst>
          </p:cNvPr>
          <p:cNvPicPr>
            <a:picLocks noChangeAspect="1"/>
          </p:cNvPicPr>
          <p:nvPr/>
        </p:nvPicPr>
        <p:blipFill rotWithShape="1">
          <a:blip r:embed="rId3"/>
          <a:srcRect b="22680"/>
          <a:stretch/>
        </p:blipFill>
        <p:spPr>
          <a:xfrm>
            <a:off x="349931" y="2655418"/>
            <a:ext cx="6449325" cy="1451051"/>
          </a:xfrm>
          <a:prstGeom prst="rect">
            <a:avLst/>
          </a:prstGeom>
        </p:spPr>
      </p:pic>
      <p:sp>
        <p:nvSpPr>
          <p:cNvPr id="12" name="Espace réservé du contenu 2">
            <a:extLst>
              <a:ext uri="{FF2B5EF4-FFF2-40B4-BE49-F238E27FC236}">
                <a16:creationId xmlns:a16="http://schemas.microsoft.com/office/drawing/2014/main" id="{DE63D9CD-8F71-1378-BC8B-08EBC7DD21A2}"/>
              </a:ext>
            </a:extLst>
          </p:cNvPr>
          <p:cNvSpPr txBox="1">
            <a:spLocks/>
          </p:cNvSpPr>
          <p:nvPr/>
        </p:nvSpPr>
        <p:spPr>
          <a:xfrm>
            <a:off x="330410" y="2300817"/>
            <a:ext cx="3244183" cy="33127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fr-FR" sz="1800" i="1" dirty="0" err="1"/>
              <a:t>CInfButtonArray</a:t>
            </a:r>
            <a:r>
              <a:rPr lang="fr-FR" sz="1800" i="1" dirty="0"/>
              <a:t>::</a:t>
            </a:r>
            <a:r>
              <a:rPr lang="fr-FR" sz="1800" i="1" dirty="0" err="1"/>
              <a:t>UpdateButtons</a:t>
            </a:r>
            <a:endParaRPr lang="fr-FR" sz="1200" i="1" dirty="0"/>
          </a:p>
        </p:txBody>
      </p:sp>
      <p:sp>
        <p:nvSpPr>
          <p:cNvPr id="13" name="Espace réservé du contenu 2">
            <a:extLst>
              <a:ext uri="{FF2B5EF4-FFF2-40B4-BE49-F238E27FC236}">
                <a16:creationId xmlns:a16="http://schemas.microsoft.com/office/drawing/2014/main" id="{F3773A8A-59A4-DB86-85BB-0EADE462DCBE}"/>
              </a:ext>
            </a:extLst>
          </p:cNvPr>
          <p:cNvSpPr txBox="1">
            <a:spLocks/>
          </p:cNvSpPr>
          <p:nvPr/>
        </p:nvSpPr>
        <p:spPr>
          <a:xfrm>
            <a:off x="349932" y="4185579"/>
            <a:ext cx="3244183" cy="33127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fr-FR" sz="1800" i="1" dirty="0" err="1"/>
              <a:t>CInfButtonArray</a:t>
            </a:r>
            <a:r>
              <a:rPr lang="fr-FR" sz="1800" i="1" dirty="0"/>
              <a:t>::</a:t>
            </a:r>
            <a:r>
              <a:rPr lang="fr-FR" sz="1800" i="1" dirty="0" err="1"/>
              <a:t>PreRenderButton</a:t>
            </a:r>
            <a:endParaRPr lang="fr-FR" sz="1200" i="1" dirty="0"/>
          </a:p>
        </p:txBody>
      </p:sp>
      <p:sp>
        <p:nvSpPr>
          <p:cNvPr id="14" name="Rectangle 13">
            <a:extLst>
              <a:ext uri="{FF2B5EF4-FFF2-40B4-BE49-F238E27FC236}">
                <a16:creationId xmlns:a16="http://schemas.microsoft.com/office/drawing/2014/main" id="{3F8291EB-5195-316A-083C-1C13408EDF30}"/>
              </a:ext>
            </a:extLst>
          </p:cNvPr>
          <p:cNvSpPr/>
          <p:nvPr/>
        </p:nvSpPr>
        <p:spPr>
          <a:xfrm>
            <a:off x="349930" y="3096661"/>
            <a:ext cx="6449325" cy="1318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16">
            <a:extLst>
              <a:ext uri="{FF2B5EF4-FFF2-40B4-BE49-F238E27FC236}">
                <a16:creationId xmlns:a16="http://schemas.microsoft.com/office/drawing/2014/main" id="{5327E58E-8BB5-9765-63D0-CB7085C39D15}"/>
              </a:ext>
            </a:extLst>
          </p:cNvPr>
          <p:cNvCxnSpPr/>
          <p:nvPr/>
        </p:nvCxnSpPr>
        <p:spPr>
          <a:xfrm>
            <a:off x="349931" y="4670681"/>
            <a:ext cx="324418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D374BCAD-7B27-51EA-30E7-9143257CC241}"/>
              </a:ext>
            </a:extLst>
          </p:cNvPr>
          <p:cNvCxnSpPr>
            <a:cxnSpLocks/>
          </p:cNvCxnSpPr>
          <p:nvPr/>
        </p:nvCxnSpPr>
        <p:spPr>
          <a:xfrm>
            <a:off x="499225" y="5675935"/>
            <a:ext cx="913068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Espace réservé du contenu 2">
            <a:extLst>
              <a:ext uri="{FF2B5EF4-FFF2-40B4-BE49-F238E27FC236}">
                <a16:creationId xmlns:a16="http://schemas.microsoft.com/office/drawing/2014/main" id="{5774FDFF-9C7D-9231-EF35-1024D03830EE}"/>
              </a:ext>
            </a:extLst>
          </p:cNvPr>
          <p:cNvSpPr>
            <a:spLocks noGrp="1"/>
          </p:cNvSpPr>
          <p:nvPr>
            <p:ph idx="1"/>
          </p:nvPr>
        </p:nvSpPr>
        <p:spPr>
          <a:xfrm>
            <a:off x="369455" y="1379562"/>
            <a:ext cx="10984344" cy="2610130"/>
          </a:xfrm>
        </p:spPr>
        <p:txBody>
          <a:bodyPr>
            <a:normAutofit/>
          </a:bodyPr>
          <a:lstStyle/>
          <a:p>
            <a:r>
              <a:rPr lang="fr-FR" dirty="0"/>
              <a:t>Les méthodes </a:t>
            </a:r>
            <a:r>
              <a:rPr lang="fr-FR" i="1" dirty="0" err="1"/>
              <a:t>UpdateButtons</a:t>
            </a:r>
            <a:r>
              <a:rPr lang="fr-FR" dirty="0"/>
              <a:t> et </a:t>
            </a:r>
            <a:r>
              <a:rPr lang="fr-FR" i="1" dirty="0" err="1"/>
              <a:t>PreRenderButton</a:t>
            </a:r>
            <a:r>
              <a:rPr lang="fr-FR" dirty="0"/>
              <a:t> sont appelées en boucle par le moteur de jeu</a:t>
            </a:r>
          </a:p>
        </p:txBody>
      </p:sp>
    </p:spTree>
    <p:extLst>
      <p:ext uri="{BB962C8B-B14F-4D97-AF65-F5344CB8AC3E}">
        <p14:creationId xmlns:p14="http://schemas.microsoft.com/office/powerpoint/2010/main" val="21005013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0FE3A2-918D-E187-69FC-6828856B7268}"/>
              </a:ext>
            </a:extLst>
          </p:cNvPr>
          <p:cNvSpPr>
            <a:spLocks noGrp="1"/>
          </p:cNvSpPr>
          <p:nvPr>
            <p:ph type="title"/>
          </p:nvPr>
        </p:nvSpPr>
        <p:spPr/>
        <p:txBody>
          <a:bodyPr/>
          <a:lstStyle/>
          <a:p>
            <a:r>
              <a:rPr lang="fr-FR" dirty="0"/>
              <a:t>Auto-click</a:t>
            </a:r>
          </a:p>
        </p:txBody>
      </p:sp>
      <p:sp>
        <p:nvSpPr>
          <p:cNvPr id="3" name="Espace réservé du contenu 2">
            <a:extLst>
              <a:ext uri="{FF2B5EF4-FFF2-40B4-BE49-F238E27FC236}">
                <a16:creationId xmlns:a16="http://schemas.microsoft.com/office/drawing/2014/main" id="{4EAD1D0D-92A7-4BF4-D31A-04BACB3A273D}"/>
              </a:ext>
            </a:extLst>
          </p:cNvPr>
          <p:cNvSpPr>
            <a:spLocks noGrp="1"/>
          </p:cNvSpPr>
          <p:nvPr>
            <p:ph idx="1"/>
          </p:nvPr>
        </p:nvSpPr>
        <p:spPr>
          <a:xfrm>
            <a:off x="7060223" y="1348509"/>
            <a:ext cx="4686300" cy="5057426"/>
          </a:xfrm>
        </p:spPr>
        <p:txBody>
          <a:bodyPr>
            <a:normAutofit/>
          </a:bodyPr>
          <a:lstStyle/>
          <a:p>
            <a:r>
              <a:rPr lang="fr-FR" dirty="0"/>
              <a:t>La modification du tableau </a:t>
            </a:r>
            <a:r>
              <a:rPr lang="fr-FR" i="1" dirty="0" err="1"/>
              <a:t>m_buttonTypes</a:t>
            </a:r>
            <a:r>
              <a:rPr lang="fr-FR" dirty="0"/>
              <a:t> permet de faire apparaitre un bouton</a:t>
            </a:r>
          </a:p>
          <a:p>
            <a:r>
              <a:rPr lang="fr-FR" dirty="0"/>
              <a:t>La modification de </a:t>
            </a:r>
            <a:r>
              <a:rPr lang="fr-FR" i="1" dirty="0" err="1"/>
              <a:t>m_nSelectedButton</a:t>
            </a:r>
            <a:r>
              <a:rPr lang="fr-FR" i="1" dirty="0"/>
              <a:t> </a:t>
            </a:r>
            <a:r>
              <a:rPr lang="fr-FR" dirty="0"/>
              <a:t>permet de sélectionner le bouton</a:t>
            </a:r>
          </a:p>
          <a:p>
            <a:r>
              <a:rPr lang="fr-FR" dirty="0"/>
              <a:t>Toutes les conditions sont réunies pour appeler une méthode de la </a:t>
            </a:r>
            <a:r>
              <a:rPr lang="fr-FR" dirty="0" err="1"/>
              <a:t>vtable</a:t>
            </a:r>
            <a:r>
              <a:rPr lang="fr-FR" dirty="0"/>
              <a:t> automatiquement</a:t>
            </a:r>
          </a:p>
        </p:txBody>
      </p:sp>
      <p:sp>
        <p:nvSpPr>
          <p:cNvPr id="4" name="Espace réservé de la date 3">
            <a:extLst>
              <a:ext uri="{FF2B5EF4-FFF2-40B4-BE49-F238E27FC236}">
                <a16:creationId xmlns:a16="http://schemas.microsoft.com/office/drawing/2014/main" id="{584DB603-148C-D3A5-1BBA-F43E705B03C1}"/>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2466262D-91BB-C658-5646-6FFB3356BCD5}"/>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F0FDC47F-E54C-3781-A169-DD84829274DA}"/>
              </a:ext>
            </a:extLst>
          </p:cNvPr>
          <p:cNvSpPr>
            <a:spLocks noGrp="1"/>
          </p:cNvSpPr>
          <p:nvPr>
            <p:ph type="sldNum" sz="quarter" idx="12"/>
          </p:nvPr>
        </p:nvSpPr>
        <p:spPr/>
        <p:txBody>
          <a:bodyPr/>
          <a:lstStyle/>
          <a:p>
            <a:fld id="{099E491B-5FEE-473E-A443-BD88A0F82CEF}" type="slidenum">
              <a:rPr lang="fr-FR" smtClean="0"/>
              <a:pPr/>
              <a:t>38</a:t>
            </a:fld>
            <a:endParaRPr lang="fr-FR" dirty="0"/>
          </a:p>
        </p:txBody>
      </p:sp>
      <p:pic>
        <p:nvPicPr>
          <p:cNvPr id="8" name="Image 7">
            <a:extLst>
              <a:ext uri="{FF2B5EF4-FFF2-40B4-BE49-F238E27FC236}">
                <a16:creationId xmlns:a16="http://schemas.microsoft.com/office/drawing/2014/main" id="{D14B47E9-C274-AB99-14A1-2E6C11AFBDB7}"/>
              </a:ext>
            </a:extLst>
          </p:cNvPr>
          <p:cNvPicPr>
            <a:picLocks noChangeAspect="1"/>
          </p:cNvPicPr>
          <p:nvPr/>
        </p:nvPicPr>
        <p:blipFill rotWithShape="1">
          <a:blip r:embed="rId2"/>
          <a:srcRect t="3974"/>
          <a:stretch/>
        </p:blipFill>
        <p:spPr>
          <a:xfrm>
            <a:off x="369454" y="1348509"/>
            <a:ext cx="6418207" cy="5057426"/>
          </a:xfrm>
          <a:prstGeom prst="rect">
            <a:avLst/>
          </a:prstGeom>
        </p:spPr>
      </p:pic>
    </p:spTree>
    <p:extLst>
      <p:ext uri="{BB962C8B-B14F-4D97-AF65-F5344CB8AC3E}">
        <p14:creationId xmlns:p14="http://schemas.microsoft.com/office/powerpoint/2010/main" val="3834805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39CD30-09C6-AFBC-EEB1-9CEBC77B41A2}"/>
              </a:ext>
            </a:extLst>
          </p:cNvPr>
          <p:cNvSpPr>
            <a:spLocks noGrp="1"/>
          </p:cNvSpPr>
          <p:nvPr>
            <p:ph type="title"/>
          </p:nvPr>
        </p:nvSpPr>
        <p:spPr/>
        <p:txBody>
          <a:bodyPr/>
          <a:lstStyle/>
          <a:p>
            <a:r>
              <a:rPr lang="fr-FR" dirty="0"/>
              <a:t>Stratégie d’exploitation</a:t>
            </a:r>
          </a:p>
        </p:txBody>
      </p:sp>
      <p:sp>
        <p:nvSpPr>
          <p:cNvPr id="3" name="Espace réservé du contenu 2">
            <a:extLst>
              <a:ext uri="{FF2B5EF4-FFF2-40B4-BE49-F238E27FC236}">
                <a16:creationId xmlns:a16="http://schemas.microsoft.com/office/drawing/2014/main" id="{655E247B-132A-ABB5-8C22-D3586891511B}"/>
              </a:ext>
            </a:extLst>
          </p:cNvPr>
          <p:cNvSpPr>
            <a:spLocks noGrp="1"/>
          </p:cNvSpPr>
          <p:nvPr>
            <p:ph idx="1"/>
          </p:nvPr>
        </p:nvSpPr>
        <p:spPr>
          <a:xfrm>
            <a:off x="384611" y="1361453"/>
            <a:ext cx="5726722" cy="4828454"/>
          </a:xfrm>
        </p:spPr>
        <p:txBody>
          <a:bodyPr/>
          <a:lstStyle/>
          <a:p>
            <a:r>
              <a:rPr lang="fr-FR" dirty="0"/>
              <a:t>Au moment de l’appel</a:t>
            </a:r>
          </a:p>
          <a:p>
            <a:pPr lvl="1"/>
            <a:r>
              <a:rPr lang="fr-FR" dirty="0"/>
              <a:t>RCX pointe sur la structure </a:t>
            </a:r>
            <a:r>
              <a:rPr lang="fr-FR" dirty="0" err="1"/>
              <a:t>CInfButtonArray</a:t>
            </a:r>
            <a:endParaRPr lang="fr-FR" dirty="0"/>
          </a:p>
          <a:p>
            <a:r>
              <a:rPr lang="fr-FR" dirty="0"/>
              <a:t>Trouver un pointeur de fonction intéressant dans la section .</a:t>
            </a:r>
            <a:r>
              <a:rPr lang="fr-FR" dirty="0" err="1"/>
              <a:t>text</a:t>
            </a:r>
            <a:endParaRPr lang="fr-FR" dirty="0"/>
          </a:p>
          <a:p>
            <a:r>
              <a:rPr lang="fr-FR" dirty="0"/>
              <a:t>Appeler un gadget pour effectuer un </a:t>
            </a:r>
            <a:r>
              <a:rPr lang="fr-FR" b="1" dirty="0"/>
              <a:t>pivot</a:t>
            </a:r>
          </a:p>
          <a:p>
            <a:endParaRPr lang="fr-FR" dirty="0"/>
          </a:p>
        </p:txBody>
      </p:sp>
      <p:sp>
        <p:nvSpPr>
          <p:cNvPr id="4" name="Espace réservé de la date 3">
            <a:extLst>
              <a:ext uri="{FF2B5EF4-FFF2-40B4-BE49-F238E27FC236}">
                <a16:creationId xmlns:a16="http://schemas.microsoft.com/office/drawing/2014/main" id="{EDA1C227-AC34-8F1F-A869-A170CAE77BD9}"/>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79FCB534-7F88-7F11-064B-0E5EADD5CBA7}"/>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8342D6FC-433B-0B16-B3AC-7B1F82FD3EF8}"/>
              </a:ext>
            </a:extLst>
          </p:cNvPr>
          <p:cNvSpPr>
            <a:spLocks noGrp="1"/>
          </p:cNvSpPr>
          <p:nvPr>
            <p:ph type="sldNum" sz="quarter" idx="12"/>
          </p:nvPr>
        </p:nvSpPr>
        <p:spPr/>
        <p:txBody>
          <a:bodyPr/>
          <a:lstStyle/>
          <a:p>
            <a:fld id="{099E491B-5FEE-473E-A443-BD88A0F82CEF}" type="slidenum">
              <a:rPr lang="fr-FR" smtClean="0"/>
              <a:pPr/>
              <a:t>39</a:t>
            </a:fld>
            <a:endParaRPr lang="fr-FR" dirty="0"/>
          </a:p>
        </p:txBody>
      </p:sp>
      <p:pic>
        <p:nvPicPr>
          <p:cNvPr id="12" name="Image 11">
            <a:extLst>
              <a:ext uri="{FF2B5EF4-FFF2-40B4-BE49-F238E27FC236}">
                <a16:creationId xmlns:a16="http://schemas.microsoft.com/office/drawing/2014/main" id="{A3A1CC08-36B5-FD48-319A-1EDBC187DD7A}"/>
              </a:ext>
            </a:extLst>
          </p:cNvPr>
          <p:cNvPicPr>
            <a:picLocks noChangeAspect="1"/>
          </p:cNvPicPr>
          <p:nvPr/>
        </p:nvPicPr>
        <p:blipFill>
          <a:blip r:embed="rId3"/>
          <a:stretch>
            <a:fillRect/>
          </a:stretch>
        </p:blipFill>
        <p:spPr>
          <a:xfrm>
            <a:off x="7258532" y="3510185"/>
            <a:ext cx="4380535" cy="23688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 13">
            <a:extLst>
              <a:ext uri="{FF2B5EF4-FFF2-40B4-BE49-F238E27FC236}">
                <a16:creationId xmlns:a16="http://schemas.microsoft.com/office/drawing/2014/main" id="{D2361CDB-E3CA-041D-6B71-8B3278FF8BE7}"/>
              </a:ext>
            </a:extLst>
          </p:cNvPr>
          <p:cNvPicPr>
            <a:picLocks noChangeAspect="1"/>
          </p:cNvPicPr>
          <p:nvPr/>
        </p:nvPicPr>
        <p:blipFill rotWithShape="1">
          <a:blip r:embed="rId4"/>
          <a:srcRect b="2871"/>
          <a:stretch/>
        </p:blipFill>
        <p:spPr>
          <a:xfrm>
            <a:off x="7255604" y="1593479"/>
            <a:ext cx="4383463" cy="14500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08327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FB8675-E9B4-E009-B1FB-D47E3B36A9B1}"/>
              </a:ext>
            </a:extLst>
          </p:cNvPr>
          <p:cNvSpPr>
            <a:spLocks noGrp="1"/>
          </p:cNvSpPr>
          <p:nvPr>
            <p:ph type="title"/>
          </p:nvPr>
        </p:nvSpPr>
        <p:spPr/>
        <p:txBody>
          <a:bodyPr/>
          <a:lstStyle/>
          <a:p>
            <a:r>
              <a:rPr lang="fr-FR" dirty="0" err="1"/>
              <a:t>Infinity</a:t>
            </a:r>
            <a:r>
              <a:rPr lang="fr-FR" dirty="0"/>
              <a:t> engine</a:t>
            </a:r>
          </a:p>
        </p:txBody>
      </p:sp>
      <p:sp>
        <p:nvSpPr>
          <p:cNvPr id="4" name="Espace réservé de la date 3">
            <a:extLst>
              <a:ext uri="{FF2B5EF4-FFF2-40B4-BE49-F238E27FC236}">
                <a16:creationId xmlns:a16="http://schemas.microsoft.com/office/drawing/2014/main" id="{0F5754D1-594F-886C-141F-D0C62FA6DE2F}"/>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DF2E7DB5-F626-4013-3836-0E8282B95017}"/>
              </a:ext>
            </a:extLst>
          </p:cNvPr>
          <p:cNvSpPr>
            <a:spLocks noGrp="1"/>
          </p:cNvSpPr>
          <p:nvPr>
            <p:ph type="ftr" sz="quarter" idx="11"/>
          </p:nvPr>
        </p:nvSpPr>
        <p:spPr/>
        <p:txBody>
          <a:bodyPr/>
          <a:lstStyle/>
          <a:p>
            <a:r>
              <a:rPr lang="fr-FR" dirty="0" err="1"/>
              <a:t>Infinity</a:t>
            </a:r>
            <a:r>
              <a:rPr lang="fr-FR" dirty="0"/>
              <a:t> Engine</a:t>
            </a:r>
          </a:p>
        </p:txBody>
      </p:sp>
      <p:sp>
        <p:nvSpPr>
          <p:cNvPr id="6" name="Espace réservé du numéro de diapositive 5">
            <a:extLst>
              <a:ext uri="{FF2B5EF4-FFF2-40B4-BE49-F238E27FC236}">
                <a16:creationId xmlns:a16="http://schemas.microsoft.com/office/drawing/2014/main" id="{5ED81129-4B4E-F010-D712-8AB22B5125D6}"/>
              </a:ext>
            </a:extLst>
          </p:cNvPr>
          <p:cNvSpPr>
            <a:spLocks noGrp="1"/>
          </p:cNvSpPr>
          <p:nvPr>
            <p:ph type="sldNum" sz="quarter" idx="12"/>
          </p:nvPr>
        </p:nvSpPr>
        <p:spPr/>
        <p:txBody>
          <a:bodyPr/>
          <a:lstStyle/>
          <a:p>
            <a:fld id="{099E491B-5FEE-473E-A443-BD88A0F82CEF}" type="slidenum">
              <a:rPr lang="fr-FR" smtClean="0"/>
              <a:pPr/>
              <a:t>4</a:t>
            </a:fld>
            <a:endParaRPr lang="fr-FR" dirty="0"/>
          </a:p>
        </p:txBody>
      </p:sp>
      <p:pic>
        <p:nvPicPr>
          <p:cNvPr id="21" name="Espace réservé du contenu 17">
            <a:extLst>
              <a:ext uri="{FF2B5EF4-FFF2-40B4-BE49-F238E27FC236}">
                <a16:creationId xmlns:a16="http://schemas.microsoft.com/office/drawing/2014/main" id="{A7071EA4-F068-1DC5-7DC8-BE15133256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50" y="3292280"/>
            <a:ext cx="952120" cy="955526"/>
          </a:xfrm>
        </p:spPr>
      </p:pic>
      <p:pic>
        <p:nvPicPr>
          <p:cNvPr id="25" name="Image 24">
            <a:extLst>
              <a:ext uri="{FF2B5EF4-FFF2-40B4-BE49-F238E27FC236}">
                <a16:creationId xmlns:a16="http://schemas.microsoft.com/office/drawing/2014/main" id="{8A196DEC-BC40-6540-62E8-895D8A7A1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6470" y="3161285"/>
            <a:ext cx="882420" cy="882420"/>
          </a:xfrm>
          <a:prstGeom prst="rect">
            <a:avLst/>
          </a:prstGeom>
        </p:spPr>
      </p:pic>
      <p:pic>
        <p:nvPicPr>
          <p:cNvPr id="29" name="Image 28">
            <a:extLst>
              <a:ext uri="{FF2B5EF4-FFF2-40B4-BE49-F238E27FC236}">
                <a16:creationId xmlns:a16="http://schemas.microsoft.com/office/drawing/2014/main" id="{7A4FF501-C4C5-E2C1-0E01-DE0F439227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5830" y="5033162"/>
            <a:ext cx="843303" cy="1125404"/>
          </a:xfrm>
          <a:prstGeom prst="rect">
            <a:avLst/>
          </a:prstGeom>
        </p:spPr>
      </p:pic>
      <p:pic>
        <p:nvPicPr>
          <p:cNvPr id="37" name="Image 36">
            <a:extLst>
              <a:ext uri="{FF2B5EF4-FFF2-40B4-BE49-F238E27FC236}">
                <a16:creationId xmlns:a16="http://schemas.microsoft.com/office/drawing/2014/main" id="{D702E4AE-3850-28FB-BA2E-479C71CDD115}"/>
              </a:ext>
            </a:extLst>
          </p:cNvPr>
          <p:cNvPicPr>
            <a:picLocks noChangeAspect="1"/>
          </p:cNvPicPr>
          <p:nvPr/>
        </p:nvPicPr>
        <p:blipFill>
          <a:blip r:embed="rId5"/>
          <a:stretch>
            <a:fillRect/>
          </a:stretch>
        </p:blipFill>
        <p:spPr>
          <a:xfrm>
            <a:off x="2154114" y="4977503"/>
            <a:ext cx="967104" cy="835578"/>
          </a:xfrm>
          <a:prstGeom prst="rect">
            <a:avLst/>
          </a:prstGeom>
        </p:spPr>
      </p:pic>
      <p:pic>
        <p:nvPicPr>
          <p:cNvPr id="41" name="Image 40">
            <a:extLst>
              <a:ext uri="{FF2B5EF4-FFF2-40B4-BE49-F238E27FC236}">
                <a16:creationId xmlns:a16="http://schemas.microsoft.com/office/drawing/2014/main" id="{325E1195-DB3F-E4FB-309A-B79A817562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7513" y="5482988"/>
            <a:ext cx="972547" cy="972547"/>
          </a:xfrm>
          <a:prstGeom prst="rect">
            <a:avLst/>
          </a:prstGeom>
        </p:spPr>
      </p:pic>
      <p:pic>
        <p:nvPicPr>
          <p:cNvPr id="43" name="Image 42">
            <a:extLst>
              <a:ext uri="{FF2B5EF4-FFF2-40B4-BE49-F238E27FC236}">
                <a16:creationId xmlns:a16="http://schemas.microsoft.com/office/drawing/2014/main" id="{22040D15-1A91-10C7-534C-45AB600A48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3122" y="3271580"/>
            <a:ext cx="1037779" cy="1037779"/>
          </a:xfrm>
          <a:prstGeom prst="rect">
            <a:avLst/>
          </a:prstGeom>
        </p:spPr>
      </p:pic>
      <p:sp>
        <p:nvSpPr>
          <p:cNvPr id="44" name="ZoneTexte 43">
            <a:extLst>
              <a:ext uri="{FF2B5EF4-FFF2-40B4-BE49-F238E27FC236}">
                <a16:creationId xmlns:a16="http://schemas.microsoft.com/office/drawing/2014/main" id="{CC693926-56F4-2AFC-ABD8-017295ED3A78}"/>
              </a:ext>
            </a:extLst>
          </p:cNvPr>
          <p:cNvSpPr txBox="1"/>
          <p:nvPr/>
        </p:nvSpPr>
        <p:spPr>
          <a:xfrm>
            <a:off x="1777019" y="1520141"/>
            <a:ext cx="4088705" cy="923330"/>
          </a:xfrm>
          <a:prstGeom prst="rect">
            <a:avLst/>
          </a:prstGeom>
          <a:noFill/>
        </p:spPr>
        <p:txBody>
          <a:bodyPr wrap="square" rtlCol="0">
            <a:spAutoFit/>
          </a:bodyPr>
          <a:lstStyle/>
          <a:p>
            <a:r>
              <a:rPr lang="fr-FR" dirty="0">
                <a:solidFill>
                  <a:schemeClr val="bg1"/>
                </a:solidFill>
              </a:rPr>
              <a:t>Moteur de jeu vidéo permettant la création de jeu de rôle en perspective isométrique</a:t>
            </a:r>
          </a:p>
        </p:txBody>
      </p:sp>
      <p:pic>
        <p:nvPicPr>
          <p:cNvPr id="46" name="Image 45">
            <a:extLst>
              <a:ext uri="{FF2B5EF4-FFF2-40B4-BE49-F238E27FC236}">
                <a16:creationId xmlns:a16="http://schemas.microsoft.com/office/drawing/2014/main" id="{4B729253-1D03-BF43-F5B1-2065D10D36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29708" y="2947530"/>
            <a:ext cx="1122718" cy="1122718"/>
          </a:xfrm>
          <a:prstGeom prst="rect">
            <a:avLst/>
          </a:prstGeom>
        </p:spPr>
      </p:pic>
      <p:cxnSp>
        <p:nvCxnSpPr>
          <p:cNvPr id="48" name="Connecteur droit 47">
            <a:extLst>
              <a:ext uri="{FF2B5EF4-FFF2-40B4-BE49-F238E27FC236}">
                <a16:creationId xmlns:a16="http://schemas.microsoft.com/office/drawing/2014/main" id="{4DAF49BF-6854-E99D-29F9-5F4B585005D9}"/>
              </a:ext>
            </a:extLst>
          </p:cNvPr>
          <p:cNvCxnSpPr/>
          <p:nvPr/>
        </p:nvCxnSpPr>
        <p:spPr>
          <a:xfrm>
            <a:off x="464820" y="4587240"/>
            <a:ext cx="11147662" cy="0"/>
          </a:xfrm>
          <a:prstGeom prst="line">
            <a:avLst/>
          </a:prstGeom>
          <a:ln w="28575">
            <a:solidFill>
              <a:srgbClr val="B00000"/>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C962808B-578C-9611-4956-672326ACE4EC}"/>
              </a:ext>
            </a:extLst>
          </p:cNvPr>
          <p:cNvCxnSpPr>
            <a:cxnSpLocks/>
          </p:cNvCxnSpPr>
          <p:nvPr/>
        </p:nvCxnSpPr>
        <p:spPr>
          <a:xfrm>
            <a:off x="940880" y="4278952"/>
            <a:ext cx="0" cy="308288"/>
          </a:xfrm>
          <a:prstGeom prst="line">
            <a:avLst/>
          </a:prstGeom>
          <a:ln w="28575">
            <a:solidFill>
              <a:srgbClr val="B00000"/>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BD2309CA-32CA-F97C-0D3F-3A4A69C1BC81}"/>
              </a:ext>
            </a:extLst>
          </p:cNvPr>
          <p:cNvCxnSpPr>
            <a:cxnSpLocks/>
          </p:cNvCxnSpPr>
          <p:nvPr/>
        </p:nvCxnSpPr>
        <p:spPr>
          <a:xfrm>
            <a:off x="2650603" y="4626279"/>
            <a:ext cx="0" cy="283376"/>
          </a:xfrm>
          <a:prstGeom prst="line">
            <a:avLst/>
          </a:prstGeom>
          <a:ln w="28575">
            <a:solidFill>
              <a:srgbClr val="B00000"/>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BA9164E0-C11B-E916-0B67-18744C1457B0}"/>
              </a:ext>
            </a:extLst>
          </p:cNvPr>
          <p:cNvCxnSpPr>
            <a:cxnSpLocks/>
            <a:endCxn id="67" idx="0"/>
          </p:cNvCxnSpPr>
          <p:nvPr/>
        </p:nvCxnSpPr>
        <p:spPr>
          <a:xfrm>
            <a:off x="4634184" y="4130036"/>
            <a:ext cx="0" cy="377249"/>
          </a:xfrm>
          <a:prstGeom prst="line">
            <a:avLst/>
          </a:prstGeom>
          <a:ln w="28575">
            <a:solidFill>
              <a:srgbClr val="B00000"/>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E5F7D819-AECA-82A0-AB5D-1F59A26A72F7}"/>
              </a:ext>
            </a:extLst>
          </p:cNvPr>
          <p:cNvCxnSpPr>
            <a:cxnSpLocks/>
            <a:stCxn id="68" idx="4"/>
            <a:endCxn id="41" idx="0"/>
          </p:cNvCxnSpPr>
          <p:nvPr/>
        </p:nvCxnSpPr>
        <p:spPr>
          <a:xfrm>
            <a:off x="9553786" y="4657045"/>
            <a:ext cx="1" cy="825943"/>
          </a:xfrm>
          <a:prstGeom prst="line">
            <a:avLst/>
          </a:prstGeom>
          <a:ln w="28575">
            <a:solidFill>
              <a:srgbClr val="B00000"/>
            </a:solidFill>
          </a:ln>
        </p:spPr>
        <p:style>
          <a:lnRef idx="1">
            <a:schemeClr val="accent1"/>
          </a:lnRef>
          <a:fillRef idx="0">
            <a:schemeClr val="accent1"/>
          </a:fillRef>
          <a:effectRef idx="0">
            <a:schemeClr val="accent1"/>
          </a:effectRef>
          <a:fontRef idx="minor">
            <a:schemeClr val="tx1"/>
          </a:fontRef>
        </p:style>
      </p:cxnSp>
      <p:sp>
        <p:nvSpPr>
          <p:cNvPr id="65" name="Ellipse 64">
            <a:extLst>
              <a:ext uri="{FF2B5EF4-FFF2-40B4-BE49-F238E27FC236}">
                <a16:creationId xmlns:a16="http://schemas.microsoft.com/office/drawing/2014/main" id="{545571F6-FEDD-A291-1AF5-6E701E4837DC}"/>
              </a:ext>
            </a:extLst>
          </p:cNvPr>
          <p:cNvSpPr/>
          <p:nvPr/>
        </p:nvSpPr>
        <p:spPr>
          <a:xfrm>
            <a:off x="878440" y="4524947"/>
            <a:ext cx="121745" cy="124585"/>
          </a:xfrm>
          <a:prstGeom prst="ellipse">
            <a:avLst/>
          </a:prstGeom>
          <a:solidFill>
            <a:srgbClr val="B00000"/>
          </a:solidFill>
          <a:ln w="12700">
            <a:solidFill>
              <a:srgbClr val="B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Ellipse 65">
            <a:extLst>
              <a:ext uri="{FF2B5EF4-FFF2-40B4-BE49-F238E27FC236}">
                <a16:creationId xmlns:a16="http://schemas.microsoft.com/office/drawing/2014/main" id="{E9D14E11-6785-750F-2DB5-F6730E7FB2F7}"/>
              </a:ext>
            </a:extLst>
          </p:cNvPr>
          <p:cNvSpPr/>
          <p:nvPr/>
        </p:nvSpPr>
        <p:spPr>
          <a:xfrm>
            <a:off x="2589731" y="4532460"/>
            <a:ext cx="121745" cy="124585"/>
          </a:xfrm>
          <a:prstGeom prst="ellipse">
            <a:avLst/>
          </a:prstGeom>
          <a:solidFill>
            <a:srgbClr val="B00000"/>
          </a:solidFill>
          <a:ln w="12700">
            <a:solidFill>
              <a:srgbClr val="B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Ellipse 66">
            <a:extLst>
              <a:ext uri="{FF2B5EF4-FFF2-40B4-BE49-F238E27FC236}">
                <a16:creationId xmlns:a16="http://schemas.microsoft.com/office/drawing/2014/main" id="{0D5C3C77-FFA9-620B-5EED-48C5C76E5956}"/>
              </a:ext>
            </a:extLst>
          </p:cNvPr>
          <p:cNvSpPr/>
          <p:nvPr/>
        </p:nvSpPr>
        <p:spPr>
          <a:xfrm>
            <a:off x="4573311" y="4507285"/>
            <a:ext cx="121745" cy="124585"/>
          </a:xfrm>
          <a:prstGeom prst="ellipse">
            <a:avLst/>
          </a:prstGeom>
          <a:solidFill>
            <a:srgbClr val="B00000"/>
          </a:solidFill>
          <a:ln w="12700">
            <a:solidFill>
              <a:srgbClr val="B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Ellipse 67">
            <a:extLst>
              <a:ext uri="{FF2B5EF4-FFF2-40B4-BE49-F238E27FC236}">
                <a16:creationId xmlns:a16="http://schemas.microsoft.com/office/drawing/2014/main" id="{0EF82677-6419-F4BA-BFD1-1A8EBBA9EAA2}"/>
              </a:ext>
            </a:extLst>
          </p:cNvPr>
          <p:cNvSpPr/>
          <p:nvPr/>
        </p:nvSpPr>
        <p:spPr>
          <a:xfrm>
            <a:off x="9492913" y="4532460"/>
            <a:ext cx="121745" cy="124585"/>
          </a:xfrm>
          <a:prstGeom prst="ellipse">
            <a:avLst/>
          </a:prstGeom>
          <a:solidFill>
            <a:srgbClr val="B00000"/>
          </a:solidFill>
          <a:ln w="12700">
            <a:solidFill>
              <a:srgbClr val="B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9" name="Connecteur droit 68">
            <a:extLst>
              <a:ext uri="{FF2B5EF4-FFF2-40B4-BE49-F238E27FC236}">
                <a16:creationId xmlns:a16="http://schemas.microsoft.com/office/drawing/2014/main" id="{90D735E9-DB53-EC4D-62D0-77709C979331}"/>
              </a:ext>
            </a:extLst>
          </p:cNvPr>
          <p:cNvCxnSpPr>
            <a:cxnSpLocks/>
            <a:stCxn id="70" idx="4"/>
            <a:endCxn id="29" idx="0"/>
          </p:cNvCxnSpPr>
          <p:nvPr/>
        </p:nvCxnSpPr>
        <p:spPr>
          <a:xfrm flipH="1">
            <a:off x="5677482" y="4637637"/>
            <a:ext cx="1" cy="395525"/>
          </a:xfrm>
          <a:prstGeom prst="line">
            <a:avLst/>
          </a:prstGeom>
          <a:ln w="28575">
            <a:solidFill>
              <a:srgbClr val="B00000"/>
            </a:solidFill>
          </a:ln>
        </p:spPr>
        <p:style>
          <a:lnRef idx="1">
            <a:schemeClr val="accent1"/>
          </a:lnRef>
          <a:fillRef idx="0">
            <a:schemeClr val="accent1"/>
          </a:fillRef>
          <a:effectRef idx="0">
            <a:schemeClr val="accent1"/>
          </a:effectRef>
          <a:fontRef idx="minor">
            <a:schemeClr val="tx1"/>
          </a:fontRef>
        </p:style>
      </p:cxnSp>
      <p:sp>
        <p:nvSpPr>
          <p:cNvPr id="70" name="Ellipse 69">
            <a:extLst>
              <a:ext uri="{FF2B5EF4-FFF2-40B4-BE49-F238E27FC236}">
                <a16:creationId xmlns:a16="http://schemas.microsoft.com/office/drawing/2014/main" id="{55ACDDEC-ED07-CA3E-402D-E3DD0146AB81}"/>
              </a:ext>
            </a:extLst>
          </p:cNvPr>
          <p:cNvSpPr/>
          <p:nvPr/>
        </p:nvSpPr>
        <p:spPr>
          <a:xfrm>
            <a:off x="5616610" y="4513052"/>
            <a:ext cx="121745" cy="124585"/>
          </a:xfrm>
          <a:prstGeom prst="ellipse">
            <a:avLst/>
          </a:prstGeom>
          <a:solidFill>
            <a:srgbClr val="B00000"/>
          </a:solidFill>
          <a:ln w="12700">
            <a:solidFill>
              <a:srgbClr val="B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Ellipse 70">
            <a:extLst>
              <a:ext uri="{FF2B5EF4-FFF2-40B4-BE49-F238E27FC236}">
                <a16:creationId xmlns:a16="http://schemas.microsoft.com/office/drawing/2014/main" id="{F2BE2C82-7C7C-7153-EA1E-84DC2AFCA74F}"/>
              </a:ext>
            </a:extLst>
          </p:cNvPr>
          <p:cNvSpPr/>
          <p:nvPr/>
        </p:nvSpPr>
        <p:spPr>
          <a:xfrm>
            <a:off x="8091140" y="4508532"/>
            <a:ext cx="121745" cy="124585"/>
          </a:xfrm>
          <a:prstGeom prst="ellipse">
            <a:avLst/>
          </a:prstGeom>
          <a:solidFill>
            <a:srgbClr val="B00000"/>
          </a:solidFill>
          <a:ln w="12700">
            <a:solidFill>
              <a:srgbClr val="B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2" name="Connecteur droit 71">
            <a:extLst>
              <a:ext uri="{FF2B5EF4-FFF2-40B4-BE49-F238E27FC236}">
                <a16:creationId xmlns:a16="http://schemas.microsoft.com/office/drawing/2014/main" id="{DC0CB15A-D44C-E680-9D7E-11410F53A7C2}"/>
              </a:ext>
            </a:extLst>
          </p:cNvPr>
          <p:cNvCxnSpPr>
            <a:cxnSpLocks/>
            <a:stCxn id="43" idx="2"/>
            <a:endCxn id="71" idx="0"/>
          </p:cNvCxnSpPr>
          <p:nvPr/>
        </p:nvCxnSpPr>
        <p:spPr>
          <a:xfrm>
            <a:off x="8152012" y="4309359"/>
            <a:ext cx="1" cy="199173"/>
          </a:xfrm>
          <a:prstGeom prst="line">
            <a:avLst/>
          </a:prstGeom>
          <a:ln w="28575">
            <a:solidFill>
              <a:srgbClr val="B00000"/>
            </a:solidFill>
          </a:ln>
        </p:spPr>
        <p:style>
          <a:lnRef idx="1">
            <a:schemeClr val="accent1"/>
          </a:lnRef>
          <a:fillRef idx="0">
            <a:schemeClr val="accent1"/>
          </a:fillRef>
          <a:effectRef idx="0">
            <a:schemeClr val="accent1"/>
          </a:effectRef>
          <a:fontRef idx="minor">
            <a:schemeClr val="tx1"/>
          </a:fontRef>
        </p:style>
      </p:cxnSp>
      <p:sp>
        <p:nvSpPr>
          <p:cNvPr id="73" name="Ellipse 72">
            <a:extLst>
              <a:ext uri="{FF2B5EF4-FFF2-40B4-BE49-F238E27FC236}">
                <a16:creationId xmlns:a16="http://schemas.microsoft.com/office/drawing/2014/main" id="{2D89D96D-6FBD-3304-B8B1-8A99818CFA63}"/>
              </a:ext>
            </a:extLst>
          </p:cNvPr>
          <p:cNvSpPr/>
          <p:nvPr/>
        </p:nvSpPr>
        <p:spPr>
          <a:xfrm>
            <a:off x="11030194" y="4507021"/>
            <a:ext cx="121745" cy="124585"/>
          </a:xfrm>
          <a:prstGeom prst="ellipse">
            <a:avLst/>
          </a:prstGeom>
          <a:solidFill>
            <a:srgbClr val="B00000"/>
          </a:solidFill>
          <a:ln w="12700">
            <a:solidFill>
              <a:srgbClr val="B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4" name="Connecteur droit 73">
            <a:extLst>
              <a:ext uri="{FF2B5EF4-FFF2-40B4-BE49-F238E27FC236}">
                <a16:creationId xmlns:a16="http://schemas.microsoft.com/office/drawing/2014/main" id="{9CBEB69C-41CE-3302-D74B-CDD0F4CE6470}"/>
              </a:ext>
            </a:extLst>
          </p:cNvPr>
          <p:cNvCxnSpPr>
            <a:cxnSpLocks/>
          </p:cNvCxnSpPr>
          <p:nvPr/>
        </p:nvCxnSpPr>
        <p:spPr>
          <a:xfrm flipH="1">
            <a:off x="11091067" y="4083175"/>
            <a:ext cx="3174" cy="458491"/>
          </a:xfrm>
          <a:prstGeom prst="line">
            <a:avLst/>
          </a:prstGeom>
          <a:ln w="28575">
            <a:solidFill>
              <a:srgbClr val="B00000"/>
            </a:solidFill>
          </a:ln>
        </p:spPr>
        <p:style>
          <a:lnRef idx="1">
            <a:schemeClr val="accent1"/>
          </a:lnRef>
          <a:fillRef idx="0">
            <a:schemeClr val="accent1"/>
          </a:fillRef>
          <a:effectRef idx="0">
            <a:schemeClr val="accent1"/>
          </a:effectRef>
          <a:fontRef idx="minor">
            <a:schemeClr val="tx1"/>
          </a:fontRef>
        </p:style>
      </p:cxnSp>
      <p:sp>
        <p:nvSpPr>
          <p:cNvPr id="76" name="ZoneTexte 75">
            <a:extLst>
              <a:ext uri="{FF2B5EF4-FFF2-40B4-BE49-F238E27FC236}">
                <a16:creationId xmlns:a16="http://schemas.microsoft.com/office/drawing/2014/main" id="{CE6761BD-267F-B2A4-14CF-91F190FB5269}"/>
              </a:ext>
            </a:extLst>
          </p:cNvPr>
          <p:cNvSpPr txBox="1"/>
          <p:nvPr/>
        </p:nvSpPr>
        <p:spPr>
          <a:xfrm>
            <a:off x="1409370" y="3432584"/>
            <a:ext cx="1032632" cy="461665"/>
          </a:xfrm>
          <a:prstGeom prst="rect">
            <a:avLst/>
          </a:prstGeom>
          <a:noFill/>
        </p:spPr>
        <p:txBody>
          <a:bodyPr wrap="square" rtlCol="0">
            <a:spAutoFit/>
          </a:bodyPr>
          <a:lstStyle/>
          <a:p>
            <a:pPr algn="ctr"/>
            <a:r>
              <a:rPr lang="fr-FR" sz="1200" i="1" dirty="0" err="1">
                <a:solidFill>
                  <a:schemeClr val="bg1"/>
                </a:solidFill>
              </a:rPr>
              <a:t>Baldur’s</a:t>
            </a:r>
            <a:r>
              <a:rPr lang="fr-FR" sz="1200" i="1" dirty="0">
                <a:solidFill>
                  <a:schemeClr val="bg1"/>
                </a:solidFill>
              </a:rPr>
              <a:t> </a:t>
            </a:r>
            <a:r>
              <a:rPr lang="fr-FR" sz="1200" i="1" dirty="0" err="1">
                <a:solidFill>
                  <a:schemeClr val="bg1"/>
                </a:solidFill>
              </a:rPr>
              <a:t>Gate</a:t>
            </a:r>
            <a:r>
              <a:rPr lang="fr-FR" sz="1200" i="1" dirty="0">
                <a:solidFill>
                  <a:schemeClr val="bg1"/>
                </a:solidFill>
              </a:rPr>
              <a:t> (1998)</a:t>
            </a:r>
            <a:endParaRPr lang="fr-FR" i="1" dirty="0">
              <a:solidFill>
                <a:schemeClr val="bg1"/>
              </a:solidFill>
            </a:endParaRPr>
          </a:p>
        </p:txBody>
      </p:sp>
      <p:sp>
        <p:nvSpPr>
          <p:cNvPr id="77" name="ZoneTexte 76">
            <a:extLst>
              <a:ext uri="{FF2B5EF4-FFF2-40B4-BE49-F238E27FC236}">
                <a16:creationId xmlns:a16="http://schemas.microsoft.com/office/drawing/2014/main" id="{EFADC0BC-7EAB-53EE-FA36-A2278A22E685}"/>
              </a:ext>
            </a:extLst>
          </p:cNvPr>
          <p:cNvSpPr txBox="1"/>
          <p:nvPr/>
        </p:nvSpPr>
        <p:spPr>
          <a:xfrm>
            <a:off x="369455" y="5039794"/>
            <a:ext cx="1783676" cy="646331"/>
          </a:xfrm>
          <a:prstGeom prst="rect">
            <a:avLst/>
          </a:prstGeom>
          <a:noFill/>
        </p:spPr>
        <p:txBody>
          <a:bodyPr wrap="square" rtlCol="0">
            <a:spAutoFit/>
          </a:bodyPr>
          <a:lstStyle/>
          <a:p>
            <a:pPr algn="ctr"/>
            <a:r>
              <a:rPr lang="fr-FR" sz="1200" i="1" dirty="0" err="1">
                <a:solidFill>
                  <a:schemeClr val="bg1"/>
                </a:solidFill>
              </a:rPr>
              <a:t>Baldur’s</a:t>
            </a:r>
            <a:r>
              <a:rPr lang="fr-FR" sz="1200" i="1" dirty="0">
                <a:solidFill>
                  <a:schemeClr val="bg1"/>
                </a:solidFill>
              </a:rPr>
              <a:t> </a:t>
            </a:r>
            <a:r>
              <a:rPr lang="fr-FR" sz="1200" i="1" dirty="0" err="1">
                <a:solidFill>
                  <a:schemeClr val="bg1"/>
                </a:solidFill>
              </a:rPr>
              <a:t>Gate</a:t>
            </a:r>
            <a:br>
              <a:rPr lang="fr-FR" sz="1200" i="1" dirty="0">
                <a:solidFill>
                  <a:schemeClr val="bg1"/>
                </a:solidFill>
              </a:rPr>
            </a:br>
            <a:r>
              <a:rPr lang="fr-FR" sz="1200" i="1" dirty="0">
                <a:solidFill>
                  <a:schemeClr val="bg1"/>
                </a:solidFill>
              </a:rPr>
              <a:t>Tales of the </a:t>
            </a:r>
            <a:r>
              <a:rPr lang="fr-FR" sz="1200" i="1" dirty="0" err="1">
                <a:solidFill>
                  <a:schemeClr val="bg1"/>
                </a:solidFill>
              </a:rPr>
              <a:t>Sword</a:t>
            </a:r>
            <a:r>
              <a:rPr lang="fr-FR" sz="1200" i="1" dirty="0">
                <a:solidFill>
                  <a:schemeClr val="bg1"/>
                </a:solidFill>
              </a:rPr>
              <a:t> </a:t>
            </a:r>
            <a:r>
              <a:rPr lang="fr-FR" sz="1200" i="1" dirty="0" err="1">
                <a:solidFill>
                  <a:schemeClr val="bg1"/>
                </a:solidFill>
              </a:rPr>
              <a:t>Coast</a:t>
            </a:r>
            <a:r>
              <a:rPr lang="fr-FR" sz="1200" i="1" dirty="0">
                <a:solidFill>
                  <a:schemeClr val="bg1"/>
                </a:solidFill>
              </a:rPr>
              <a:t> </a:t>
            </a:r>
            <a:br>
              <a:rPr lang="fr-FR" sz="1200" i="1" dirty="0">
                <a:solidFill>
                  <a:schemeClr val="bg1"/>
                </a:solidFill>
              </a:rPr>
            </a:br>
            <a:r>
              <a:rPr lang="fr-FR" sz="1200" i="1" dirty="0">
                <a:solidFill>
                  <a:schemeClr val="bg1"/>
                </a:solidFill>
              </a:rPr>
              <a:t>(1999)</a:t>
            </a:r>
            <a:endParaRPr lang="fr-FR" i="1" dirty="0">
              <a:solidFill>
                <a:schemeClr val="bg1"/>
              </a:solidFill>
            </a:endParaRPr>
          </a:p>
        </p:txBody>
      </p:sp>
      <p:sp>
        <p:nvSpPr>
          <p:cNvPr id="78" name="ZoneTexte 77">
            <a:extLst>
              <a:ext uri="{FF2B5EF4-FFF2-40B4-BE49-F238E27FC236}">
                <a16:creationId xmlns:a16="http://schemas.microsoft.com/office/drawing/2014/main" id="{76E13AE0-3E31-FE3A-BD8E-2C3E25CC1C40}"/>
              </a:ext>
            </a:extLst>
          </p:cNvPr>
          <p:cNvSpPr txBox="1"/>
          <p:nvPr/>
        </p:nvSpPr>
        <p:spPr>
          <a:xfrm>
            <a:off x="5857882" y="5216237"/>
            <a:ext cx="1783676" cy="646331"/>
          </a:xfrm>
          <a:prstGeom prst="rect">
            <a:avLst/>
          </a:prstGeom>
          <a:noFill/>
        </p:spPr>
        <p:txBody>
          <a:bodyPr wrap="square" rtlCol="0">
            <a:spAutoFit/>
          </a:bodyPr>
          <a:lstStyle/>
          <a:p>
            <a:pPr algn="ctr"/>
            <a:r>
              <a:rPr lang="fr-FR" sz="1200" i="1" dirty="0" err="1">
                <a:solidFill>
                  <a:schemeClr val="bg1"/>
                </a:solidFill>
              </a:rPr>
              <a:t>Baldur’s</a:t>
            </a:r>
            <a:r>
              <a:rPr lang="fr-FR" sz="1200" i="1" dirty="0">
                <a:solidFill>
                  <a:schemeClr val="bg1"/>
                </a:solidFill>
              </a:rPr>
              <a:t> </a:t>
            </a:r>
            <a:r>
              <a:rPr lang="fr-FR" sz="1200" i="1" dirty="0" err="1">
                <a:solidFill>
                  <a:schemeClr val="bg1"/>
                </a:solidFill>
              </a:rPr>
              <a:t>Gate</a:t>
            </a:r>
            <a:r>
              <a:rPr lang="fr-FR" sz="1200" i="1" dirty="0">
                <a:solidFill>
                  <a:schemeClr val="bg1"/>
                </a:solidFill>
              </a:rPr>
              <a:t> II</a:t>
            </a:r>
            <a:br>
              <a:rPr lang="fr-FR" sz="1200" i="1" dirty="0">
                <a:solidFill>
                  <a:schemeClr val="bg1"/>
                </a:solidFill>
              </a:rPr>
            </a:br>
            <a:r>
              <a:rPr lang="fr-FR" sz="1200" i="1" dirty="0" err="1">
                <a:solidFill>
                  <a:schemeClr val="bg1"/>
                </a:solidFill>
              </a:rPr>
              <a:t>Shadows</a:t>
            </a:r>
            <a:r>
              <a:rPr lang="fr-FR" sz="1200" i="1" dirty="0">
                <a:solidFill>
                  <a:schemeClr val="bg1"/>
                </a:solidFill>
              </a:rPr>
              <a:t> Of </a:t>
            </a:r>
            <a:r>
              <a:rPr lang="fr-FR" sz="1200" i="1" dirty="0" err="1">
                <a:solidFill>
                  <a:schemeClr val="bg1"/>
                </a:solidFill>
              </a:rPr>
              <a:t>Amn</a:t>
            </a:r>
            <a:r>
              <a:rPr lang="fr-FR" sz="1200" i="1" dirty="0">
                <a:solidFill>
                  <a:schemeClr val="bg1"/>
                </a:solidFill>
              </a:rPr>
              <a:t> </a:t>
            </a:r>
            <a:br>
              <a:rPr lang="fr-FR" sz="1200" i="1" dirty="0">
                <a:solidFill>
                  <a:schemeClr val="bg1"/>
                </a:solidFill>
              </a:rPr>
            </a:br>
            <a:r>
              <a:rPr lang="fr-FR" sz="1200" i="1" dirty="0">
                <a:solidFill>
                  <a:schemeClr val="bg1"/>
                </a:solidFill>
              </a:rPr>
              <a:t>(Septembre 2000)</a:t>
            </a:r>
            <a:endParaRPr lang="fr-FR" i="1" dirty="0">
              <a:solidFill>
                <a:schemeClr val="bg1"/>
              </a:solidFill>
            </a:endParaRPr>
          </a:p>
        </p:txBody>
      </p:sp>
      <p:sp>
        <p:nvSpPr>
          <p:cNvPr id="79" name="ZoneTexte 78">
            <a:extLst>
              <a:ext uri="{FF2B5EF4-FFF2-40B4-BE49-F238E27FC236}">
                <a16:creationId xmlns:a16="http://schemas.microsoft.com/office/drawing/2014/main" id="{4668741A-A5F0-3C3B-2926-45B117345523}"/>
              </a:ext>
            </a:extLst>
          </p:cNvPr>
          <p:cNvSpPr txBox="1"/>
          <p:nvPr/>
        </p:nvSpPr>
        <p:spPr>
          <a:xfrm>
            <a:off x="4992137" y="3382353"/>
            <a:ext cx="1122718" cy="461665"/>
          </a:xfrm>
          <a:prstGeom prst="rect">
            <a:avLst/>
          </a:prstGeom>
          <a:noFill/>
        </p:spPr>
        <p:txBody>
          <a:bodyPr wrap="square" rtlCol="0">
            <a:spAutoFit/>
          </a:bodyPr>
          <a:lstStyle/>
          <a:p>
            <a:pPr algn="ctr"/>
            <a:r>
              <a:rPr lang="fr-FR" sz="1200" i="1" dirty="0" err="1">
                <a:solidFill>
                  <a:schemeClr val="bg1"/>
                </a:solidFill>
              </a:rPr>
              <a:t>Icewind</a:t>
            </a:r>
            <a:r>
              <a:rPr lang="fr-FR" sz="1200" i="1" dirty="0">
                <a:solidFill>
                  <a:schemeClr val="bg1"/>
                </a:solidFill>
              </a:rPr>
              <a:t> Dale</a:t>
            </a:r>
            <a:br>
              <a:rPr lang="fr-FR" sz="1200" i="1" dirty="0">
                <a:solidFill>
                  <a:schemeClr val="bg1"/>
                </a:solidFill>
              </a:rPr>
            </a:br>
            <a:r>
              <a:rPr lang="fr-FR" sz="1200" i="1" dirty="0">
                <a:solidFill>
                  <a:schemeClr val="bg1"/>
                </a:solidFill>
              </a:rPr>
              <a:t>(Juin 2000)</a:t>
            </a:r>
            <a:endParaRPr lang="fr-FR" i="1" dirty="0">
              <a:solidFill>
                <a:schemeClr val="bg1"/>
              </a:solidFill>
            </a:endParaRPr>
          </a:p>
        </p:txBody>
      </p:sp>
      <p:sp>
        <p:nvSpPr>
          <p:cNvPr id="80" name="ZoneTexte 79">
            <a:extLst>
              <a:ext uri="{FF2B5EF4-FFF2-40B4-BE49-F238E27FC236}">
                <a16:creationId xmlns:a16="http://schemas.microsoft.com/office/drawing/2014/main" id="{AE69BF48-08E9-287F-8AFE-65DB60FF23B7}"/>
              </a:ext>
            </a:extLst>
          </p:cNvPr>
          <p:cNvSpPr txBox="1"/>
          <p:nvPr/>
        </p:nvSpPr>
        <p:spPr>
          <a:xfrm>
            <a:off x="9865816" y="5595864"/>
            <a:ext cx="1548118" cy="646331"/>
          </a:xfrm>
          <a:prstGeom prst="rect">
            <a:avLst/>
          </a:prstGeom>
          <a:noFill/>
        </p:spPr>
        <p:txBody>
          <a:bodyPr wrap="square" rtlCol="0">
            <a:spAutoFit/>
          </a:bodyPr>
          <a:lstStyle/>
          <a:p>
            <a:pPr algn="ctr"/>
            <a:r>
              <a:rPr lang="fr-FR" sz="1200" i="1" dirty="0" err="1">
                <a:solidFill>
                  <a:schemeClr val="bg1"/>
                </a:solidFill>
              </a:rPr>
              <a:t>Baldur’s</a:t>
            </a:r>
            <a:r>
              <a:rPr lang="fr-FR" sz="1200" i="1" dirty="0">
                <a:solidFill>
                  <a:schemeClr val="bg1"/>
                </a:solidFill>
              </a:rPr>
              <a:t> </a:t>
            </a:r>
            <a:r>
              <a:rPr lang="fr-FR" sz="1200" i="1" dirty="0" err="1">
                <a:solidFill>
                  <a:schemeClr val="bg1"/>
                </a:solidFill>
              </a:rPr>
              <a:t>Gate</a:t>
            </a:r>
            <a:r>
              <a:rPr lang="fr-FR" sz="1200" i="1" dirty="0">
                <a:solidFill>
                  <a:schemeClr val="bg1"/>
                </a:solidFill>
              </a:rPr>
              <a:t> II </a:t>
            </a:r>
            <a:br>
              <a:rPr lang="fr-FR" sz="1200" i="1" dirty="0">
                <a:solidFill>
                  <a:schemeClr val="bg1"/>
                </a:solidFill>
              </a:rPr>
            </a:br>
            <a:r>
              <a:rPr lang="fr-FR" sz="1200" i="1" dirty="0" err="1">
                <a:solidFill>
                  <a:schemeClr val="bg1"/>
                </a:solidFill>
              </a:rPr>
              <a:t>Throne</a:t>
            </a:r>
            <a:r>
              <a:rPr lang="fr-FR" sz="1200" i="1" dirty="0">
                <a:solidFill>
                  <a:schemeClr val="bg1"/>
                </a:solidFill>
              </a:rPr>
              <a:t> of </a:t>
            </a:r>
            <a:r>
              <a:rPr lang="fr-FR" sz="1200" i="1" dirty="0" err="1">
                <a:solidFill>
                  <a:schemeClr val="bg1"/>
                </a:solidFill>
              </a:rPr>
              <a:t>Bhaal</a:t>
            </a:r>
            <a:br>
              <a:rPr lang="fr-FR" sz="1200" i="1" dirty="0">
                <a:solidFill>
                  <a:schemeClr val="bg1"/>
                </a:solidFill>
              </a:rPr>
            </a:br>
            <a:r>
              <a:rPr lang="fr-FR" sz="1200" i="1" dirty="0">
                <a:solidFill>
                  <a:schemeClr val="bg1"/>
                </a:solidFill>
              </a:rPr>
              <a:t>(Juin 2001)</a:t>
            </a:r>
            <a:endParaRPr lang="fr-FR" i="1" dirty="0">
              <a:solidFill>
                <a:schemeClr val="bg1"/>
              </a:solidFill>
            </a:endParaRPr>
          </a:p>
        </p:txBody>
      </p:sp>
      <p:sp>
        <p:nvSpPr>
          <p:cNvPr id="81" name="ZoneTexte 80">
            <a:extLst>
              <a:ext uri="{FF2B5EF4-FFF2-40B4-BE49-F238E27FC236}">
                <a16:creationId xmlns:a16="http://schemas.microsoft.com/office/drawing/2014/main" id="{A2FC6DDC-A4BD-27E6-F7F5-1AFFE8A08322}"/>
              </a:ext>
            </a:extLst>
          </p:cNvPr>
          <p:cNvSpPr txBox="1"/>
          <p:nvPr/>
        </p:nvSpPr>
        <p:spPr>
          <a:xfrm>
            <a:off x="8486832" y="3446877"/>
            <a:ext cx="1548118" cy="646331"/>
          </a:xfrm>
          <a:prstGeom prst="rect">
            <a:avLst/>
          </a:prstGeom>
          <a:noFill/>
        </p:spPr>
        <p:txBody>
          <a:bodyPr wrap="square" rtlCol="0">
            <a:spAutoFit/>
          </a:bodyPr>
          <a:lstStyle/>
          <a:p>
            <a:pPr algn="ctr"/>
            <a:r>
              <a:rPr lang="fr-FR" sz="1200" i="1" dirty="0" err="1">
                <a:solidFill>
                  <a:schemeClr val="bg1"/>
                </a:solidFill>
              </a:rPr>
              <a:t>Icewind</a:t>
            </a:r>
            <a:r>
              <a:rPr lang="fr-FR" sz="1200" i="1" dirty="0">
                <a:solidFill>
                  <a:schemeClr val="bg1"/>
                </a:solidFill>
              </a:rPr>
              <a:t> Dale</a:t>
            </a:r>
            <a:br>
              <a:rPr lang="fr-FR" sz="1200" i="1" dirty="0">
                <a:solidFill>
                  <a:schemeClr val="bg1"/>
                </a:solidFill>
              </a:rPr>
            </a:br>
            <a:r>
              <a:rPr lang="fr-FR" sz="1200" i="1" dirty="0" err="1">
                <a:solidFill>
                  <a:schemeClr val="bg1"/>
                </a:solidFill>
              </a:rPr>
              <a:t>Heart</a:t>
            </a:r>
            <a:r>
              <a:rPr lang="fr-FR" sz="1200" i="1" dirty="0">
                <a:solidFill>
                  <a:schemeClr val="bg1"/>
                </a:solidFill>
              </a:rPr>
              <a:t> of Winter</a:t>
            </a:r>
            <a:br>
              <a:rPr lang="fr-FR" sz="1200" i="1" dirty="0">
                <a:solidFill>
                  <a:schemeClr val="bg1"/>
                </a:solidFill>
              </a:rPr>
            </a:br>
            <a:r>
              <a:rPr lang="fr-FR" sz="1200" i="1" dirty="0">
                <a:solidFill>
                  <a:schemeClr val="bg1"/>
                </a:solidFill>
              </a:rPr>
              <a:t>(Mars 2001)</a:t>
            </a:r>
            <a:endParaRPr lang="fr-FR" i="1" dirty="0">
              <a:solidFill>
                <a:schemeClr val="bg1"/>
              </a:solidFill>
            </a:endParaRPr>
          </a:p>
        </p:txBody>
      </p:sp>
      <p:sp>
        <p:nvSpPr>
          <p:cNvPr id="82" name="ZoneTexte 81">
            <a:extLst>
              <a:ext uri="{FF2B5EF4-FFF2-40B4-BE49-F238E27FC236}">
                <a16:creationId xmlns:a16="http://schemas.microsoft.com/office/drawing/2014/main" id="{3D140D3A-D7DF-E18A-04F5-A18528EB160A}"/>
              </a:ext>
            </a:extLst>
          </p:cNvPr>
          <p:cNvSpPr txBox="1"/>
          <p:nvPr/>
        </p:nvSpPr>
        <p:spPr>
          <a:xfrm>
            <a:off x="10468835" y="2485864"/>
            <a:ext cx="1122718" cy="461665"/>
          </a:xfrm>
          <a:prstGeom prst="rect">
            <a:avLst/>
          </a:prstGeom>
          <a:noFill/>
        </p:spPr>
        <p:txBody>
          <a:bodyPr wrap="square" rtlCol="0">
            <a:spAutoFit/>
          </a:bodyPr>
          <a:lstStyle/>
          <a:p>
            <a:pPr algn="ctr"/>
            <a:r>
              <a:rPr lang="fr-FR" sz="1200" i="1" dirty="0" err="1">
                <a:solidFill>
                  <a:schemeClr val="bg1"/>
                </a:solidFill>
              </a:rPr>
              <a:t>Icewind</a:t>
            </a:r>
            <a:r>
              <a:rPr lang="fr-FR" sz="1200" i="1" dirty="0">
                <a:solidFill>
                  <a:schemeClr val="bg1"/>
                </a:solidFill>
              </a:rPr>
              <a:t> Dale II</a:t>
            </a:r>
          </a:p>
          <a:p>
            <a:pPr algn="ctr"/>
            <a:r>
              <a:rPr lang="fr-FR" sz="1200" i="1" dirty="0">
                <a:solidFill>
                  <a:schemeClr val="bg1"/>
                </a:solidFill>
              </a:rPr>
              <a:t>(Octobre 2002)</a:t>
            </a:r>
            <a:endParaRPr lang="fr-FR" i="1" dirty="0">
              <a:solidFill>
                <a:schemeClr val="bg1"/>
              </a:solidFill>
            </a:endParaRPr>
          </a:p>
        </p:txBody>
      </p:sp>
      <p:pic>
        <p:nvPicPr>
          <p:cNvPr id="106" name="Image 105">
            <a:extLst>
              <a:ext uri="{FF2B5EF4-FFF2-40B4-BE49-F238E27FC236}">
                <a16:creationId xmlns:a16="http://schemas.microsoft.com/office/drawing/2014/main" id="{4AB74690-297D-6CCC-6F6C-CB251753D050}"/>
              </a:ext>
            </a:extLst>
          </p:cNvPr>
          <p:cNvPicPr>
            <a:picLocks noChangeAspect="1"/>
          </p:cNvPicPr>
          <p:nvPr/>
        </p:nvPicPr>
        <p:blipFill rotWithShape="1">
          <a:blip r:embed="rId9"/>
          <a:srcRect t="23856" b="21334"/>
          <a:stretch/>
        </p:blipFill>
        <p:spPr>
          <a:xfrm>
            <a:off x="369455" y="1586042"/>
            <a:ext cx="1423471" cy="780211"/>
          </a:xfrm>
          <a:prstGeom prst="rect">
            <a:avLst/>
          </a:prstGeom>
        </p:spPr>
      </p:pic>
      <p:sp>
        <p:nvSpPr>
          <p:cNvPr id="107" name="ZoneTexte 106">
            <a:extLst>
              <a:ext uri="{FF2B5EF4-FFF2-40B4-BE49-F238E27FC236}">
                <a16:creationId xmlns:a16="http://schemas.microsoft.com/office/drawing/2014/main" id="{29D4E7D7-ACB6-DB0F-357F-E11EB350C2FF}"/>
              </a:ext>
            </a:extLst>
          </p:cNvPr>
          <p:cNvSpPr txBox="1"/>
          <p:nvPr/>
        </p:nvSpPr>
        <p:spPr>
          <a:xfrm>
            <a:off x="8003338" y="1527632"/>
            <a:ext cx="3724956" cy="1200329"/>
          </a:xfrm>
          <a:prstGeom prst="rect">
            <a:avLst/>
          </a:prstGeom>
          <a:noFill/>
        </p:spPr>
        <p:txBody>
          <a:bodyPr wrap="square" rtlCol="0">
            <a:spAutoFit/>
          </a:bodyPr>
          <a:lstStyle/>
          <a:p>
            <a:r>
              <a:rPr lang="fr-FR" dirty="0">
                <a:solidFill>
                  <a:schemeClr val="bg1"/>
                </a:solidFill>
              </a:rPr>
              <a:t>Développé par </a:t>
            </a:r>
            <a:r>
              <a:rPr lang="fr-FR" dirty="0" err="1">
                <a:solidFill>
                  <a:schemeClr val="bg1"/>
                </a:solidFill>
              </a:rPr>
              <a:t>BioWare</a:t>
            </a:r>
            <a:r>
              <a:rPr lang="fr-FR" dirty="0">
                <a:solidFill>
                  <a:schemeClr val="bg1"/>
                </a:solidFill>
              </a:rPr>
              <a:t> et utilisé pour la série des jeux </a:t>
            </a:r>
            <a:r>
              <a:rPr lang="fr-FR" dirty="0" err="1">
                <a:solidFill>
                  <a:schemeClr val="bg1"/>
                </a:solidFill>
              </a:rPr>
              <a:t>Baldur’s</a:t>
            </a:r>
            <a:r>
              <a:rPr lang="fr-FR" dirty="0">
                <a:solidFill>
                  <a:schemeClr val="bg1"/>
                </a:solidFill>
              </a:rPr>
              <a:t> </a:t>
            </a:r>
            <a:r>
              <a:rPr lang="fr-FR" dirty="0" err="1">
                <a:solidFill>
                  <a:schemeClr val="bg1"/>
                </a:solidFill>
              </a:rPr>
              <a:t>Gate</a:t>
            </a:r>
            <a:r>
              <a:rPr lang="fr-FR" dirty="0">
                <a:solidFill>
                  <a:schemeClr val="bg1"/>
                </a:solidFill>
              </a:rPr>
              <a:t> et dérivé</a:t>
            </a:r>
          </a:p>
          <a:p>
            <a:pPr marL="285750" indent="-285750">
              <a:buFont typeface="Arial" panose="020B0604020202020204" pitchFamily="34" charset="0"/>
              <a:buChar char="•"/>
            </a:pPr>
            <a:endParaRPr lang="fr-FR" dirty="0">
              <a:solidFill>
                <a:schemeClr val="bg1"/>
              </a:solidFill>
            </a:endParaRPr>
          </a:p>
        </p:txBody>
      </p:sp>
      <p:pic>
        <p:nvPicPr>
          <p:cNvPr id="109" name="Image 108">
            <a:extLst>
              <a:ext uri="{FF2B5EF4-FFF2-40B4-BE49-F238E27FC236}">
                <a16:creationId xmlns:a16="http://schemas.microsoft.com/office/drawing/2014/main" id="{A3404B7B-128C-449D-C067-7B2377C589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26278" y="1443827"/>
            <a:ext cx="1419520" cy="10646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411470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F4AADD-00F3-FEC9-9719-23E3746ADB64}"/>
              </a:ext>
            </a:extLst>
          </p:cNvPr>
          <p:cNvSpPr>
            <a:spLocks noGrp="1"/>
          </p:cNvSpPr>
          <p:nvPr>
            <p:ph type="title"/>
          </p:nvPr>
        </p:nvSpPr>
        <p:spPr/>
        <p:txBody>
          <a:bodyPr/>
          <a:lstStyle/>
          <a:p>
            <a:r>
              <a:rPr lang="fr-FR" dirty="0" err="1"/>
              <a:t>Let’s</a:t>
            </a:r>
            <a:r>
              <a:rPr lang="fr-FR" dirty="0"/>
              <a:t> do </a:t>
            </a:r>
            <a:r>
              <a:rPr lang="fr-FR" dirty="0" err="1"/>
              <a:t>jop</a:t>
            </a:r>
            <a:endParaRPr lang="fr-FR" dirty="0"/>
          </a:p>
        </p:txBody>
      </p:sp>
      <p:sp>
        <p:nvSpPr>
          <p:cNvPr id="4" name="Espace réservé de la date 3">
            <a:extLst>
              <a:ext uri="{FF2B5EF4-FFF2-40B4-BE49-F238E27FC236}">
                <a16:creationId xmlns:a16="http://schemas.microsoft.com/office/drawing/2014/main" id="{B69208E8-00EF-76E2-7B7A-E216EEE9A8B3}"/>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E46EFCB8-1680-E964-80F5-E5F26F6BB4C1}"/>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8F3A61F7-41BF-C16C-3E01-4961DB3C8F36}"/>
              </a:ext>
            </a:extLst>
          </p:cNvPr>
          <p:cNvSpPr>
            <a:spLocks noGrp="1"/>
          </p:cNvSpPr>
          <p:nvPr>
            <p:ph type="sldNum" sz="quarter" idx="12"/>
          </p:nvPr>
        </p:nvSpPr>
        <p:spPr/>
        <p:txBody>
          <a:bodyPr/>
          <a:lstStyle/>
          <a:p>
            <a:fld id="{099E491B-5FEE-473E-A443-BD88A0F82CEF}" type="slidenum">
              <a:rPr lang="fr-FR" smtClean="0"/>
              <a:pPr/>
              <a:t>40</a:t>
            </a:fld>
            <a:endParaRPr lang="fr-FR" dirty="0"/>
          </a:p>
        </p:txBody>
      </p:sp>
      <p:sp>
        <p:nvSpPr>
          <p:cNvPr id="7" name="Espace réservé du contenu 2">
            <a:extLst>
              <a:ext uri="{FF2B5EF4-FFF2-40B4-BE49-F238E27FC236}">
                <a16:creationId xmlns:a16="http://schemas.microsoft.com/office/drawing/2014/main" id="{060A93F9-9CAC-562D-203D-1D41482F3A27}"/>
              </a:ext>
            </a:extLst>
          </p:cNvPr>
          <p:cNvSpPr>
            <a:spLocks noGrp="1"/>
          </p:cNvSpPr>
          <p:nvPr>
            <p:ph idx="1"/>
          </p:nvPr>
        </p:nvSpPr>
        <p:spPr>
          <a:xfrm>
            <a:off x="384611" y="1361454"/>
            <a:ext cx="5840343" cy="440908"/>
          </a:xfrm>
        </p:spPr>
        <p:txBody>
          <a:bodyPr>
            <a:normAutofit fontScale="92500" lnSpcReduction="10000"/>
          </a:bodyPr>
          <a:lstStyle/>
          <a:p>
            <a:r>
              <a:rPr lang="fr-FR" dirty="0"/>
              <a:t>JOP  : Jump </a:t>
            </a:r>
            <a:r>
              <a:rPr lang="fr-FR" dirty="0" err="1"/>
              <a:t>Oriented</a:t>
            </a:r>
            <a:r>
              <a:rPr lang="fr-FR" dirty="0"/>
              <a:t> </a:t>
            </a:r>
            <a:r>
              <a:rPr lang="fr-FR" dirty="0" err="1"/>
              <a:t>Programming</a:t>
            </a:r>
            <a:endParaRPr lang="fr-FR" dirty="0"/>
          </a:p>
        </p:txBody>
      </p:sp>
      <p:pic>
        <p:nvPicPr>
          <p:cNvPr id="9" name="Image 8">
            <a:extLst>
              <a:ext uri="{FF2B5EF4-FFF2-40B4-BE49-F238E27FC236}">
                <a16:creationId xmlns:a16="http://schemas.microsoft.com/office/drawing/2014/main" id="{DB8332B2-FB9C-54FC-1BC6-68A321ABAD43}"/>
              </a:ext>
            </a:extLst>
          </p:cNvPr>
          <p:cNvPicPr>
            <a:picLocks noChangeAspect="1"/>
          </p:cNvPicPr>
          <p:nvPr/>
        </p:nvPicPr>
        <p:blipFill>
          <a:blip r:embed="rId2"/>
          <a:stretch>
            <a:fillRect/>
          </a:stretch>
        </p:blipFill>
        <p:spPr>
          <a:xfrm>
            <a:off x="7266057" y="3204413"/>
            <a:ext cx="3993957" cy="7711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 10">
            <a:extLst>
              <a:ext uri="{FF2B5EF4-FFF2-40B4-BE49-F238E27FC236}">
                <a16:creationId xmlns:a16="http://schemas.microsoft.com/office/drawing/2014/main" id="{D8575854-78AC-784B-D351-202E96F1A2ED}"/>
              </a:ext>
            </a:extLst>
          </p:cNvPr>
          <p:cNvPicPr>
            <a:picLocks noChangeAspect="1"/>
          </p:cNvPicPr>
          <p:nvPr/>
        </p:nvPicPr>
        <p:blipFill>
          <a:blip r:embed="rId3"/>
          <a:stretch>
            <a:fillRect/>
          </a:stretch>
        </p:blipFill>
        <p:spPr>
          <a:xfrm>
            <a:off x="7266057" y="4148571"/>
            <a:ext cx="3993957" cy="10270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 14">
            <a:extLst>
              <a:ext uri="{FF2B5EF4-FFF2-40B4-BE49-F238E27FC236}">
                <a16:creationId xmlns:a16="http://schemas.microsoft.com/office/drawing/2014/main" id="{5330CD3B-F31C-167D-DB15-C4B78587ABE3}"/>
              </a:ext>
            </a:extLst>
          </p:cNvPr>
          <p:cNvPicPr>
            <a:picLocks noChangeAspect="1"/>
          </p:cNvPicPr>
          <p:nvPr/>
        </p:nvPicPr>
        <p:blipFill>
          <a:blip r:embed="rId4"/>
          <a:stretch>
            <a:fillRect/>
          </a:stretch>
        </p:blipFill>
        <p:spPr>
          <a:xfrm>
            <a:off x="7266058" y="5373882"/>
            <a:ext cx="1695413" cy="10026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15">
            <a:extLst>
              <a:ext uri="{FF2B5EF4-FFF2-40B4-BE49-F238E27FC236}">
                <a16:creationId xmlns:a16="http://schemas.microsoft.com/office/drawing/2014/main" id="{546FA562-B2AC-D6D8-C4A4-89079598AA95}"/>
              </a:ext>
            </a:extLst>
          </p:cNvPr>
          <p:cNvSpPr/>
          <p:nvPr/>
        </p:nvSpPr>
        <p:spPr>
          <a:xfrm>
            <a:off x="1371600" y="1929451"/>
            <a:ext cx="1960684" cy="396586"/>
          </a:xfrm>
          <a:prstGeom prst="rect">
            <a:avLst/>
          </a:prstGeom>
          <a:solidFill>
            <a:srgbClr val="B00000"/>
          </a:solid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solidFill>
                  <a:schemeClr val="bg1"/>
                </a:solidFill>
                <a:latin typeface="Consolas" panose="020B0609020204030204" pitchFamily="49" charset="0"/>
              </a:rPr>
              <a:t>vfptr</a:t>
            </a:r>
            <a:endParaRPr lang="fr-FR" dirty="0">
              <a:solidFill>
                <a:schemeClr val="bg1"/>
              </a:solidFill>
              <a:latin typeface="Consolas" panose="020B0609020204030204" pitchFamily="49" charset="0"/>
            </a:endParaRPr>
          </a:p>
        </p:txBody>
      </p:sp>
      <p:sp>
        <p:nvSpPr>
          <p:cNvPr id="25" name="Rectangle 24">
            <a:extLst>
              <a:ext uri="{FF2B5EF4-FFF2-40B4-BE49-F238E27FC236}">
                <a16:creationId xmlns:a16="http://schemas.microsoft.com/office/drawing/2014/main" id="{F8DCE830-6550-0D9D-A0C4-253FB37D51AE}"/>
              </a:ext>
            </a:extLst>
          </p:cNvPr>
          <p:cNvSpPr/>
          <p:nvPr/>
        </p:nvSpPr>
        <p:spPr>
          <a:xfrm>
            <a:off x="1371590" y="3395526"/>
            <a:ext cx="1960695"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solidFill>
                  <a:schemeClr val="bg1"/>
                </a:solidFill>
                <a:latin typeface="Consolas" panose="020B0609020204030204" pitchFamily="49" charset="0"/>
              </a:rPr>
              <a:t>0x140462D64</a:t>
            </a:r>
          </a:p>
        </p:txBody>
      </p:sp>
      <p:sp>
        <p:nvSpPr>
          <p:cNvPr id="26" name="Rectangle 25">
            <a:extLst>
              <a:ext uri="{FF2B5EF4-FFF2-40B4-BE49-F238E27FC236}">
                <a16:creationId xmlns:a16="http://schemas.microsoft.com/office/drawing/2014/main" id="{782E2E51-3914-503A-58D1-DE646FA95356}"/>
              </a:ext>
            </a:extLst>
          </p:cNvPr>
          <p:cNvSpPr/>
          <p:nvPr/>
        </p:nvSpPr>
        <p:spPr>
          <a:xfrm>
            <a:off x="1371589" y="5680771"/>
            <a:ext cx="1960695"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solidFill>
                  <a:schemeClr val="bg1"/>
                </a:solidFill>
                <a:latin typeface="Consolas" panose="020B0609020204030204" pitchFamily="49" charset="0"/>
              </a:rPr>
              <a:t>0x140042E54</a:t>
            </a:r>
          </a:p>
        </p:txBody>
      </p:sp>
      <p:sp>
        <p:nvSpPr>
          <p:cNvPr id="27" name="Rectangle 26">
            <a:extLst>
              <a:ext uri="{FF2B5EF4-FFF2-40B4-BE49-F238E27FC236}">
                <a16:creationId xmlns:a16="http://schemas.microsoft.com/office/drawing/2014/main" id="{F1596970-283D-BEAA-262C-D7628AA7E24F}"/>
              </a:ext>
            </a:extLst>
          </p:cNvPr>
          <p:cNvSpPr/>
          <p:nvPr/>
        </p:nvSpPr>
        <p:spPr>
          <a:xfrm>
            <a:off x="1371589" y="4467637"/>
            <a:ext cx="1960695"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solidFill>
                  <a:schemeClr val="bg1"/>
                </a:solidFill>
                <a:latin typeface="Consolas" panose="020B0609020204030204" pitchFamily="49" charset="0"/>
              </a:rPr>
              <a:t>0x1402DB7FE</a:t>
            </a:r>
          </a:p>
        </p:txBody>
      </p:sp>
      <p:cxnSp>
        <p:nvCxnSpPr>
          <p:cNvPr id="30" name="Connecteur droit avec flèche 29">
            <a:extLst>
              <a:ext uri="{FF2B5EF4-FFF2-40B4-BE49-F238E27FC236}">
                <a16:creationId xmlns:a16="http://schemas.microsoft.com/office/drawing/2014/main" id="{794FE800-349B-06F4-FA6F-17176E7AF3CC}"/>
              </a:ext>
            </a:extLst>
          </p:cNvPr>
          <p:cNvCxnSpPr>
            <a:cxnSpLocks/>
            <a:stCxn id="25" idx="3"/>
            <a:endCxn id="9" idx="1"/>
          </p:cNvCxnSpPr>
          <p:nvPr/>
        </p:nvCxnSpPr>
        <p:spPr>
          <a:xfrm flipV="1">
            <a:off x="3332285" y="3589969"/>
            <a:ext cx="3933772" cy="385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2D714B62-00FC-9B40-539A-BD6CC6FB3C7D}"/>
              </a:ext>
            </a:extLst>
          </p:cNvPr>
          <p:cNvCxnSpPr>
            <a:cxnSpLocks/>
            <a:stCxn id="27" idx="3"/>
            <a:endCxn id="11" idx="1"/>
          </p:cNvCxnSpPr>
          <p:nvPr/>
        </p:nvCxnSpPr>
        <p:spPr>
          <a:xfrm flipV="1">
            <a:off x="3332284" y="4662080"/>
            <a:ext cx="3933773" cy="385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a:extLst>
              <a:ext uri="{FF2B5EF4-FFF2-40B4-BE49-F238E27FC236}">
                <a16:creationId xmlns:a16="http://schemas.microsoft.com/office/drawing/2014/main" id="{4C8FB320-BC82-98F6-8EF9-C3AE7BC4031C}"/>
              </a:ext>
            </a:extLst>
          </p:cNvPr>
          <p:cNvCxnSpPr>
            <a:cxnSpLocks/>
            <a:stCxn id="26" idx="3"/>
            <a:endCxn id="15" idx="1"/>
          </p:cNvCxnSpPr>
          <p:nvPr/>
        </p:nvCxnSpPr>
        <p:spPr>
          <a:xfrm flipV="1">
            <a:off x="3332284" y="5875214"/>
            <a:ext cx="3933774" cy="385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0" name="Image 39">
            <a:extLst>
              <a:ext uri="{FF2B5EF4-FFF2-40B4-BE49-F238E27FC236}">
                <a16:creationId xmlns:a16="http://schemas.microsoft.com/office/drawing/2014/main" id="{F995D31B-2B6B-018F-CD04-6D532D3E7768}"/>
              </a:ext>
            </a:extLst>
          </p:cNvPr>
          <p:cNvPicPr>
            <a:picLocks noChangeAspect="1"/>
          </p:cNvPicPr>
          <p:nvPr/>
        </p:nvPicPr>
        <p:blipFill>
          <a:blip r:embed="rId5"/>
          <a:stretch>
            <a:fillRect/>
          </a:stretch>
        </p:blipFill>
        <p:spPr>
          <a:xfrm>
            <a:off x="8153400" y="1242086"/>
            <a:ext cx="3106614" cy="16799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4" name="Rectangle 43">
            <a:extLst>
              <a:ext uri="{FF2B5EF4-FFF2-40B4-BE49-F238E27FC236}">
                <a16:creationId xmlns:a16="http://schemas.microsoft.com/office/drawing/2014/main" id="{98E38931-C0F9-F550-E725-284625CCA067}"/>
              </a:ext>
            </a:extLst>
          </p:cNvPr>
          <p:cNvSpPr/>
          <p:nvPr/>
        </p:nvSpPr>
        <p:spPr>
          <a:xfrm>
            <a:off x="4280382" y="1929451"/>
            <a:ext cx="1960695"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dirty="0">
              <a:solidFill>
                <a:schemeClr val="bg1"/>
              </a:solidFill>
              <a:latin typeface="Consolas" panose="020B0609020204030204" pitchFamily="49" charset="0"/>
            </a:endParaRPr>
          </a:p>
        </p:txBody>
      </p:sp>
      <p:sp>
        <p:nvSpPr>
          <p:cNvPr id="45" name="Rectangle 44">
            <a:extLst>
              <a:ext uri="{FF2B5EF4-FFF2-40B4-BE49-F238E27FC236}">
                <a16:creationId xmlns:a16="http://schemas.microsoft.com/office/drawing/2014/main" id="{3244A462-37BE-40B3-3F5B-E326B6F4231E}"/>
              </a:ext>
            </a:extLst>
          </p:cNvPr>
          <p:cNvSpPr/>
          <p:nvPr/>
        </p:nvSpPr>
        <p:spPr>
          <a:xfrm>
            <a:off x="4279929" y="2326037"/>
            <a:ext cx="1960695"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dirty="0">
              <a:solidFill>
                <a:schemeClr val="bg1"/>
              </a:solidFill>
              <a:latin typeface="Consolas" panose="020B0609020204030204" pitchFamily="49" charset="0"/>
            </a:endParaRPr>
          </a:p>
        </p:txBody>
      </p:sp>
      <p:sp>
        <p:nvSpPr>
          <p:cNvPr id="46" name="Rectangle 45">
            <a:extLst>
              <a:ext uri="{FF2B5EF4-FFF2-40B4-BE49-F238E27FC236}">
                <a16:creationId xmlns:a16="http://schemas.microsoft.com/office/drawing/2014/main" id="{1B1D3638-3113-F582-5F6B-5E806BD06880}"/>
              </a:ext>
            </a:extLst>
          </p:cNvPr>
          <p:cNvSpPr/>
          <p:nvPr/>
        </p:nvSpPr>
        <p:spPr>
          <a:xfrm>
            <a:off x="4279929" y="2735717"/>
            <a:ext cx="1960695" cy="396586"/>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solidFill>
                  <a:schemeClr val="bg1"/>
                </a:solidFill>
                <a:latin typeface="Consolas" panose="020B0609020204030204" pitchFamily="49" charset="0"/>
              </a:rPr>
              <a:t>0x140417E00</a:t>
            </a:r>
          </a:p>
        </p:txBody>
      </p:sp>
      <p:cxnSp>
        <p:nvCxnSpPr>
          <p:cNvPr id="47" name="Connecteur droit avec flèche 46">
            <a:extLst>
              <a:ext uri="{FF2B5EF4-FFF2-40B4-BE49-F238E27FC236}">
                <a16:creationId xmlns:a16="http://schemas.microsoft.com/office/drawing/2014/main" id="{89F1C1B8-99B9-08E1-684A-BEB84173E15B}"/>
              </a:ext>
            </a:extLst>
          </p:cNvPr>
          <p:cNvCxnSpPr>
            <a:cxnSpLocks/>
            <a:stCxn id="16" idx="3"/>
            <a:endCxn id="44" idx="1"/>
          </p:cNvCxnSpPr>
          <p:nvPr/>
        </p:nvCxnSpPr>
        <p:spPr>
          <a:xfrm>
            <a:off x="3332284" y="2127744"/>
            <a:ext cx="948098"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eur droit avec flèche 51">
            <a:extLst>
              <a:ext uri="{FF2B5EF4-FFF2-40B4-BE49-F238E27FC236}">
                <a16:creationId xmlns:a16="http://schemas.microsoft.com/office/drawing/2014/main" id="{6F5A8942-CE2D-BF2F-B2DB-EA48C3BAD3CF}"/>
              </a:ext>
            </a:extLst>
          </p:cNvPr>
          <p:cNvCxnSpPr>
            <a:cxnSpLocks/>
            <a:stCxn id="46" idx="3"/>
            <a:endCxn id="40" idx="1"/>
          </p:cNvCxnSpPr>
          <p:nvPr/>
        </p:nvCxnSpPr>
        <p:spPr>
          <a:xfrm flipV="1">
            <a:off x="6240624" y="2082072"/>
            <a:ext cx="1912776" cy="85193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688AF644-BD07-31C8-05D7-34FB7DA794DA}"/>
              </a:ext>
            </a:extLst>
          </p:cNvPr>
          <p:cNvSpPr/>
          <p:nvPr/>
        </p:nvSpPr>
        <p:spPr>
          <a:xfrm>
            <a:off x="1371589" y="1920237"/>
            <a:ext cx="1960695" cy="4456307"/>
          </a:xfrm>
          <a:prstGeom prst="rect">
            <a:avLst/>
          </a:prstGeom>
          <a:noFill/>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dirty="0">
              <a:solidFill>
                <a:schemeClr val="bg1"/>
              </a:solidFill>
              <a:latin typeface="Consolas" panose="020B0609020204030204" pitchFamily="49" charset="0"/>
            </a:endParaRPr>
          </a:p>
        </p:txBody>
      </p:sp>
      <p:sp>
        <p:nvSpPr>
          <p:cNvPr id="57" name="ZoneTexte 56">
            <a:extLst>
              <a:ext uri="{FF2B5EF4-FFF2-40B4-BE49-F238E27FC236}">
                <a16:creationId xmlns:a16="http://schemas.microsoft.com/office/drawing/2014/main" id="{B2B46B46-40BC-F6E0-0197-EF56FB1EA1B7}"/>
              </a:ext>
            </a:extLst>
          </p:cNvPr>
          <p:cNvSpPr txBox="1"/>
          <p:nvPr/>
        </p:nvSpPr>
        <p:spPr>
          <a:xfrm>
            <a:off x="369455" y="3395526"/>
            <a:ext cx="1002133" cy="369332"/>
          </a:xfrm>
          <a:prstGeom prst="rect">
            <a:avLst/>
          </a:prstGeom>
          <a:noFill/>
        </p:spPr>
        <p:txBody>
          <a:bodyPr wrap="square" rtlCol="0">
            <a:spAutoFit/>
          </a:bodyPr>
          <a:lstStyle/>
          <a:p>
            <a:r>
              <a:rPr lang="fr-FR" dirty="0">
                <a:solidFill>
                  <a:schemeClr val="bg1"/>
                </a:solidFill>
                <a:latin typeface="Consolas" panose="020B0609020204030204" pitchFamily="49" charset="0"/>
              </a:rPr>
              <a:t>+0x20</a:t>
            </a:r>
          </a:p>
        </p:txBody>
      </p:sp>
      <p:sp>
        <p:nvSpPr>
          <p:cNvPr id="58" name="ZoneTexte 57">
            <a:extLst>
              <a:ext uri="{FF2B5EF4-FFF2-40B4-BE49-F238E27FC236}">
                <a16:creationId xmlns:a16="http://schemas.microsoft.com/office/drawing/2014/main" id="{A7FDE53B-6E6A-D8EB-AF91-2C2E010FF94A}"/>
              </a:ext>
            </a:extLst>
          </p:cNvPr>
          <p:cNvSpPr txBox="1"/>
          <p:nvPr/>
        </p:nvSpPr>
        <p:spPr>
          <a:xfrm>
            <a:off x="369455" y="4477414"/>
            <a:ext cx="980159" cy="369332"/>
          </a:xfrm>
          <a:prstGeom prst="rect">
            <a:avLst/>
          </a:prstGeom>
          <a:noFill/>
        </p:spPr>
        <p:txBody>
          <a:bodyPr wrap="square" rtlCol="0">
            <a:spAutoFit/>
          </a:bodyPr>
          <a:lstStyle/>
          <a:p>
            <a:r>
              <a:rPr lang="fr-FR" dirty="0">
                <a:solidFill>
                  <a:schemeClr val="bg1"/>
                </a:solidFill>
                <a:latin typeface="Consolas" panose="020B0609020204030204" pitchFamily="49" charset="0"/>
              </a:rPr>
              <a:t>+0x50</a:t>
            </a:r>
          </a:p>
        </p:txBody>
      </p:sp>
      <p:sp>
        <p:nvSpPr>
          <p:cNvPr id="59" name="ZoneTexte 58">
            <a:extLst>
              <a:ext uri="{FF2B5EF4-FFF2-40B4-BE49-F238E27FC236}">
                <a16:creationId xmlns:a16="http://schemas.microsoft.com/office/drawing/2014/main" id="{7A442259-8E52-4F58-A949-E15294705BDE}"/>
              </a:ext>
            </a:extLst>
          </p:cNvPr>
          <p:cNvSpPr txBox="1"/>
          <p:nvPr/>
        </p:nvSpPr>
        <p:spPr>
          <a:xfrm>
            <a:off x="369456" y="5681679"/>
            <a:ext cx="980158" cy="369332"/>
          </a:xfrm>
          <a:prstGeom prst="rect">
            <a:avLst/>
          </a:prstGeom>
          <a:noFill/>
        </p:spPr>
        <p:txBody>
          <a:bodyPr wrap="square" rtlCol="0">
            <a:spAutoFit/>
          </a:bodyPr>
          <a:lstStyle/>
          <a:p>
            <a:r>
              <a:rPr lang="fr-FR" dirty="0">
                <a:solidFill>
                  <a:schemeClr val="bg1"/>
                </a:solidFill>
                <a:latin typeface="Consolas" panose="020B0609020204030204" pitchFamily="49" charset="0"/>
              </a:rPr>
              <a:t>+0x210</a:t>
            </a:r>
          </a:p>
        </p:txBody>
      </p:sp>
      <p:sp>
        <p:nvSpPr>
          <p:cNvPr id="60" name="ZoneTexte 59">
            <a:extLst>
              <a:ext uri="{FF2B5EF4-FFF2-40B4-BE49-F238E27FC236}">
                <a16:creationId xmlns:a16="http://schemas.microsoft.com/office/drawing/2014/main" id="{DC8A17B7-13F8-4324-C4CD-AB59A8194C9A}"/>
              </a:ext>
            </a:extLst>
          </p:cNvPr>
          <p:cNvSpPr txBox="1"/>
          <p:nvPr/>
        </p:nvSpPr>
        <p:spPr>
          <a:xfrm>
            <a:off x="3446584" y="2757071"/>
            <a:ext cx="833345" cy="369332"/>
          </a:xfrm>
          <a:prstGeom prst="rect">
            <a:avLst/>
          </a:prstGeom>
          <a:noFill/>
        </p:spPr>
        <p:txBody>
          <a:bodyPr wrap="square" rtlCol="0">
            <a:spAutoFit/>
          </a:bodyPr>
          <a:lstStyle/>
          <a:p>
            <a:r>
              <a:rPr lang="fr-FR" dirty="0">
                <a:solidFill>
                  <a:schemeClr val="bg1"/>
                </a:solidFill>
                <a:latin typeface="Consolas" panose="020B0609020204030204" pitchFamily="49" charset="0"/>
              </a:rPr>
              <a:t>+0x10</a:t>
            </a:r>
          </a:p>
        </p:txBody>
      </p:sp>
      <p:cxnSp>
        <p:nvCxnSpPr>
          <p:cNvPr id="61" name="Connecteur droit avec flèche 60">
            <a:extLst>
              <a:ext uri="{FF2B5EF4-FFF2-40B4-BE49-F238E27FC236}">
                <a16:creationId xmlns:a16="http://schemas.microsoft.com/office/drawing/2014/main" id="{01E1A1F6-4C81-A5C5-EFF7-F4A236CDFAEE}"/>
              </a:ext>
            </a:extLst>
          </p:cNvPr>
          <p:cNvCxnSpPr>
            <a:cxnSpLocks/>
          </p:cNvCxnSpPr>
          <p:nvPr/>
        </p:nvCxnSpPr>
        <p:spPr>
          <a:xfrm>
            <a:off x="931986" y="1929451"/>
            <a:ext cx="417628"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4" name="ZoneTexte 63">
            <a:extLst>
              <a:ext uri="{FF2B5EF4-FFF2-40B4-BE49-F238E27FC236}">
                <a16:creationId xmlns:a16="http://schemas.microsoft.com/office/drawing/2014/main" id="{875992A9-A62E-CBCA-0540-4E9B695587E5}"/>
              </a:ext>
            </a:extLst>
          </p:cNvPr>
          <p:cNvSpPr txBox="1"/>
          <p:nvPr/>
        </p:nvSpPr>
        <p:spPr>
          <a:xfrm>
            <a:off x="260091" y="1721576"/>
            <a:ext cx="637449" cy="369332"/>
          </a:xfrm>
          <a:prstGeom prst="rect">
            <a:avLst/>
          </a:prstGeom>
          <a:noFill/>
        </p:spPr>
        <p:txBody>
          <a:bodyPr wrap="square" rtlCol="0">
            <a:spAutoFit/>
          </a:bodyPr>
          <a:lstStyle/>
          <a:p>
            <a:r>
              <a:rPr lang="fr-FR" dirty="0">
                <a:solidFill>
                  <a:schemeClr val="bg1"/>
                </a:solidFill>
                <a:latin typeface="Consolas" panose="020B0609020204030204" pitchFamily="49" charset="0"/>
              </a:rPr>
              <a:t>RCX</a:t>
            </a:r>
          </a:p>
        </p:txBody>
      </p:sp>
    </p:spTree>
    <p:extLst>
      <p:ext uri="{BB962C8B-B14F-4D97-AF65-F5344CB8AC3E}">
        <p14:creationId xmlns:p14="http://schemas.microsoft.com/office/powerpoint/2010/main" val="115673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57" grpId="0"/>
      <p:bldP spid="58" grpId="0"/>
      <p:bldP spid="5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34AAB4-6E17-A221-2820-7B3A4882C484}"/>
              </a:ext>
            </a:extLst>
          </p:cNvPr>
          <p:cNvSpPr>
            <a:spLocks noGrp="1"/>
          </p:cNvSpPr>
          <p:nvPr>
            <p:ph type="title"/>
          </p:nvPr>
        </p:nvSpPr>
        <p:spPr/>
        <p:txBody>
          <a:bodyPr/>
          <a:lstStyle/>
          <a:p>
            <a:r>
              <a:rPr lang="fr-FR" dirty="0" err="1"/>
              <a:t>Let’s</a:t>
            </a:r>
            <a:r>
              <a:rPr lang="fr-FR" dirty="0"/>
              <a:t> do </a:t>
            </a:r>
            <a:r>
              <a:rPr lang="fr-FR" dirty="0" err="1"/>
              <a:t>rop</a:t>
            </a:r>
            <a:endParaRPr lang="fr-FR" dirty="0"/>
          </a:p>
        </p:txBody>
      </p:sp>
      <p:sp>
        <p:nvSpPr>
          <p:cNvPr id="4" name="Espace réservé de la date 3">
            <a:extLst>
              <a:ext uri="{FF2B5EF4-FFF2-40B4-BE49-F238E27FC236}">
                <a16:creationId xmlns:a16="http://schemas.microsoft.com/office/drawing/2014/main" id="{B08EB8A6-9F6E-7C65-54BA-AA01B2C4DC05}"/>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CACAC437-D125-3AB4-62C4-1DEC1C70ECD8}"/>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9D15ACD5-8341-12B5-675D-F0359438BCFC}"/>
              </a:ext>
            </a:extLst>
          </p:cNvPr>
          <p:cNvSpPr>
            <a:spLocks noGrp="1"/>
          </p:cNvSpPr>
          <p:nvPr>
            <p:ph type="sldNum" sz="quarter" idx="12"/>
          </p:nvPr>
        </p:nvSpPr>
        <p:spPr/>
        <p:txBody>
          <a:bodyPr/>
          <a:lstStyle/>
          <a:p>
            <a:fld id="{099E491B-5FEE-473E-A443-BD88A0F82CEF}" type="slidenum">
              <a:rPr lang="fr-FR" smtClean="0"/>
              <a:pPr/>
              <a:t>41</a:t>
            </a:fld>
            <a:endParaRPr lang="fr-FR" dirty="0"/>
          </a:p>
        </p:txBody>
      </p:sp>
      <p:sp>
        <p:nvSpPr>
          <p:cNvPr id="8" name="Espace réservé du contenu 2">
            <a:extLst>
              <a:ext uri="{FF2B5EF4-FFF2-40B4-BE49-F238E27FC236}">
                <a16:creationId xmlns:a16="http://schemas.microsoft.com/office/drawing/2014/main" id="{890DF947-6F30-33F1-FB8D-14622DDBDEAB}"/>
              </a:ext>
            </a:extLst>
          </p:cNvPr>
          <p:cNvSpPr>
            <a:spLocks noGrp="1"/>
          </p:cNvSpPr>
          <p:nvPr>
            <p:ph idx="1"/>
          </p:nvPr>
        </p:nvSpPr>
        <p:spPr>
          <a:xfrm>
            <a:off x="7155409" y="1219200"/>
            <a:ext cx="4586782" cy="5273673"/>
          </a:xfrm>
        </p:spPr>
        <p:txBody>
          <a:bodyPr tIns="0" bIns="0">
            <a:normAutofit fontScale="92500" lnSpcReduction="10000"/>
          </a:bodyPr>
          <a:lstStyle/>
          <a:p>
            <a:pPr marL="0" indent="0">
              <a:spcBef>
                <a:spcPts val="0"/>
              </a:spcBef>
              <a:buNone/>
            </a:pPr>
            <a:r>
              <a:rPr lang="fr-FR" sz="700" dirty="0">
                <a:latin typeface="Consolas" panose="020B0609020204030204" pitchFamily="49" charset="0"/>
              </a:rPr>
              <a:t>[+0000]: 00000001405be790 # </a:t>
            </a:r>
            <a:r>
              <a:rPr lang="fr-FR" sz="700" dirty="0" err="1">
                <a:latin typeface="Consolas" panose="020B0609020204030204" pitchFamily="49" charset="0"/>
              </a:rPr>
              <a:t>vtable</a:t>
            </a:r>
            <a:r>
              <a:rPr lang="fr-FR" sz="700" dirty="0">
                <a:latin typeface="Consolas" panose="020B0609020204030204" pitchFamily="49" charset="0"/>
              </a:rPr>
              <a:t> (-0x10)</a:t>
            </a:r>
          </a:p>
          <a:p>
            <a:pPr marL="0" indent="0">
              <a:spcBef>
                <a:spcPts val="0"/>
              </a:spcBef>
              <a:buNone/>
            </a:pPr>
            <a:r>
              <a:rPr lang="fr-FR" sz="700" dirty="0">
                <a:latin typeface="Consolas" panose="020B0609020204030204" pitchFamily="49" charset="0"/>
              </a:rPr>
              <a:t>[+0008]: 000000014000100e # </a:t>
            </a:r>
            <a:r>
              <a:rPr lang="fr-FR" sz="700" dirty="0" err="1">
                <a:latin typeface="Consolas" panose="020B0609020204030204" pitchFamily="49" charset="0"/>
              </a:rPr>
              <a:t>add</a:t>
            </a:r>
            <a:r>
              <a:rPr lang="fr-FR" sz="700" dirty="0">
                <a:latin typeface="Consolas" panose="020B0609020204030204" pitchFamily="49" charset="0"/>
              </a:rPr>
              <a:t> </a:t>
            </a:r>
            <a:r>
              <a:rPr lang="fr-FR" sz="700" dirty="0" err="1">
                <a:latin typeface="Consolas" panose="020B0609020204030204" pitchFamily="49" charset="0"/>
              </a:rPr>
              <a:t>rsp</a:t>
            </a:r>
            <a:r>
              <a:rPr lang="fr-FR" sz="700" dirty="0">
                <a:latin typeface="Consolas" panose="020B0609020204030204" pitchFamily="49" charset="0"/>
              </a:rPr>
              <a:t>, 8 ; </a:t>
            </a:r>
            <a:r>
              <a:rPr lang="fr-FR" sz="700" dirty="0" err="1">
                <a:latin typeface="Consolas" panose="020B0609020204030204" pitchFamily="49" charset="0"/>
              </a:rPr>
              <a:t>ret</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[+0010]: TOUCHE PAS A CA PETIT CON</a:t>
            </a:r>
          </a:p>
          <a:p>
            <a:pPr marL="0" indent="0">
              <a:spcBef>
                <a:spcPts val="0"/>
              </a:spcBef>
              <a:buNone/>
            </a:pPr>
            <a:r>
              <a:rPr lang="fr-FR" sz="700" dirty="0">
                <a:latin typeface="Consolas" panose="020B0609020204030204" pitchFamily="49" charset="0"/>
              </a:rPr>
              <a:t>[+0018]: 0000000140412153 # pop </a:t>
            </a:r>
            <a:r>
              <a:rPr lang="fr-FR" sz="700" dirty="0" err="1">
                <a:latin typeface="Consolas" panose="020B0609020204030204" pitchFamily="49" charset="0"/>
              </a:rPr>
              <a:t>rbx</a:t>
            </a:r>
            <a:r>
              <a:rPr lang="fr-FR" sz="700" dirty="0">
                <a:latin typeface="Consolas" panose="020B0609020204030204" pitchFamily="49" charset="0"/>
              </a:rPr>
              <a:t> ; sal </a:t>
            </a:r>
            <a:r>
              <a:rPr lang="fr-FR" sz="700" dirty="0" err="1">
                <a:latin typeface="Consolas" panose="020B0609020204030204" pitchFamily="49" charset="0"/>
              </a:rPr>
              <a:t>bl</a:t>
            </a:r>
            <a:r>
              <a:rPr lang="fr-FR" sz="700" dirty="0">
                <a:latin typeface="Consolas" panose="020B0609020204030204" pitchFamily="49" charset="0"/>
              </a:rPr>
              <a:t>, 0xf ; pop </a:t>
            </a:r>
            <a:r>
              <a:rPr lang="fr-FR" sz="700" dirty="0" err="1">
                <a:latin typeface="Consolas" panose="020B0609020204030204" pitchFamily="49" charset="0"/>
              </a:rPr>
              <a:t>rcx</a:t>
            </a:r>
            <a:r>
              <a:rPr lang="fr-FR" sz="700" dirty="0">
                <a:latin typeface="Consolas" panose="020B0609020204030204" pitchFamily="49" charset="0"/>
              </a:rPr>
              <a:t> ; </a:t>
            </a:r>
            <a:r>
              <a:rPr lang="fr-FR" sz="700" dirty="0" err="1">
                <a:latin typeface="Consolas" panose="020B0609020204030204" pitchFamily="49" charset="0"/>
              </a:rPr>
              <a:t>ret</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[+0020]: 0000000140462d64 # pivot part 2 =&gt; </a:t>
            </a:r>
            <a:r>
              <a:rPr lang="fr-FR" sz="700" dirty="0" err="1">
                <a:latin typeface="Consolas" panose="020B0609020204030204" pitchFamily="49" charset="0"/>
              </a:rPr>
              <a:t>mov</a:t>
            </a:r>
            <a:r>
              <a:rPr lang="fr-FR" sz="700" dirty="0">
                <a:latin typeface="Consolas" panose="020B0609020204030204" pitchFamily="49" charset="0"/>
              </a:rPr>
              <a:t> </a:t>
            </a:r>
            <a:r>
              <a:rPr lang="fr-FR" sz="700" dirty="0" err="1">
                <a:latin typeface="Consolas" panose="020B0609020204030204" pitchFamily="49" charset="0"/>
              </a:rPr>
              <a:t>rcx</a:t>
            </a:r>
            <a:r>
              <a:rPr lang="fr-FR" sz="700" dirty="0">
                <a:latin typeface="Consolas" panose="020B0609020204030204" pitchFamily="49" charset="0"/>
              </a:rPr>
              <a:t>, </a:t>
            </a:r>
            <a:r>
              <a:rPr lang="fr-FR" sz="700" dirty="0" err="1">
                <a:latin typeface="Consolas" panose="020B0609020204030204" pitchFamily="49" charset="0"/>
              </a:rPr>
              <a:t>rax</a:t>
            </a:r>
            <a:r>
              <a:rPr lang="fr-FR" sz="700" dirty="0">
                <a:latin typeface="Consolas" panose="020B0609020204030204" pitchFamily="49" charset="0"/>
              </a:rPr>
              <a:t> ; jmp </a:t>
            </a:r>
            <a:r>
              <a:rPr lang="fr-FR" sz="700" dirty="0" err="1">
                <a:latin typeface="Consolas" panose="020B0609020204030204" pitchFamily="49" charset="0"/>
              </a:rPr>
              <a:t>qword</a:t>
            </a:r>
            <a:r>
              <a:rPr lang="fr-FR" sz="700" dirty="0">
                <a:latin typeface="Consolas" panose="020B0609020204030204" pitchFamily="49" charset="0"/>
              </a:rPr>
              <a:t> </a:t>
            </a:r>
            <a:r>
              <a:rPr lang="fr-FR" sz="700" dirty="0" err="1">
                <a:latin typeface="Consolas" panose="020B0609020204030204" pitchFamily="49" charset="0"/>
              </a:rPr>
              <a:t>ptr</a:t>
            </a:r>
            <a:r>
              <a:rPr lang="fr-FR" sz="700" dirty="0">
                <a:latin typeface="Consolas" panose="020B0609020204030204" pitchFamily="49" charset="0"/>
              </a:rPr>
              <a:t> [</a:t>
            </a:r>
            <a:r>
              <a:rPr lang="fr-FR" sz="700" dirty="0" err="1">
                <a:latin typeface="Consolas" panose="020B0609020204030204" pitchFamily="49" charset="0"/>
              </a:rPr>
              <a:t>rax</a:t>
            </a:r>
            <a:r>
              <a:rPr lang="fr-FR" sz="700" dirty="0">
                <a:latin typeface="Consolas" panose="020B0609020204030204" pitchFamily="49" charset="0"/>
              </a:rPr>
              <a:t> + 0x50]</a:t>
            </a:r>
          </a:p>
          <a:p>
            <a:pPr marL="0" indent="0">
              <a:spcBef>
                <a:spcPts val="0"/>
              </a:spcBef>
              <a:buNone/>
            </a:pPr>
            <a:r>
              <a:rPr lang="fr-FR" sz="700" dirty="0">
                <a:latin typeface="Consolas" panose="020B0609020204030204" pitchFamily="49" charset="0"/>
              </a:rPr>
              <a:t>[+0028]: 00000001406579f2 # pointe vers KERNEL32.DLL</a:t>
            </a:r>
          </a:p>
          <a:p>
            <a:pPr marL="0" indent="0">
              <a:spcBef>
                <a:spcPts val="0"/>
              </a:spcBef>
              <a:buNone/>
            </a:pPr>
            <a:r>
              <a:rPr lang="fr-FR" sz="700" dirty="0">
                <a:latin typeface="Consolas" panose="020B0609020204030204" pitchFamily="49" charset="0"/>
              </a:rPr>
              <a:t>[+0030]: 000000014052fbd6 # pop </a:t>
            </a:r>
            <a:r>
              <a:rPr lang="fr-FR" sz="700" dirty="0" err="1">
                <a:latin typeface="Consolas" panose="020B0609020204030204" pitchFamily="49" charset="0"/>
              </a:rPr>
              <a:t>rax</a:t>
            </a:r>
            <a:r>
              <a:rPr lang="fr-FR" sz="700" dirty="0">
                <a:latin typeface="Consolas" panose="020B0609020204030204" pitchFamily="49" charset="0"/>
              </a:rPr>
              <a:t> ; sal </a:t>
            </a:r>
            <a:r>
              <a:rPr lang="fr-FR" sz="700" dirty="0" err="1">
                <a:latin typeface="Consolas" panose="020B0609020204030204" pitchFamily="49" charset="0"/>
              </a:rPr>
              <a:t>edx</a:t>
            </a:r>
            <a:r>
              <a:rPr lang="fr-FR" sz="700" dirty="0">
                <a:latin typeface="Consolas" panose="020B0609020204030204" pitchFamily="49" charset="0"/>
              </a:rPr>
              <a:t>, 0xf ; pop </a:t>
            </a:r>
            <a:r>
              <a:rPr lang="fr-FR" sz="700" dirty="0" err="1">
                <a:latin typeface="Consolas" panose="020B0609020204030204" pitchFamily="49" charset="0"/>
              </a:rPr>
              <a:t>rax</a:t>
            </a:r>
            <a:r>
              <a:rPr lang="fr-FR" sz="700" dirty="0">
                <a:latin typeface="Consolas" panose="020B0609020204030204" pitchFamily="49" charset="0"/>
              </a:rPr>
              <a:t> ; </a:t>
            </a:r>
            <a:r>
              <a:rPr lang="fr-FR" sz="700" dirty="0" err="1">
                <a:latin typeface="Consolas" panose="020B0609020204030204" pitchFamily="49" charset="0"/>
              </a:rPr>
              <a:t>ret</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[+0038]: TOUCHE PAS A CA PETIT CON</a:t>
            </a:r>
          </a:p>
          <a:p>
            <a:pPr marL="0" indent="0">
              <a:spcBef>
                <a:spcPts val="0"/>
              </a:spcBef>
              <a:buNone/>
            </a:pPr>
            <a:r>
              <a:rPr lang="fr-FR" sz="700" dirty="0">
                <a:latin typeface="Consolas" panose="020B0609020204030204" pitchFamily="49" charset="0"/>
              </a:rPr>
              <a:t>[+0040]: 0000000140589428 # __</a:t>
            </a:r>
            <a:r>
              <a:rPr lang="fr-FR" sz="700" dirty="0" err="1">
                <a:latin typeface="Consolas" panose="020B0609020204030204" pitchFamily="49" charset="0"/>
              </a:rPr>
              <a:t>imp</a:t>
            </a:r>
            <a:r>
              <a:rPr lang="fr-FR" sz="700" dirty="0">
                <a:latin typeface="Consolas" panose="020B0609020204030204" pitchFamily="49" charset="0"/>
              </a:rPr>
              <a:t> </a:t>
            </a:r>
            <a:r>
              <a:rPr lang="fr-FR" sz="700" dirty="0" err="1">
                <a:latin typeface="Consolas" panose="020B0609020204030204" pitchFamily="49" charset="0"/>
              </a:rPr>
              <a:t>LoadLibraryA</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[+0048]: 000000014000100e # </a:t>
            </a:r>
            <a:r>
              <a:rPr lang="fr-FR" sz="700" dirty="0" err="1">
                <a:latin typeface="Consolas" panose="020B0609020204030204" pitchFamily="49" charset="0"/>
              </a:rPr>
              <a:t>add</a:t>
            </a:r>
            <a:r>
              <a:rPr lang="fr-FR" sz="700" dirty="0">
                <a:latin typeface="Consolas" panose="020B0609020204030204" pitchFamily="49" charset="0"/>
              </a:rPr>
              <a:t> </a:t>
            </a:r>
            <a:r>
              <a:rPr lang="fr-FR" sz="700" dirty="0" err="1">
                <a:latin typeface="Consolas" panose="020B0609020204030204" pitchFamily="49" charset="0"/>
              </a:rPr>
              <a:t>rsp</a:t>
            </a:r>
            <a:r>
              <a:rPr lang="fr-FR" sz="700" dirty="0">
                <a:latin typeface="Consolas" panose="020B0609020204030204" pitchFamily="49" charset="0"/>
              </a:rPr>
              <a:t>, 8 ; </a:t>
            </a:r>
            <a:r>
              <a:rPr lang="fr-FR" sz="700" dirty="0" err="1">
                <a:latin typeface="Consolas" panose="020B0609020204030204" pitchFamily="49" charset="0"/>
              </a:rPr>
              <a:t>ret</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[+0050]: 00000001402db7fe # pivot part 3 =&gt; push </a:t>
            </a:r>
            <a:r>
              <a:rPr lang="fr-FR" sz="700" dirty="0" err="1">
                <a:latin typeface="Consolas" panose="020B0609020204030204" pitchFamily="49" charset="0"/>
              </a:rPr>
              <a:t>rcx</a:t>
            </a:r>
            <a:r>
              <a:rPr lang="fr-FR" sz="700" dirty="0">
                <a:latin typeface="Consolas" panose="020B0609020204030204" pitchFamily="49" charset="0"/>
              </a:rPr>
              <a:t> ; </a:t>
            </a:r>
            <a:r>
              <a:rPr lang="fr-FR" sz="700" dirty="0" err="1">
                <a:latin typeface="Consolas" panose="020B0609020204030204" pitchFamily="49" charset="0"/>
              </a:rPr>
              <a:t>xor</a:t>
            </a:r>
            <a:r>
              <a:rPr lang="fr-FR" sz="700" dirty="0">
                <a:latin typeface="Consolas" panose="020B0609020204030204" pitchFamily="49" charset="0"/>
              </a:rPr>
              <a:t> </a:t>
            </a:r>
            <a:r>
              <a:rPr lang="fr-FR" sz="700" dirty="0" err="1">
                <a:latin typeface="Consolas" panose="020B0609020204030204" pitchFamily="49" charset="0"/>
              </a:rPr>
              <a:t>rdx</a:t>
            </a:r>
            <a:r>
              <a:rPr lang="fr-FR" sz="700" dirty="0">
                <a:latin typeface="Consolas" panose="020B0609020204030204" pitchFamily="49" charset="0"/>
              </a:rPr>
              <a:t>, </a:t>
            </a:r>
            <a:r>
              <a:rPr lang="fr-FR" sz="700" dirty="0" err="1">
                <a:latin typeface="Consolas" panose="020B0609020204030204" pitchFamily="49" charset="0"/>
              </a:rPr>
              <a:t>rdx</a:t>
            </a:r>
            <a:r>
              <a:rPr lang="fr-FR" sz="700" dirty="0">
                <a:latin typeface="Consolas" panose="020B0609020204030204" pitchFamily="49" charset="0"/>
              </a:rPr>
              <a:t> ; jmp </a:t>
            </a:r>
            <a:r>
              <a:rPr lang="fr-FR" sz="700" dirty="0" err="1">
                <a:latin typeface="Consolas" panose="020B0609020204030204" pitchFamily="49" charset="0"/>
              </a:rPr>
              <a:t>qword</a:t>
            </a:r>
            <a:r>
              <a:rPr lang="fr-FR" sz="700" dirty="0">
                <a:latin typeface="Consolas" panose="020B0609020204030204" pitchFamily="49" charset="0"/>
              </a:rPr>
              <a:t> </a:t>
            </a:r>
            <a:r>
              <a:rPr lang="fr-FR" sz="700" dirty="0" err="1">
                <a:latin typeface="Consolas" panose="020B0609020204030204" pitchFamily="49" charset="0"/>
              </a:rPr>
              <a:t>ptr</a:t>
            </a:r>
            <a:r>
              <a:rPr lang="fr-FR" sz="700" dirty="0">
                <a:latin typeface="Consolas" panose="020B0609020204030204" pitchFamily="49" charset="0"/>
              </a:rPr>
              <a:t> [</a:t>
            </a:r>
            <a:r>
              <a:rPr lang="fr-FR" sz="700" dirty="0" err="1">
                <a:latin typeface="Consolas" panose="020B0609020204030204" pitchFamily="49" charset="0"/>
              </a:rPr>
              <a:t>rax</a:t>
            </a:r>
            <a:r>
              <a:rPr lang="fr-FR" sz="700" dirty="0">
                <a:latin typeface="Consolas" panose="020B0609020204030204" pitchFamily="49" charset="0"/>
              </a:rPr>
              <a:t> + 0x210]</a:t>
            </a:r>
          </a:p>
          <a:p>
            <a:pPr marL="0" indent="0">
              <a:spcBef>
                <a:spcPts val="0"/>
              </a:spcBef>
              <a:buNone/>
            </a:pPr>
            <a:r>
              <a:rPr lang="fr-FR" sz="700" dirty="0">
                <a:latin typeface="Consolas" panose="020B0609020204030204" pitchFamily="49" charset="0"/>
              </a:rPr>
              <a:t>[+0058]: 000000014001ddc1 # jmp </a:t>
            </a:r>
            <a:r>
              <a:rPr lang="fr-FR" sz="700" dirty="0" err="1">
                <a:latin typeface="Consolas" panose="020B0609020204030204" pitchFamily="49" charset="0"/>
              </a:rPr>
              <a:t>qword</a:t>
            </a:r>
            <a:r>
              <a:rPr lang="fr-FR" sz="700" dirty="0">
                <a:latin typeface="Consolas" panose="020B0609020204030204" pitchFamily="49" charset="0"/>
              </a:rPr>
              <a:t> </a:t>
            </a:r>
            <a:r>
              <a:rPr lang="fr-FR" sz="700" dirty="0" err="1">
                <a:latin typeface="Consolas" panose="020B0609020204030204" pitchFamily="49" charset="0"/>
              </a:rPr>
              <a:t>ptr</a:t>
            </a:r>
            <a:r>
              <a:rPr lang="fr-FR" sz="700" dirty="0">
                <a:latin typeface="Consolas" panose="020B0609020204030204" pitchFamily="49" charset="0"/>
              </a:rPr>
              <a:t> [</a:t>
            </a:r>
            <a:r>
              <a:rPr lang="fr-FR" sz="700" dirty="0" err="1">
                <a:latin typeface="Consolas" panose="020B0609020204030204" pitchFamily="49" charset="0"/>
              </a:rPr>
              <a:t>rax</a:t>
            </a:r>
            <a:r>
              <a:rPr lang="fr-FR" sz="700" dirty="0">
                <a:latin typeface="Consolas" panose="020B0609020204030204" pitchFamily="49" charset="0"/>
              </a:rPr>
              <a:t>]</a:t>
            </a:r>
          </a:p>
          <a:p>
            <a:pPr marL="0" indent="0">
              <a:spcBef>
                <a:spcPts val="0"/>
              </a:spcBef>
              <a:buNone/>
            </a:pPr>
            <a:r>
              <a:rPr lang="fr-FR" sz="700" dirty="0">
                <a:latin typeface="Consolas" panose="020B0609020204030204" pitchFamily="49" charset="0"/>
              </a:rPr>
              <a:t>[+0060]: 0000000140304b9d # </a:t>
            </a:r>
            <a:r>
              <a:rPr lang="fr-FR" sz="700" dirty="0" err="1">
                <a:latin typeface="Consolas" panose="020B0609020204030204" pitchFamily="49" charset="0"/>
              </a:rPr>
              <a:t>add</a:t>
            </a:r>
            <a:r>
              <a:rPr lang="fr-FR" sz="700" dirty="0">
                <a:latin typeface="Consolas" panose="020B0609020204030204" pitchFamily="49" charset="0"/>
              </a:rPr>
              <a:t> </a:t>
            </a:r>
            <a:r>
              <a:rPr lang="fr-FR" sz="700" dirty="0" err="1">
                <a:latin typeface="Consolas" panose="020B0609020204030204" pitchFamily="49" charset="0"/>
              </a:rPr>
              <a:t>rsp</a:t>
            </a:r>
            <a:r>
              <a:rPr lang="fr-FR" sz="700" dirty="0">
                <a:latin typeface="Consolas" panose="020B0609020204030204" pitchFamily="49" charset="0"/>
              </a:rPr>
              <a:t>, 0x18 ; </a:t>
            </a:r>
            <a:r>
              <a:rPr lang="fr-FR" sz="700" dirty="0" err="1">
                <a:latin typeface="Consolas" panose="020B0609020204030204" pitchFamily="49" charset="0"/>
              </a:rPr>
              <a:t>ret</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[+0068]: TOUCHE PAS A CA PETIT CON</a:t>
            </a:r>
          </a:p>
          <a:p>
            <a:pPr marL="0" indent="0">
              <a:spcBef>
                <a:spcPts val="0"/>
              </a:spcBef>
              <a:buNone/>
            </a:pPr>
            <a:r>
              <a:rPr lang="fr-FR" sz="700" dirty="0">
                <a:latin typeface="Consolas" panose="020B0609020204030204" pitchFamily="49" charset="0"/>
              </a:rPr>
              <a:t>[+0070]: TOUCHE PAS A CA PETIT CON</a:t>
            </a:r>
          </a:p>
          <a:p>
            <a:pPr marL="0" indent="0">
              <a:spcBef>
                <a:spcPts val="0"/>
              </a:spcBef>
              <a:buNone/>
            </a:pPr>
            <a:r>
              <a:rPr lang="fr-FR" sz="700" dirty="0">
                <a:latin typeface="Consolas" panose="020B0609020204030204" pitchFamily="49" charset="0"/>
              </a:rPr>
              <a:t>[+0078]: TOUCHE PAS A CA PETIT CON</a:t>
            </a:r>
          </a:p>
          <a:p>
            <a:pPr marL="0" indent="0">
              <a:spcBef>
                <a:spcPts val="0"/>
              </a:spcBef>
              <a:buNone/>
            </a:pPr>
            <a:r>
              <a:rPr lang="fr-FR" sz="700" dirty="0">
                <a:latin typeface="Consolas" panose="020B0609020204030204" pitchFamily="49" charset="0"/>
              </a:rPr>
              <a:t>[+0080]: 0000000140151ab0 # pop </a:t>
            </a:r>
            <a:r>
              <a:rPr lang="fr-FR" sz="700" dirty="0" err="1">
                <a:latin typeface="Consolas" panose="020B0609020204030204" pitchFamily="49" charset="0"/>
              </a:rPr>
              <a:t>rdx</a:t>
            </a:r>
            <a:r>
              <a:rPr lang="fr-FR" sz="700" dirty="0">
                <a:latin typeface="Consolas" panose="020B0609020204030204" pitchFamily="49" charset="0"/>
              </a:rPr>
              <a:t> ; </a:t>
            </a:r>
            <a:r>
              <a:rPr lang="fr-FR" sz="700" dirty="0" err="1">
                <a:latin typeface="Consolas" panose="020B0609020204030204" pitchFamily="49" charset="0"/>
              </a:rPr>
              <a:t>ret</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[+0088]: 00000001434b78a0 # pointe a la fin de la section .data</a:t>
            </a:r>
          </a:p>
          <a:p>
            <a:pPr marL="0" indent="0">
              <a:spcBef>
                <a:spcPts val="0"/>
              </a:spcBef>
              <a:buNone/>
            </a:pPr>
            <a:r>
              <a:rPr lang="fr-FR" sz="700" dirty="0">
                <a:latin typeface="Consolas" panose="020B0609020204030204" pitchFamily="49" charset="0"/>
              </a:rPr>
              <a:t>[+0090]: 0000000140161f04 # </a:t>
            </a:r>
            <a:r>
              <a:rPr lang="fr-FR" sz="700" dirty="0" err="1">
                <a:latin typeface="Consolas" panose="020B0609020204030204" pitchFamily="49" charset="0"/>
              </a:rPr>
              <a:t>mov</a:t>
            </a:r>
            <a:r>
              <a:rPr lang="fr-FR" sz="700" dirty="0">
                <a:latin typeface="Consolas" panose="020B0609020204030204" pitchFamily="49" charset="0"/>
              </a:rPr>
              <a:t> </a:t>
            </a:r>
            <a:r>
              <a:rPr lang="fr-FR" sz="700" dirty="0" err="1">
                <a:latin typeface="Consolas" panose="020B0609020204030204" pitchFamily="49" charset="0"/>
              </a:rPr>
              <a:t>qword</a:t>
            </a:r>
            <a:r>
              <a:rPr lang="fr-FR" sz="700" dirty="0">
                <a:latin typeface="Consolas" panose="020B0609020204030204" pitchFamily="49" charset="0"/>
              </a:rPr>
              <a:t> </a:t>
            </a:r>
            <a:r>
              <a:rPr lang="fr-FR" sz="700" dirty="0" err="1">
                <a:latin typeface="Consolas" panose="020B0609020204030204" pitchFamily="49" charset="0"/>
              </a:rPr>
              <a:t>ptr</a:t>
            </a:r>
            <a:r>
              <a:rPr lang="fr-FR" sz="700" dirty="0">
                <a:latin typeface="Consolas" panose="020B0609020204030204" pitchFamily="49" charset="0"/>
              </a:rPr>
              <a:t> [</a:t>
            </a:r>
            <a:r>
              <a:rPr lang="fr-FR" sz="700" dirty="0" err="1">
                <a:latin typeface="Consolas" panose="020B0609020204030204" pitchFamily="49" charset="0"/>
              </a:rPr>
              <a:t>rdx</a:t>
            </a:r>
            <a:r>
              <a:rPr lang="fr-FR" sz="700" dirty="0">
                <a:latin typeface="Consolas" panose="020B0609020204030204" pitchFamily="49" charset="0"/>
              </a:rPr>
              <a:t>], </a:t>
            </a:r>
            <a:r>
              <a:rPr lang="fr-FR" sz="700" dirty="0" err="1">
                <a:latin typeface="Consolas" panose="020B0609020204030204" pitchFamily="49" charset="0"/>
              </a:rPr>
              <a:t>rax</a:t>
            </a:r>
            <a:r>
              <a:rPr lang="fr-FR" sz="700" dirty="0">
                <a:latin typeface="Consolas" panose="020B0609020204030204" pitchFamily="49" charset="0"/>
              </a:rPr>
              <a:t> ; </a:t>
            </a:r>
            <a:r>
              <a:rPr lang="fr-FR" sz="700" dirty="0" err="1">
                <a:latin typeface="Consolas" panose="020B0609020204030204" pitchFamily="49" charset="0"/>
              </a:rPr>
              <a:t>ret</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[+0098]: 00000001400561bc # pop </a:t>
            </a:r>
            <a:r>
              <a:rPr lang="fr-FR" sz="700" dirty="0" err="1">
                <a:latin typeface="Consolas" panose="020B0609020204030204" pitchFamily="49" charset="0"/>
              </a:rPr>
              <a:t>rax</a:t>
            </a:r>
            <a:r>
              <a:rPr lang="fr-FR" sz="700" dirty="0">
                <a:latin typeface="Consolas" panose="020B0609020204030204" pitchFamily="49" charset="0"/>
              </a:rPr>
              <a:t> ; </a:t>
            </a:r>
            <a:r>
              <a:rPr lang="fr-FR" sz="700" dirty="0" err="1">
                <a:latin typeface="Consolas" panose="020B0609020204030204" pitchFamily="49" charset="0"/>
              </a:rPr>
              <a:t>ret</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[+00a0]: 00000001434b78a0 # pointe a la fin de la section .data</a:t>
            </a:r>
          </a:p>
          <a:p>
            <a:pPr marL="0" indent="0">
              <a:spcBef>
                <a:spcPts val="0"/>
              </a:spcBef>
              <a:buNone/>
            </a:pPr>
            <a:r>
              <a:rPr lang="fr-FR" sz="700" dirty="0">
                <a:latin typeface="Consolas" panose="020B0609020204030204" pitchFamily="49" charset="0"/>
              </a:rPr>
              <a:t>[+00a8]: 000000014001dcb7 # </a:t>
            </a:r>
            <a:r>
              <a:rPr lang="fr-FR" sz="700" dirty="0" err="1">
                <a:latin typeface="Consolas" panose="020B0609020204030204" pitchFamily="49" charset="0"/>
              </a:rPr>
              <a:t>mov</a:t>
            </a:r>
            <a:r>
              <a:rPr lang="fr-FR" sz="700" dirty="0">
                <a:latin typeface="Consolas" panose="020B0609020204030204" pitchFamily="49" charset="0"/>
              </a:rPr>
              <a:t> </a:t>
            </a:r>
            <a:r>
              <a:rPr lang="fr-FR" sz="700" dirty="0" err="1">
                <a:latin typeface="Consolas" panose="020B0609020204030204" pitchFamily="49" charset="0"/>
              </a:rPr>
              <a:t>rcx</a:t>
            </a:r>
            <a:r>
              <a:rPr lang="fr-FR" sz="700" dirty="0">
                <a:latin typeface="Consolas" panose="020B0609020204030204" pitchFamily="49" charset="0"/>
              </a:rPr>
              <a:t>, </a:t>
            </a:r>
            <a:r>
              <a:rPr lang="fr-FR" sz="700" dirty="0" err="1">
                <a:latin typeface="Consolas" panose="020B0609020204030204" pitchFamily="49" charset="0"/>
              </a:rPr>
              <a:t>qword</a:t>
            </a:r>
            <a:r>
              <a:rPr lang="fr-FR" sz="700" dirty="0">
                <a:latin typeface="Consolas" panose="020B0609020204030204" pitchFamily="49" charset="0"/>
              </a:rPr>
              <a:t> </a:t>
            </a:r>
            <a:r>
              <a:rPr lang="fr-FR" sz="700" dirty="0" err="1">
                <a:latin typeface="Consolas" panose="020B0609020204030204" pitchFamily="49" charset="0"/>
              </a:rPr>
              <a:t>ptr</a:t>
            </a:r>
            <a:r>
              <a:rPr lang="fr-FR" sz="700" dirty="0">
                <a:latin typeface="Consolas" panose="020B0609020204030204" pitchFamily="49" charset="0"/>
              </a:rPr>
              <a:t> [</a:t>
            </a:r>
            <a:r>
              <a:rPr lang="fr-FR" sz="700" dirty="0" err="1">
                <a:latin typeface="Consolas" panose="020B0609020204030204" pitchFamily="49" charset="0"/>
              </a:rPr>
              <a:t>rax</a:t>
            </a:r>
            <a:r>
              <a:rPr lang="fr-FR" sz="700" dirty="0">
                <a:latin typeface="Consolas" panose="020B0609020204030204" pitchFamily="49" charset="0"/>
              </a:rPr>
              <a:t>] ; </a:t>
            </a:r>
            <a:r>
              <a:rPr lang="fr-FR" sz="700" dirty="0" err="1">
                <a:latin typeface="Consolas" panose="020B0609020204030204" pitchFamily="49" charset="0"/>
              </a:rPr>
              <a:t>movzx</a:t>
            </a:r>
            <a:r>
              <a:rPr lang="fr-FR" sz="700" dirty="0">
                <a:latin typeface="Consolas" panose="020B0609020204030204" pitchFamily="49" charset="0"/>
              </a:rPr>
              <a:t> </a:t>
            </a:r>
            <a:r>
              <a:rPr lang="fr-FR" sz="700" dirty="0" err="1">
                <a:latin typeface="Consolas" panose="020B0609020204030204" pitchFamily="49" charset="0"/>
              </a:rPr>
              <a:t>eax</a:t>
            </a:r>
            <a:r>
              <a:rPr lang="fr-FR" sz="700" dirty="0">
                <a:latin typeface="Consolas" panose="020B0609020204030204" pitchFamily="49" charset="0"/>
              </a:rPr>
              <a:t>, byte </a:t>
            </a:r>
            <a:r>
              <a:rPr lang="fr-FR" sz="700" dirty="0" err="1">
                <a:latin typeface="Consolas" panose="020B0609020204030204" pitchFamily="49" charset="0"/>
              </a:rPr>
              <a:t>ptr</a:t>
            </a:r>
            <a:r>
              <a:rPr lang="fr-FR" sz="700" dirty="0">
                <a:latin typeface="Consolas" panose="020B0609020204030204" pitchFamily="49" charset="0"/>
              </a:rPr>
              <a:t> [</a:t>
            </a:r>
            <a:r>
              <a:rPr lang="fr-FR" sz="700" dirty="0" err="1">
                <a:latin typeface="Consolas" panose="020B0609020204030204" pitchFamily="49" charset="0"/>
              </a:rPr>
              <a:t>rcx</a:t>
            </a:r>
            <a:r>
              <a:rPr lang="fr-FR" sz="700" dirty="0">
                <a:latin typeface="Consolas" panose="020B0609020204030204" pitchFamily="49" charset="0"/>
              </a:rPr>
              <a:t>] ; </a:t>
            </a:r>
            <a:r>
              <a:rPr lang="fr-FR" sz="700" dirty="0" err="1">
                <a:latin typeface="Consolas" panose="020B0609020204030204" pitchFamily="49" charset="0"/>
              </a:rPr>
              <a:t>ret</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[+00b0]: 0000000140151ab0 # pop </a:t>
            </a:r>
            <a:r>
              <a:rPr lang="fr-FR" sz="700" dirty="0" err="1">
                <a:latin typeface="Consolas" panose="020B0609020204030204" pitchFamily="49" charset="0"/>
              </a:rPr>
              <a:t>rdx</a:t>
            </a:r>
            <a:r>
              <a:rPr lang="fr-FR" sz="700" dirty="0">
                <a:latin typeface="Consolas" panose="020B0609020204030204" pitchFamily="49" charset="0"/>
              </a:rPr>
              <a:t> ; </a:t>
            </a:r>
            <a:r>
              <a:rPr lang="fr-FR" sz="700" dirty="0" err="1">
                <a:latin typeface="Consolas" panose="020B0609020204030204" pitchFamily="49" charset="0"/>
              </a:rPr>
              <a:t>ret</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[+00b8]: 00000000000005e0 # Ordinal </a:t>
            </a:r>
            <a:r>
              <a:rPr lang="fr-FR" sz="700" dirty="0" err="1">
                <a:latin typeface="Consolas" panose="020B0609020204030204" pitchFamily="49" charset="0"/>
              </a:rPr>
              <a:t>VirtualProtect</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[+00c0]: 00000001400561bc # pop </a:t>
            </a:r>
            <a:r>
              <a:rPr lang="fr-FR" sz="700" dirty="0" err="1">
                <a:latin typeface="Consolas" panose="020B0609020204030204" pitchFamily="49" charset="0"/>
              </a:rPr>
              <a:t>rax</a:t>
            </a:r>
            <a:r>
              <a:rPr lang="fr-FR" sz="700" dirty="0">
                <a:latin typeface="Consolas" panose="020B0609020204030204" pitchFamily="49" charset="0"/>
              </a:rPr>
              <a:t> ; </a:t>
            </a:r>
            <a:r>
              <a:rPr lang="fr-FR" sz="700" dirty="0" err="1">
                <a:latin typeface="Consolas" panose="020B0609020204030204" pitchFamily="49" charset="0"/>
              </a:rPr>
              <a:t>ret</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[+00c8]: 0000000140589470 # __</a:t>
            </a:r>
            <a:r>
              <a:rPr lang="fr-FR" sz="700" dirty="0" err="1">
                <a:latin typeface="Consolas" panose="020B0609020204030204" pitchFamily="49" charset="0"/>
              </a:rPr>
              <a:t>imp</a:t>
            </a:r>
            <a:r>
              <a:rPr lang="fr-FR" sz="700" dirty="0">
                <a:latin typeface="Consolas" panose="020B0609020204030204" pitchFamily="49" charset="0"/>
              </a:rPr>
              <a:t> </a:t>
            </a:r>
            <a:r>
              <a:rPr lang="fr-FR" sz="700" dirty="0" err="1">
                <a:latin typeface="Consolas" panose="020B0609020204030204" pitchFamily="49" charset="0"/>
              </a:rPr>
              <a:t>GetProcAddress</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[+00d0]: 000000014001ddc1 # jmp </a:t>
            </a:r>
            <a:r>
              <a:rPr lang="fr-FR" sz="700" dirty="0" err="1">
                <a:latin typeface="Consolas" panose="020B0609020204030204" pitchFamily="49" charset="0"/>
              </a:rPr>
              <a:t>qword</a:t>
            </a:r>
            <a:r>
              <a:rPr lang="fr-FR" sz="700" dirty="0">
                <a:latin typeface="Consolas" panose="020B0609020204030204" pitchFamily="49" charset="0"/>
              </a:rPr>
              <a:t> </a:t>
            </a:r>
            <a:r>
              <a:rPr lang="fr-FR" sz="700" dirty="0" err="1">
                <a:latin typeface="Consolas" panose="020B0609020204030204" pitchFamily="49" charset="0"/>
              </a:rPr>
              <a:t>ptr</a:t>
            </a:r>
            <a:r>
              <a:rPr lang="fr-FR" sz="700" dirty="0">
                <a:latin typeface="Consolas" panose="020B0609020204030204" pitchFamily="49" charset="0"/>
              </a:rPr>
              <a:t> [</a:t>
            </a:r>
            <a:r>
              <a:rPr lang="fr-FR" sz="700" dirty="0" err="1">
                <a:latin typeface="Consolas" panose="020B0609020204030204" pitchFamily="49" charset="0"/>
              </a:rPr>
              <a:t>rax</a:t>
            </a:r>
            <a:r>
              <a:rPr lang="fr-FR" sz="700" dirty="0">
                <a:latin typeface="Consolas" panose="020B0609020204030204" pitchFamily="49" charset="0"/>
              </a:rPr>
              <a:t>]</a:t>
            </a:r>
          </a:p>
          <a:p>
            <a:pPr marL="0" indent="0">
              <a:spcBef>
                <a:spcPts val="0"/>
              </a:spcBef>
              <a:buNone/>
            </a:pPr>
            <a:r>
              <a:rPr lang="fr-FR" sz="700" dirty="0">
                <a:latin typeface="Consolas" panose="020B0609020204030204" pitchFamily="49" charset="0"/>
              </a:rPr>
              <a:t>[+00d8]: 0000000140003370 # </a:t>
            </a:r>
            <a:r>
              <a:rPr lang="fr-FR" sz="700" dirty="0" err="1">
                <a:latin typeface="Consolas" panose="020B0609020204030204" pitchFamily="49" charset="0"/>
              </a:rPr>
              <a:t>add</a:t>
            </a:r>
            <a:r>
              <a:rPr lang="fr-FR" sz="700" dirty="0">
                <a:latin typeface="Consolas" panose="020B0609020204030204" pitchFamily="49" charset="0"/>
              </a:rPr>
              <a:t> </a:t>
            </a:r>
            <a:r>
              <a:rPr lang="fr-FR" sz="700" dirty="0" err="1">
                <a:latin typeface="Consolas" panose="020B0609020204030204" pitchFamily="49" charset="0"/>
              </a:rPr>
              <a:t>rsp</a:t>
            </a:r>
            <a:r>
              <a:rPr lang="fr-FR" sz="700" dirty="0">
                <a:latin typeface="Consolas" panose="020B0609020204030204" pitchFamily="49" charset="0"/>
              </a:rPr>
              <a:t>, 0x20 ; </a:t>
            </a:r>
            <a:r>
              <a:rPr lang="fr-FR" sz="700" dirty="0" err="1">
                <a:latin typeface="Consolas" panose="020B0609020204030204" pitchFamily="49" charset="0"/>
              </a:rPr>
              <a:t>ret</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[+00e0]: TOUCHE PAS A CA PETIT CON</a:t>
            </a:r>
          </a:p>
          <a:p>
            <a:pPr marL="0" indent="0">
              <a:spcBef>
                <a:spcPts val="0"/>
              </a:spcBef>
              <a:buNone/>
            </a:pPr>
            <a:r>
              <a:rPr lang="fr-FR" sz="700" dirty="0">
                <a:latin typeface="Consolas" panose="020B0609020204030204" pitchFamily="49" charset="0"/>
              </a:rPr>
              <a:t>[+00e8]: TOUCHE PAS A CA PETIT CON</a:t>
            </a:r>
          </a:p>
          <a:p>
            <a:pPr marL="0" indent="0">
              <a:spcBef>
                <a:spcPts val="0"/>
              </a:spcBef>
              <a:buNone/>
            </a:pPr>
            <a:r>
              <a:rPr lang="fr-FR" sz="700" dirty="0">
                <a:latin typeface="Consolas" panose="020B0609020204030204" pitchFamily="49" charset="0"/>
              </a:rPr>
              <a:t>[+00f0]: TOUCHE PAS A CA PETIT CON</a:t>
            </a:r>
          </a:p>
          <a:p>
            <a:pPr marL="0" indent="0">
              <a:spcBef>
                <a:spcPts val="0"/>
              </a:spcBef>
              <a:buNone/>
            </a:pPr>
            <a:r>
              <a:rPr lang="fr-FR" sz="700" dirty="0">
                <a:latin typeface="Consolas" panose="020B0609020204030204" pitchFamily="49" charset="0"/>
              </a:rPr>
              <a:t>[+00f8]: TOUCHE PAS A CA PETIT CON</a:t>
            </a:r>
          </a:p>
          <a:p>
            <a:pPr marL="0" indent="0">
              <a:spcBef>
                <a:spcPts val="0"/>
              </a:spcBef>
              <a:buNone/>
            </a:pPr>
            <a:r>
              <a:rPr lang="fr-FR" sz="700" dirty="0">
                <a:latin typeface="Consolas" panose="020B0609020204030204" pitchFamily="49" charset="0"/>
              </a:rPr>
              <a:t>[+0100]: 0000000140304b9d # </a:t>
            </a:r>
            <a:r>
              <a:rPr lang="fr-FR" sz="700" dirty="0" err="1">
                <a:latin typeface="Consolas" panose="020B0609020204030204" pitchFamily="49" charset="0"/>
              </a:rPr>
              <a:t>add</a:t>
            </a:r>
            <a:r>
              <a:rPr lang="fr-FR" sz="700" dirty="0">
                <a:latin typeface="Consolas" panose="020B0609020204030204" pitchFamily="49" charset="0"/>
              </a:rPr>
              <a:t> </a:t>
            </a:r>
            <a:r>
              <a:rPr lang="fr-FR" sz="700" dirty="0" err="1">
                <a:latin typeface="Consolas" panose="020B0609020204030204" pitchFamily="49" charset="0"/>
              </a:rPr>
              <a:t>rsp</a:t>
            </a:r>
            <a:r>
              <a:rPr lang="fr-FR" sz="700" dirty="0">
                <a:latin typeface="Consolas" panose="020B0609020204030204" pitchFamily="49" charset="0"/>
              </a:rPr>
              <a:t>, 0x18 ; </a:t>
            </a:r>
            <a:r>
              <a:rPr lang="fr-FR" sz="700" dirty="0" err="1">
                <a:latin typeface="Consolas" panose="020B0609020204030204" pitchFamily="49" charset="0"/>
              </a:rPr>
              <a:t>ret</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[+0108]: TOUCHE PAS A CA PETIT CON</a:t>
            </a:r>
          </a:p>
          <a:p>
            <a:pPr marL="0" indent="0">
              <a:spcBef>
                <a:spcPts val="0"/>
              </a:spcBef>
              <a:buNone/>
            </a:pPr>
            <a:r>
              <a:rPr lang="fr-FR" sz="700" dirty="0">
                <a:latin typeface="Consolas" panose="020B0609020204030204" pitchFamily="49" charset="0"/>
              </a:rPr>
              <a:t>[+0110]: TOUCHE PAS A CA PETIT CON</a:t>
            </a:r>
          </a:p>
          <a:p>
            <a:pPr marL="0" indent="0">
              <a:spcBef>
                <a:spcPts val="0"/>
              </a:spcBef>
              <a:buNone/>
            </a:pPr>
            <a:r>
              <a:rPr lang="fr-FR" sz="700" dirty="0">
                <a:latin typeface="Consolas" panose="020B0609020204030204" pitchFamily="49" charset="0"/>
              </a:rPr>
              <a:t>[+0118]: TOUCHE PAS A CA PETIT CON</a:t>
            </a:r>
          </a:p>
          <a:p>
            <a:pPr marL="0" indent="0">
              <a:spcBef>
                <a:spcPts val="0"/>
              </a:spcBef>
              <a:buNone/>
            </a:pPr>
            <a:r>
              <a:rPr lang="fr-FR" sz="700" dirty="0">
                <a:latin typeface="Consolas" panose="020B0609020204030204" pitchFamily="49" charset="0"/>
              </a:rPr>
              <a:t>[+0120]: 0000000140151ab0 # pop </a:t>
            </a:r>
            <a:r>
              <a:rPr lang="fr-FR" sz="700" dirty="0" err="1">
                <a:latin typeface="Consolas" panose="020B0609020204030204" pitchFamily="49" charset="0"/>
              </a:rPr>
              <a:t>rdx</a:t>
            </a:r>
            <a:r>
              <a:rPr lang="fr-FR" sz="700" dirty="0">
                <a:latin typeface="Consolas" panose="020B0609020204030204" pitchFamily="49" charset="0"/>
              </a:rPr>
              <a:t> ; </a:t>
            </a:r>
            <a:r>
              <a:rPr lang="fr-FR" sz="700" dirty="0" err="1">
                <a:latin typeface="Consolas" panose="020B0609020204030204" pitchFamily="49" charset="0"/>
              </a:rPr>
              <a:t>ret</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[+0128]: 00000001434b78a8 # end .data + 8</a:t>
            </a:r>
          </a:p>
          <a:p>
            <a:pPr marL="0" indent="0">
              <a:spcBef>
                <a:spcPts val="0"/>
              </a:spcBef>
              <a:buNone/>
            </a:pPr>
            <a:r>
              <a:rPr lang="fr-FR" sz="700" dirty="0">
                <a:latin typeface="Consolas" panose="020B0609020204030204" pitchFamily="49" charset="0"/>
              </a:rPr>
              <a:t>[+0130]: 000000014000100e # </a:t>
            </a:r>
            <a:r>
              <a:rPr lang="fr-FR" sz="700" dirty="0" err="1">
                <a:latin typeface="Consolas" panose="020B0609020204030204" pitchFamily="49" charset="0"/>
              </a:rPr>
              <a:t>add</a:t>
            </a:r>
            <a:r>
              <a:rPr lang="fr-FR" sz="700" dirty="0">
                <a:latin typeface="Consolas" panose="020B0609020204030204" pitchFamily="49" charset="0"/>
              </a:rPr>
              <a:t> </a:t>
            </a:r>
            <a:r>
              <a:rPr lang="fr-FR" sz="700" dirty="0" err="1">
                <a:latin typeface="Consolas" panose="020B0609020204030204" pitchFamily="49" charset="0"/>
              </a:rPr>
              <a:t>rsp</a:t>
            </a:r>
            <a:r>
              <a:rPr lang="fr-FR" sz="700" dirty="0">
                <a:latin typeface="Consolas" panose="020B0609020204030204" pitchFamily="49" charset="0"/>
              </a:rPr>
              <a:t>, 8 ; </a:t>
            </a:r>
            <a:r>
              <a:rPr lang="fr-FR" sz="700" dirty="0" err="1">
                <a:latin typeface="Consolas" panose="020B0609020204030204" pitchFamily="49" charset="0"/>
              </a:rPr>
              <a:t>ret</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[+0138]: TOUCHE PAS A CA PETIT CON</a:t>
            </a:r>
          </a:p>
          <a:p>
            <a:pPr marL="0" indent="0">
              <a:spcBef>
                <a:spcPts val="0"/>
              </a:spcBef>
              <a:buNone/>
            </a:pPr>
            <a:r>
              <a:rPr lang="fr-FR" sz="700" dirty="0">
                <a:latin typeface="Consolas" panose="020B0609020204030204" pitchFamily="49" charset="0"/>
              </a:rPr>
              <a:t>[+0140]: 0000000140161f04 # </a:t>
            </a:r>
            <a:r>
              <a:rPr lang="fr-FR" sz="700" dirty="0" err="1">
                <a:latin typeface="Consolas" panose="020B0609020204030204" pitchFamily="49" charset="0"/>
              </a:rPr>
              <a:t>mov</a:t>
            </a:r>
            <a:r>
              <a:rPr lang="fr-FR" sz="700" dirty="0">
                <a:latin typeface="Consolas" panose="020B0609020204030204" pitchFamily="49" charset="0"/>
              </a:rPr>
              <a:t> </a:t>
            </a:r>
            <a:r>
              <a:rPr lang="fr-FR" sz="700" dirty="0" err="1">
                <a:latin typeface="Consolas" panose="020B0609020204030204" pitchFamily="49" charset="0"/>
              </a:rPr>
              <a:t>qword</a:t>
            </a:r>
            <a:r>
              <a:rPr lang="fr-FR" sz="700" dirty="0">
                <a:latin typeface="Consolas" panose="020B0609020204030204" pitchFamily="49" charset="0"/>
              </a:rPr>
              <a:t> </a:t>
            </a:r>
            <a:r>
              <a:rPr lang="fr-FR" sz="700" dirty="0" err="1">
                <a:latin typeface="Consolas" panose="020B0609020204030204" pitchFamily="49" charset="0"/>
              </a:rPr>
              <a:t>ptr</a:t>
            </a:r>
            <a:r>
              <a:rPr lang="fr-FR" sz="700" dirty="0">
                <a:latin typeface="Consolas" panose="020B0609020204030204" pitchFamily="49" charset="0"/>
              </a:rPr>
              <a:t> [</a:t>
            </a:r>
            <a:r>
              <a:rPr lang="fr-FR" sz="700" dirty="0" err="1">
                <a:latin typeface="Consolas" panose="020B0609020204030204" pitchFamily="49" charset="0"/>
              </a:rPr>
              <a:t>rdx</a:t>
            </a:r>
            <a:r>
              <a:rPr lang="fr-FR" sz="700" dirty="0">
                <a:latin typeface="Consolas" panose="020B0609020204030204" pitchFamily="49" charset="0"/>
              </a:rPr>
              <a:t>], </a:t>
            </a:r>
            <a:r>
              <a:rPr lang="fr-FR" sz="700" dirty="0" err="1">
                <a:latin typeface="Consolas" panose="020B0609020204030204" pitchFamily="49" charset="0"/>
              </a:rPr>
              <a:t>rax</a:t>
            </a:r>
            <a:r>
              <a:rPr lang="fr-FR" sz="700" dirty="0">
                <a:latin typeface="Consolas" panose="020B0609020204030204" pitchFamily="49" charset="0"/>
              </a:rPr>
              <a:t> ; </a:t>
            </a:r>
            <a:r>
              <a:rPr lang="fr-FR" sz="700" dirty="0" err="1">
                <a:latin typeface="Consolas" panose="020B0609020204030204" pitchFamily="49" charset="0"/>
              </a:rPr>
              <a:t>ret</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[+0148]: 00000001400561bc # pop </a:t>
            </a:r>
            <a:r>
              <a:rPr lang="fr-FR" sz="700" dirty="0" err="1">
                <a:latin typeface="Consolas" panose="020B0609020204030204" pitchFamily="49" charset="0"/>
              </a:rPr>
              <a:t>rax</a:t>
            </a:r>
            <a:r>
              <a:rPr lang="fr-FR" sz="700" dirty="0">
                <a:latin typeface="Consolas" panose="020B0609020204030204" pitchFamily="49" charset="0"/>
              </a:rPr>
              <a:t> ; </a:t>
            </a:r>
            <a:r>
              <a:rPr lang="fr-FR" sz="700" dirty="0" err="1">
                <a:latin typeface="Consolas" panose="020B0609020204030204" pitchFamily="49" charset="0"/>
              </a:rPr>
              <a:t>ret</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[+0150]: 0000000140003370 # </a:t>
            </a:r>
            <a:r>
              <a:rPr lang="fr-FR" sz="700" dirty="0" err="1">
                <a:latin typeface="Consolas" panose="020B0609020204030204" pitchFamily="49" charset="0"/>
              </a:rPr>
              <a:t>add</a:t>
            </a:r>
            <a:r>
              <a:rPr lang="fr-FR" sz="700" dirty="0">
                <a:latin typeface="Consolas" panose="020B0609020204030204" pitchFamily="49" charset="0"/>
              </a:rPr>
              <a:t> </a:t>
            </a:r>
            <a:r>
              <a:rPr lang="fr-FR" sz="700" dirty="0" err="1">
                <a:latin typeface="Consolas" panose="020B0609020204030204" pitchFamily="49" charset="0"/>
              </a:rPr>
              <a:t>rsp</a:t>
            </a:r>
            <a:r>
              <a:rPr lang="fr-FR" sz="700" dirty="0">
                <a:latin typeface="Consolas" panose="020B0609020204030204" pitchFamily="49" charset="0"/>
              </a:rPr>
              <a:t>, 0x20 ; </a:t>
            </a:r>
            <a:r>
              <a:rPr lang="fr-FR" sz="700" dirty="0" err="1">
                <a:latin typeface="Consolas" panose="020B0609020204030204" pitchFamily="49" charset="0"/>
              </a:rPr>
              <a:t>ret</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[+0158]: 0000000140553b8e # </a:t>
            </a:r>
            <a:r>
              <a:rPr lang="fr-FR" sz="700" dirty="0" err="1">
                <a:latin typeface="Consolas" panose="020B0609020204030204" pitchFamily="49" charset="0"/>
              </a:rPr>
              <a:t>lea</a:t>
            </a:r>
            <a:r>
              <a:rPr lang="fr-FR" sz="700" dirty="0">
                <a:latin typeface="Consolas" panose="020B0609020204030204" pitchFamily="49" charset="0"/>
              </a:rPr>
              <a:t> </a:t>
            </a:r>
            <a:r>
              <a:rPr lang="fr-FR" sz="700" dirty="0" err="1">
                <a:latin typeface="Consolas" panose="020B0609020204030204" pitchFamily="49" charset="0"/>
              </a:rPr>
              <a:t>rcx</a:t>
            </a:r>
            <a:r>
              <a:rPr lang="fr-FR" sz="700" dirty="0">
                <a:latin typeface="Consolas" panose="020B0609020204030204" pitchFamily="49" charset="0"/>
              </a:rPr>
              <a:t>, [</a:t>
            </a:r>
            <a:r>
              <a:rPr lang="fr-FR" sz="700" dirty="0" err="1">
                <a:latin typeface="Consolas" panose="020B0609020204030204" pitchFamily="49" charset="0"/>
              </a:rPr>
              <a:t>rsp</a:t>
            </a:r>
            <a:r>
              <a:rPr lang="fr-FR" sz="700" dirty="0">
                <a:latin typeface="Consolas" panose="020B0609020204030204" pitchFamily="49" charset="0"/>
              </a:rPr>
              <a:t> + 0x30] ; call </a:t>
            </a:r>
            <a:r>
              <a:rPr lang="fr-FR" sz="700" dirty="0" err="1">
                <a:latin typeface="Consolas" panose="020B0609020204030204" pitchFamily="49" charset="0"/>
              </a:rPr>
              <a:t>rax</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[+0160]: TOUCHE PAS A CA PETIT CON</a:t>
            </a:r>
          </a:p>
          <a:p>
            <a:pPr marL="0" indent="0">
              <a:spcBef>
                <a:spcPts val="0"/>
              </a:spcBef>
              <a:buNone/>
            </a:pPr>
            <a:r>
              <a:rPr lang="fr-FR" sz="700" dirty="0">
                <a:latin typeface="Consolas" panose="020B0609020204030204" pitchFamily="49" charset="0"/>
              </a:rPr>
              <a:t>[+0168]: TOUCHE PAS A CA PETIT CON</a:t>
            </a:r>
          </a:p>
          <a:p>
            <a:pPr marL="0" indent="0">
              <a:spcBef>
                <a:spcPts val="0"/>
              </a:spcBef>
              <a:buNone/>
            </a:pPr>
            <a:r>
              <a:rPr lang="fr-FR" sz="700" dirty="0">
                <a:latin typeface="Consolas" panose="020B0609020204030204" pitchFamily="49" charset="0"/>
              </a:rPr>
              <a:t>[+0170]: TOUCHE PAS A CA PETIT CON</a:t>
            </a:r>
          </a:p>
          <a:p>
            <a:pPr marL="0" indent="0">
              <a:spcBef>
                <a:spcPts val="0"/>
              </a:spcBef>
              <a:buNone/>
            </a:pPr>
            <a:r>
              <a:rPr lang="fr-FR" sz="700" dirty="0">
                <a:latin typeface="Consolas" panose="020B0609020204030204" pitchFamily="49" charset="0"/>
              </a:rPr>
              <a:t>[+0178]: 0000000140151ab0 # pop </a:t>
            </a:r>
            <a:r>
              <a:rPr lang="fr-FR" sz="700" dirty="0" err="1">
                <a:latin typeface="Consolas" panose="020B0609020204030204" pitchFamily="49" charset="0"/>
              </a:rPr>
              <a:t>rdx</a:t>
            </a:r>
            <a:r>
              <a:rPr lang="fr-FR" sz="700" dirty="0">
                <a:latin typeface="Consolas" panose="020B0609020204030204" pitchFamily="49" charset="0"/>
              </a:rPr>
              <a:t> ; </a:t>
            </a:r>
            <a:r>
              <a:rPr lang="fr-FR" sz="700" dirty="0" err="1">
                <a:latin typeface="Consolas" panose="020B0609020204030204" pitchFamily="49" charset="0"/>
              </a:rPr>
              <a:t>ret</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[+0180]: 00000001434b78b0 # end .data + 0x10</a:t>
            </a:r>
          </a:p>
          <a:p>
            <a:pPr marL="0" indent="0">
              <a:spcBef>
                <a:spcPts val="0"/>
              </a:spcBef>
              <a:buNone/>
            </a:pPr>
            <a:r>
              <a:rPr lang="fr-FR" sz="700" dirty="0">
                <a:latin typeface="Consolas" panose="020B0609020204030204" pitchFamily="49" charset="0"/>
              </a:rPr>
              <a:t>[+0188]: 000000014022b809 # </a:t>
            </a:r>
            <a:r>
              <a:rPr lang="fr-FR" sz="700" dirty="0" err="1">
                <a:latin typeface="Consolas" panose="020B0609020204030204" pitchFamily="49" charset="0"/>
              </a:rPr>
              <a:t>xor</a:t>
            </a:r>
            <a:r>
              <a:rPr lang="fr-FR" sz="700" dirty="0">
                <a:latin typeface="Consolas" panose="020B0609020204030204" pitchFamily="49" charset="0"/>
              </a:rPr>
              <a:t> cl, cl ; </a:t>
            </a:r>
            <a:r>
              <a:rPr lang="fr-FR" sz="700" dirty="0" err="1">
                <a:latin typeface="Consolas" panose="020B0609020204030204" pitchFamily="49" charset="0"/>
              </a:rPr>
              <a:t>mov</a:t>
            </a:r>
            <a:r>
              <a:rPr lang="fr-FR" sz="700" dirty="0">
                <a:latin typeface="Consolas" panose="020B0609020204030204" pitchFamily="49" charset="0"/>
              </a:rPr>
              <a:t> </a:t>
            </a:r>
            <a:r>
              <a:rPr lang="fr-FR" sz="700" dirty="0" err="1">
                <a:latin typeface="Consolas" panose="020B0609020204030204" pitchFamily="49" charset="0"/>
              </a:rPr>
              <a:t>dword</a:t>
            </a:r>
            <a:r>
              <a:rPr lang="fr-FR" sz="700" dirty="0">
                <a:latin typeface="Consolas" panose="020B0609020204030204" pitchFamily="49" charset="0"/>
              </a:rPr>
              <a:t> </a:t>
            </a:r>
            <a:r>
              <a:rPr lang="fr-FR" sz="700" dirty="0" err="1">
                <a:latin typeface="Consolas" panose="020B0609020204030204" pitchFamily="49" charset="0"/>
              </a:rPr>
              <a:t>ptr</a:t>
            </a:r>
            <a:r>
              <a:rPr lang="fr-FR" sz="700" dirty="0">
                <a:latin typeface="Consolas" panose="020B0609020204030204" pitchFamily="49" charset="0"/>
              </a:rPr>
              <a:t> [</a:t>
            </a:r>
            <a:r>
              <a:rPr lang="fr-FR" sz="700" dirty="0" err="1">
                <a:latin typeface="Consolas" panose="020B0609020204030204" pitchFamily="49" charset="0"/>
              </a:rPr>
              <a:t>rdx</a:t>
            </a:r>
            <a:r>
              <a:rPr lang="fr-FR" sz="700" dirty="0">
                <a:latin typeface="Consolas" panose="020B0609020204030204" pitchFamily="49" charset="0"/>
              </a:rPr>
              <a:t>], </a:t>
            </a:r>
            <a:r>
              <a:rPr lang="fr-FR" sz="700" dirty="0" err="1">
                <a:latin typeface="Consolas" panose="020B0609020204030204" pitchFamily="49" charset="0"/>
              </a:rPr>
              <a:t>eax</a:t>
            </a:r>
            <a:r>
              <a:rPr lang="fr-FR" sz="700" dirty="0">
                <a:latin typeface="Consolas" panose="020B0609020204030204" pitchFamily="49" charset="0"/>
              </a:rPr>
              <a:t> ; </a:t>
            </a:r>
            <a:r>
              <a:rPr lang="fr-FR" sz="700" dirty="0" err="1">
                <a:latin typeface="Consolas" panose="020B0609020204030204" pitchFamily="49" charset="0"/>
              </a:rPr>
              <a:t>movzx</a:t>
            </a:r>
            <a:r>
              <a:rPr lang="fr-FR" sz="700" dirty="0">
                <a:latin typeface="Consolas" panose="020B0609020204030204" pitchFamily="49" charset="0"/>
              </a:rPr>
              <a:t> </a:t>
            </a:r>
            <a:r>
              <a:rPr lang="fr-FR" sz="700" dirty="0" err="1">
                <a:latin typeface="Consolas" panose="020B0609020204030204" pitchFamily="49" charset="0"/>
              </a:rPr>
              <a:t>eax</a:t>
            </a:r>
            <a:r>
              <a:rPr lang="fr-FR" sz="700" dirty="0">
                <a:latin typeface="Consolas" panose="020B0609020204030204" pitchFamily="49" charset="0"/>
              </a:rPr>
              <a:t>, cl ; </a:t>
            </a:r>
            <a:r>
              <a:rPr lang="fr-FR" sz="700" dirty="0" err="1">
                <a:latin typeface="Consolas" panose="020B0609020204030204" pitchFamily="49" charset="0"/>
              </a:rPr>
              <a:t>ret</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[+0190]: 00000001400561bc # pop </a:t>
            </a:r>
            <a:r>
              <a:rPr lang="fr-FR" sz="700" dirty="0" err="1">
                <a:latin typeface="Consolas" panose="020B0609020204030204" pitchFamily="49" charset="0"/>
              </a:rPr>
              <a:t>rax</a:t>
            </a:r>
            <a:r>
              <a:rPr lang="fr-FR" sz="700" dirty="0">
                <a:latin typeface="Consolas" panose="020B0609020204030204" pitchFamily="49" charset="0"/>
              </a:rPr>
              <a:t> ; </a:t>
            </a:r>
            <a:r>
              <a:rPr lang="fr-FR" sz="700" dirty="0" err="1">
                <a:latin typeface="Consolas" panose="020B0609020204030204" pitchFamily="49" charset="0"/>
              </a:rPr>
              <a:t>ret</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[+0198]: 00000000000000f0 # </a:t>
            </a:r>
            <a:r>
              <a:rPr lang="fr-FR" sz="700" dirty="0" err="1">
                <a:latin typeface="Consolas" panose="020B0609020204030204" pitchFamily="49" charset="0"/>
              </a:rPr>
              <a:t>mask</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[+01a0]: 0000000140291697 # and </a:t>
            </a:r>
            <a:r>
              <a:rPr lang="fr-FR" sz="700" dirty="0" err="1">
                <a:latin typeface="Consolas" panose="020B0609020204030204" pitchFamily="49" charset="0"/>
              </a:rPr>
              <a:t>ch</a:t>
            </a:r>
            <a:r>
              <a:rPr lang="fr-FR" sz="700" dirty="0">
                <a:latin typeface="Consolas" panose="020B0609020204030204" pitchFamily="49" charset="0"/>
              </a:rPr>
              <a:t>, al ; </a:t>
            </a:r>
            <a:r>
              <a:rPr lang="fr-FR" sz="700" dirty="0" err="1">
                <a:latin typeface="Consolas" panose="020B0609020204030204" pitchFamily="49" charset="0"/>
              </a:rPr>
              <a:t>ret</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[+01a8]: 00000001400561bc # pop </a:t>
            </a:r>
            <a:r>
              <a:rPr lang="fr-FR" sz="700" dirty="0" err="1">
                <a:latin typeface="Consolas" panose="020B0609020204030204" pitchFamily="49" charset="0"/>
              </a:rPr>
              <a:t>rax</a:t>
            </a:r>
            <a:r>
              <a:rPr lang="fr-FR" sz="700" dirty="0">
                <a:latin typeface="Consolas" panose="020B0609020204030204" pitchFamily="49" charset="0"/>
              </a:rPr>
              <a:t> ; </a:t>
            </a:r>
            <a:r>
              <a:rPr lang="fr-FR" sz="700" dirty="0" err="1">
                <a:latin typeface="Consolas" panose="020B0609020204030204" pitchFamily="49" charset="0"/>
              </a:rPr>
              <a:t>ret</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[+01b0]: 00000001434b78a8 # end .data + 8</a:t>
            </a:r>
          </a:p>
          <a:p>
            <a:pPr marL="0" indent="0">
              <a:spcBef>
                <a:spcPts val="0"/>
              </a:spcBef>
              <a:buNone/>
            </a:pPr>
            <a:r>
              <a:rPr lang="fr-FR" sz="700" dirty="0">
                <a:latin typeface="Consolas" panose="020B0609020204030204" pitchFamily="49" charset="0"/>
              </a:rPr>
              <a:t>[+01b8]: 0000000140151ab0 # pop </a:t>
            </a:r>
            <a:r>
              <a:rPr lang="fr-FR" sz="700" dirty="0" err="1">
                <a:latin typeface="Consolas" panose="020B0609020204030204" pitchFamily="49" charset="0"/>
              </a:rPr>
              <a:t>rdx</a:t>
            </a:r>
            <a:r>
              <a:rPr lang="fr-FR" sz="700" dirty="0">
                <a:latin typeface="Consolas" panose="020B0609020204030204" pitchFamily="49" charset="0"/>
              </a:rPr>
              <a:t> ; </a:t>
            </a:r>
            <a:r>
              <a:rPr lang="fr-FR" sz="700" dirty="0" err="1">
                <a:latin typeface="Consolas" panose="020B0609020204030204" pitchFamily="49" charset="0"/>
              </a:rPr>
              <a:t>ret</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[+01c0]: 0000000000004000 # size</a:t>
            </a:r>
          </a:p>
          <a:p>
            <a:pPr marL="0" indent="0">
              <a:spcBef>
                <a:spcPts val="0"/>
              </a:spcBef>
              <a:buNone/>
            </a:pPr>
            <a:r>
              <a:rPr lang="fr-FR" sz="700" dirty="0">
                <a:latin typeface="Consolas" panose="020B0609020204030204" pitchFamily="49" charset="0"/>
              </a:rPr>
              <a:t>[+01c8]: 0000000140114881 # pop r8 ; </a:t>
            </a:r>
            <a:r>
              <a:rPr lang="fr-FR" sz="700" dirty="0" err="1">
                <a:latin typeface="Consolas" panose="020B0609020204030204" pitchFamily="49" charset="0"/>
              </a:rPr>
              <a:t>ret</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[+01d0]: 0000000000000040 # PAGE_EXECUTE_READWRITE</a:t>
            </a:r>
          </a:p>
          <a:p>
            <a:pPr marL="0" indent="0">
              <a:spcBef>
                <a:spcPts val="0"/>
              </a:spcBef>
              <a:buNone/>
            </a:pPr>
            <a:r>
              <a:rPr lang="fr-FR" sz="700" dirty="0">
                <a:latin typeface="Consolas" panose="020B0609020204030204" pitchFamily="49" charset="0"/>
              </a:rPr>
              <a:t>[+01d8]: 0000000140151aaf # pop r10 ; </a:t>
            </a:r>
            <a:r>
              <a:rPr lang="fr-FR" sz="700" dirty="0" err="1">
                <a:latin typeface="Consolas" panose="020B0609020204030204" pitchFamily="49" charset="0"/>
              </a:rPr>
              <a:t>ret</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[+01e0]: 000000014000100e # </a:t>
            </a:r>
            <a:r>
              <a:rPr lang="fr-FR" sz="700" dirty="0" err="1">
                <a:latin typeface="Consolas" panose="020B0609020204030204" pitchFamily="49" charset="0"/>
              </a:rPr>
              <a:t>add</a:t>
            </a:r>
            <a:r>
              <a:rPr lang="fr-FR" sz="700" dirty="0">
                <a:latin typeface="Consolas" panose="020B0609020204030204" pitchFamily="49" charset="0"/>
              </a:rPr>
              <a:t> </a:t>
            </a:r>
            <a:r>
              <a:rPr lang="fr-FR" sz="700" dirty="0" err="1">
                <a:latin typeface="Consolas" panose="020B0609020204030204" pitchFamily="49" charset="0"/>
              </a:rPr>
              <a:t>rsp</a:t>
            </a:r>
            <a:r>
              <a:rPr lang="fr-FR" sz="700" dirty="0">
                <a:latin typeface="Consolas" panose="020B0609020204030204" pitchFamily="49" charset="0"/>
              </a:rPr>
              <a:t>, 8 ; </a:t>
            </a:r>
            <a:r>
              <a:rPr lang="fr-FR" sz="700" dirty="0" err="1">
                <a:latin typeface="Consolas" panose="020B0609020204030204" pitchFamily="49" charset="0"/>
              </a:rPr>
              <a:t>ret</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[+01e8]: 0000000140038a26 # </a:t>
            </a:r>
            <a:r>
              <a:rPr lang="fr-FR" sz="700" dirty="0" err="1">
                <a:latin typeface="Consolas" panose="020B0609020204030204" pitchFamily="49" charset="0"/>
              </a:rPr>
              <a:t>lea</a:t>
            </a:r>
            <a:r>
              <a:rPr lang="fr-FR" sz="700" dirty="0">
                <a:latin typeface="Consolas" panose="020B0609020204030204" pitchFamily="49" charset="0"/>
              </a:rPr>
              <a:t> r9, [</a:t>
            </a:r>
            <a:r>
              <a:rPr lang="fr-FR" sz="700" dirty="0" err="1">
                <a:latin typeface="Consolas" panose="020B0609020204030204" pitchFamily="49" charset="0"/>
              </a:rPr>
              <a:t>rsp</a:t>
            </a:r>
            <a:r>
              <a:rPr lang="fr-FR" sz="700" dirty="0">
                <a:latin typeface="Consolas" panose="020B0609020204030204" pitchFamily="49" charset="0"/>
              </a:rPr>
              <a:t> + 0x40] ; call r10</a:t>
            </a:r>
          </a:p>
          <a:p>
            <a:pPr marL="0" indent="0">
              <a:spcBef>
                <a:spcPts val="0"/>
              </a:spcBef>
              <a:buNone/>
            </a:pPr>
            <a:r>
              <a:rPr lang="fr-FR" sz="700" dirty="0">
                <a:latin typeface="Consolas" panose="020B0609020204030204" pitchFamily="49" charset="0"/>
              </a:rPr>
              <a:t>[+01f0]: 000000014001ddc1 # jmp </a:t>
            </a:r>
            <a:r>
              <a:rPr lang="fr-FR" sz="700" dirty="0" err="1">
                <a:latin typeface="Consolas" panose="020B0609020204030204" pitchFamily="49" charset="0"/>
              </a:rPr>
              <a:t>qword</a:t>
            </a:r>
            <a:r>
              <a:rPr lang="fr-FR" sz="700" dirty="0">
                <a:latin typeface="Consolas" panose="020B0609020204030204" pitchFamily="49" charset="0"/>
              </a:rPr>
              <a:t> </a:t>
            </a:r>
            <a:r>
              <a:rPr lang="fr-FR" sz="700" dirty="0" err="1">
                <a:latin typeface="Consolas" panose="020B0609020204030204" pitchFamily="49" charset="0"/>
              </a:rPr>
              <a:t>ptr</a:t>
            </a:r>
            <a:r>
              <a:rPr lang="fr-FR" sz="700" dirty="0">
                <a:latin typeface="Consolas" panose="020B0609020204030204" pitchFamily="49" charset="0"/>
              </a:rPr>
              <a:t> [</a:t>
            </a:r>
            <a:r>
              <a:rPr lang="fr-FR" sz="700" dirty="0" err="1">
                <a:latin typeface="Consolas" panose="020B0609020204030204" pitchFamily="49" charset="0"/>
              </a:rPr>
              <a:t>rax</a:t>
            </a:r>
            <a:r>
              <a:rPr lang="fr-FR" sz="700" dirty="0">
                <a:latin typeface="Consolas" panose="020B0609020204030204" pitchFamily="49" charset="0"/>
              </a:rPr>
              <a:t>]</a:t>
            </a:r>
          </a:p>
          <a:p>
            <a:pPr marL="0" indent="0">
              <a:spcBef>
                <a:spcPts val="0"/>
              </a:spcBef>
              <a:buNone/>
            </a:pPr>
            <a:r>
              <a:rPr lang="fr-FR" sz="700" dirty="0">
                <a:latin typeface="Consolas" panose="020B0609020204030204" pitchFamily="49" charset="0"/>
              </a:rPr>
              <a:t>[+01f8]: 0000000140003370 # </a:t>
            </a:r>
            <a:r>
              <a:rPr lang="fr-FR" sz="700" dirty="0" err="1">
                <a:latin typeface="Consolas" panose="020B0609020204030204" pitchFamily="49" charset="0"/>
              </a:rPr>
              <a:t>add</a:t>
            </a:r>
            <a:r>
              <a:rPr lang="fr-FR" sz="700" dirty="0">
                <a:latin typeface="Consolas" panose="020B0609020204030204" pitchFamily="49" charset="0"/>
              </a:rPr>
              <a:t> </a:t>
            </a:r>
            <a:r>
              <a:rPr lang="fr-FR" sz="700" dirty="0" err="1">
                <a:latin typeface="Consolas" panose="020B0609020204030204" pitchFamily="49" charset="0"/>
              </a:rPr>
              <a:t>rsp</a:t>
            </a:r>
            <a:r>
              <a:rPr lang="fr-FR" sz="700" dirty="0">
                <a:latin typeface="Consolas" panose="020B0609020204030204" pitchFamily="49" charset="0"/>
              </a:rPr>
              <a:t>, 0x20 ; </a:t>
            </a:r>
            <a:r>
              <a:rPr lang="fr-FR" sz="700" dirty="0" err="1">
                <a:latin typeface="Consolas" panose="020B0609020204030204" pitchFamily="49" charset="0"/>
              </a:rPr>
              <a:t>ret</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[+0200]: TOUCHE PAS A CA PETIT CON</a:t>
            </a:r>
          </a:p>
          <a:p>
            <a:pPr marL="0" indent="0">
              <a:spcBef>
                <a:spcPts val="0"/>
              </a:spcBef>
              <a:buNone/>
            </a:pPr>
            <a:r>
              <a:rPr lang="fr-FR" sz="700" dirty="0">
                <a:latin typeface="Consolas" panose="020B0609020204030204" pitchFamily="49" charset="0"/>
              </a:rPr>
              <a:t>[+0208]: TOUCHE PAS A CA PETIT CON</a:t>
            </a:r>
          </a:p>
          <a:p>
            <a:pPr marL="0" indent="0">
              <a:spcBef>
                <a:spcPts val="0"/>
              </a:spcBef>
              <a:buNone/>
            </a:pPr>
            <a:r>
              <a:rPr lang="fr-FR" sz="700" dirty="0">
                <a:latin typeface="Consolas" panose="020B0609020204030204" pitchFamily="49" charset="0"/>
              </a:rPr>
              <a:t>[+0210]: 0000000140042e54 # pivot part 4 =&gt; pop </a:t>
            </a:r>
            <a:r>
              <a:rPr lang="fr-FR" sz="700" dirty="0" err="1">
                <a:latin typeface="Consolas" panose="020B0609020204030204" pitchFamily="49" charset="0"/>
              </a:rPr>
              <a:t>rsp</a:t>
            </a:r>
            <a:r>
              <a:rPr lang="fr-FR" sz="700" dirty="0">
                <a:latin typeface="Consolas" panose="020B0609020204030204" pitchFamily="49" charset="0"/>
              </a:rPr>
              <a:t> ; pop </a:t>
            </a:r>
            <a:r>
              <a:rPr lang="fr-FR" sz="700" dirty="0" err="1">
                <a:latin typeface="Consolas" panose="020B0609020204030204" pitchFamily="49" charset="0"/>
              </a:rPr>
              <a:t>rsi</a:t>
            </a:r>
            <a:r>
              <a:rPr lang="fr-FR" sz="700" dirty="0">
                <a:latin typeface="Consolas" panose="020B0609020204030204" pitchFamily="49" charset="0"/>
              </a:rPr>
              <a:t> ; </a:t>
            </a:r>
            <a:r>
              <a:rPr lang="fr-FR" sz="700" dirty="0" err="1">
                <a:latin typeface="Consolas" panose="020B0609020204030204" pitchFamily="49" charset="0"/>
              </a:rPr>
              <a:t>ret</a:t>
            </a:r>
            <a:endParaRPr lang="fr-FR" sz="700" dirty="0">
              <a:latin typeface="Consolas" panose="020B0609020204030204" pitchFamily="49" charset="0"/>
            </a:endParaRPr>
          </a:p>
          <a:p>
            <a:pPr marL="0" indent="0">
              <a:spcBef>
                <a:spcPts val="0"/>
              </a:spcBef>
              <a:buNone/>
            </a:pPr>
            <a:r>
              <a:rPr lang="fr-FR" sz="700" dirty="0">
                <a:latin typeface="Consolas" panose="020B0609020204030204" pitchFamily="49" charset="0"/>
              </a:rPr>
              <a:t>[+0218]: TOUCHE PAS A CA PETIT CON</a:t>
            </a:r>
          </a:p>
          <a:p>
            <a:pPr marL="0" indent="0">
              <a:spcBef>
                <a:spcPts val="0"/>
              </a:spcBef>
              <a:buNone/>
            </a:pPr>
            <a:r>
              <a:rPr lang="fr-FR" sz="700" dirty="0">
                <a:latin typeface="Consolas" panose="020B0609020204030204" pitchFamily="49" charset="0"/>
              </a:rPr>
              <a:t>[+0220]: 0000000140369b6d # jmp </a:t>
            </a:r>
            <a:r>
              <a:rPr lang="fr-FR" sz="700" dirty="0" err="1">
                <a:latin typeface="Consolas" panose="020B0609020204030204" pitchFamily="49" charset="0"/>
              </a:rPr>
              <a:t>rsp</a:t>
            </a:r>
            <a:endParaRPr lang="fr-FR" sz="700" dirty="0">
              <a:latin typeface="Consolas" panose="020B0609020204030204" pitchFamily="49" charset="0"/>
            </a:endParaRPr>
          </a:p>
        </p:txBody>
      </p:sp>
      <p:sp>
        <p:nvSpPr>
          <p:cNvPr id="9" name="Espace réservé du contenu 2">
            <a:extLst>
              <a:ext uri="{FF2B5EF4-FFF2-40B4-BE49-F238E27FC236}">
                <a16:creationId xmlns:a16="http://schemas.microsoft.com/office/drawing/2014/main" id="{04516DB8-E24C-5812-6DE1-822819A2E143}"/>
              </a:ext>
            </a:extLst>
          </p:cNvPr>
          <p:cNvSpPr txBox="1">
            <a:spLocks/>
          </p:cNvSpPr>
          <p:nvPr/>
        </p:nvSpPr>
        <p:spPr>
          <a:xfrm>
            <a:off x="384610" y="1361453"/>
            <a:ext cx="6678341" cy="513142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ROP : Return </a:t>
            </a:r>
            <a:r>
              <a:rPr lang="fr-FR" dirty="0" err="1"/>
              <a:t>Oriented</a:t>
            </a:r>
            <a:r>
              <a:rPr lang="fr-FR" dirty="0"/>
              <a:t> </a:t>
            </a:r>
            <a:r>
              <a:rPr lang="fr-FR" dirty="0" err="1"/>
              <a:t>Programming</a:t>
            </a:r>
            <a:endParaRPr lang="fr-FR" dirty="0"/>
          </a:p>
          <a:p>
            <a:r>
              <a:rPr lang="fr-FR" dirty="0"/>
              <a:t>Résous dynamiquement avec </a:t>
            </a:r>
            <a:r>
              <a:rPr lang="fr-FR" dirty="0" err="1"/>
              <a:t>LoadLibraryA</a:t>
            </a:r>
            <a:r>
              <a:rPr lang="fr-FR" dirty="0"/>
              <a:t> et </a:t>
            </a:r>
            <a:r>
              <a:rPr lang="fr-FR" dirty="0" err="1"/>
              <a:t>GetProcAddress</a:t>
            </a:r>
            <a:r>
              <a:rPr lang="fr-FR" dirty="0"/>
              <a:t> l’adresse de </a:t>
            </a:r>
            <a:r>
              <a:rPr lang="fr-FR" dirty="0" err="1"/>
              <a:t>VirtualProtect</a:t>
            </a:r>
            <a:endParaRPr lang="fr-FR" dirty="0"/>
          </a:p>
          <a:p>
            <a:r>
              <a:rPr lang="fr-FR" dirty="0"/>
              <a:t>Calcule l’adresse de la </a:t>
            </a:r>
            <a:r>
              <a:rPr lang="fr-FR" dirty="0" err="1"/>
              <a:t>heap</a:t>
            </a:r>
            <a:r>
              <a:rPr lang="fr-FR" dirty="0"/>
              <a:t> à partir de RSP</a:t>
            </a:r>
          </a:p>
          <a:p>
            <a:r>
              <a:rPr lang="fr-FR" dirty="0"/>
              <a:t>Appel </a:t>
            </a:r>
            <a:r>
              <a:rPr lang="fr-FR" dirty="0" err="1"/>
              <a:t>VirtualProtect</a:t>
            </a:r>
            <a:r>
              <a:rPr lang="fr-FR" dirty="0"/>
              <a:t>( </a:t>
            </a:r>
            <a:r>
              <a:rPr lang="fr-FR" dirty="0" err="1"/>
              <a:t>someHeapAddress</a:t>
            </a:r>
            <a:r>
              <a:rPr lang="fr-FR" dirty="0"/>
              <a:t>, PAGE_EXECUTE_READWRITE, 0x4000, &amp;</a:t>
            </a:r>
            <a:r>
              <a:rPr lang="fr-FR" dirty="0" err="1"/>
              <a:t>oldProtect</a:t>
            </a:r>
            <a:r>
              <a:rPr lang="fr-FR" dirty="0"/>
              <a:t> )</a:t>
            </a:r>
          </a:p>
          <a:p>
            <a:r>
              <a:rPr lang="fr-FR" dirty="0"/>
              <a:t>Certaines données liées à l’objet ne doivent pas être modifiées sinon crash</a:t>
            </a:r>
          </a:p>
          <a:p>
            <a:r>
              <a:rPr lang="fr-FR" dirty="0"/>
              <a:t>Exécute un </a:t>
            </a:r>
            <a:r>
              <a:rPr lang="fr-FR" dirty="0" err="1"/>
              <a:t>shellcode</a:t>
            </a:r>
            <a:r>
              <a:rPr lang="fr-FR" dirty="0"/>
              <a:t> préalablement placé dans </a:t>
            </a:r>
            <a:r>
              <a:rPr lang="fr-FR" dirty="0" err="1"/>
              <a:t>CInfGame.m_pKeymap</a:t>
            </a:r>
            <a:r>
              <a:rPr lang="fr-FR" dirty="0"/>
              <a:t> (raccourci clavier) </a:t>
            </a:r>
          </a:p>
          <a:p>
            <a:pPr marL="0" indent="0">
              <a:buNone/>
            </a:pPr>
            <a:endParaRPr lang="fr-FR" dirty="0"/>
          </a:p>
          <a:p>
            <a:endParaRPr lang="fr-FR" dirty="0"/>
          </a:p>
          <a:p>
            <a:endParaRPr lang="fr-FR" dirty="0"/>
          </a:p>
        </p:txBody>
      </p:sp>
    </p:spTree>
    <p:extLst>
      <p:ext uri="{BB962C8B-B14F-4D97-AF65-F5344CB8AC3E}">
        <p14:creationId xmlns:p14="http://schemas.microsoft.com/office/powerpoint/2010/main" val="6829919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C9D85F-0E8F-98FF-315B-B37ECB184454}"/>
              </a:ext>
            </a:extLst>
          </p:cNvPr>
          <p:cNvSpPr>
            <a:spLocks noGrp="1"/>
          </p:cNvSpPr>
          <p:nvPr>
            <p:ph type="title"/>
          </p:nvPr>
        </p:nvSpPr>
        <p:spPr/>
        <p:txBody>
          <a:bodyPr/>
          <a:lstStyle/>
          <a:p>
            <a:r>
              <a:rPr lang="fr-FR" dirty="0" err="1"/>
              <a:t>Let’s</a:t>
            </a:r>
            <a:r>
              <a:rPr lang="fr-FR" dirty="0"/>
              <a:t> do </a:t>
            </a:r>
            <a:r>
              <a:rPr lang="fr-FR" dirty="0" err="1"/>
              <a:t>shellcoding</a:t>
            </a:r>
            <a:endParaRPr lang="fr-FR" dirty="0"/>
          </a:p>
        </p:txBody>
      </p:sp>
      <p:sp>
        <p:nvSpPr>
          <p:cNvPr id="3" name="Espace réservé du contenu 2">
            <a:extLst>
              <a:ext uri="{FF2B5EF4-FFF2-40B4-BE49-F238E27FC236}">
                <a16:creationId xmlns:a16="http://schemas.microsoft.com/office/drawing/2014/main" id="{7BC21C16-5E43-F477-970D-649AF7C1037E}"/>
              </a:ext>
            </a:extLst>
          </p:cNvPr>
          <p:cNvSpPr>
            <a:spLocks noGrp="1"/>
          </p:cNvSpPr>
          <p:nvPr>
            <p:ph idx="1"/>
          </p:nvPr>
        </p:nvSpPr>
        <p:spPr>
          <a:xfrm>
            <a:off x="8153399" y="1348508"/>
            <a:ext cx="3828393" cy="4989229"/>
          </a:xfrm>
        </p:spPr>
        <p:txBody>
          <a:bodyPr>
            <a:noAutofit/>
          </a:bodyPr>
          <a:lstStyle/>
          <a:p>
            <a:pPr marL="0" indent="0">
              <a:lnSpc>
                <a:spcPct val="120000"/>
              </a:lnSpc>
              <a:spcBef>
                <a:spcPts val="0"/>
              </a:spcBef>
              <a:buNone/>
            </a:pPr>
            <a:r>
              <a:rPr lang="fr-FR" sz="400" dirty="0">
                <a:latin typeface="Consolas" panose="020B0609020204030204" pitchFamily="49" charset="0"/>
              </a:rPr>
              <a:t>[BITS 64]</a:t>
            </a:r>
          </a:p>
          <a:p>
            <a:pPr marL="0" indent="0">
              <a:lnSpc>
                <a:spcPct val="120000"/>
              </a:lnSpc>
              <a:spcBef>
                <a:spcPts val="0"/>
              </a:spcBef>
              <a:buNone/>
            </a:pPr>
            <a:endParaRPr lang="fr-FR" sz="400" dirty="0">
              <a:latin typeface="Consolas" panose="020B0609020204030204" pitchFamily="49" charset="0"/>
            </a:endParaRPr>
          </a:p>
          <a:p>
            <a:pPr marL="0" indent="0">
              <a:lnSpc>
                <a:spcPct val="120000"/>
              </a:lnSpc>
              <a:spcBef>
                <a:spcPts val="0"/>
              </a:spcBef>
              <a:buNone/>
            </a:pPr>
            <a:r>
              <a:rPr lang="fr-FR" sz="400" dirty="0">
                <a:latin typeface="Consolas" panose="020B0609020204030204" pitchFamily="49" charset="0"/>
              </a:rPr>
              <a:t>MEM_COMMIT EQU 0x1000</a:t>
            </a:r>
          </a:p>
          <a:p>
            <a:pPr marL="0" indent="0">
              <a:lnSpc>
                <a:spcPct val="120000"/>
              </a:lnSpc>
              <a:spcBef>
                <a:spcPts val="0"/>
              </a:spcBef>
              <a:buNone/>
            </a:pPr>
            <a:r>
              <a:rPr lang="fr-FR" sz="400" dirty="0">
                <a:latin typeface="Consolas" panose="020B0609020204030204" pitchFamily="49" charset="0"/>
              </a:rPr>
              <a:t>PAGE_EXECUTE_READWRITE EQU 0x40</a:t>
            </a:r>
          </a:p>
          <a:p>
            <a:pPr marL="0" indent="0">
              <a:lnSpc>
                <a:spcPct val="120000"/>
              </a:lnSpc>
              <a:spcBef>
                <a:spcPts val="0"/>
              </a:spcBef>
              <a:buNone/>
            </a:pPr>
            <a:endParaRPr lang="fr-FR" sz="400" dirty="0">
              <a:latin typeface="Consolas" panose="020B0609020204030204" pitchFamily="49" charset="0"/>
            </a:endParaRPr>
          </a:p>
          <a:p>
            <a:pPr marL="0" indent="0">
              <a:lnSpc>
                <a:spcPct val="120000"/>
              </a:lnSpc>
              <a:spcBef>
                <a:spcPts val="0"/>
              </a:spcBef>
              <a:buNone/>
            </a:pPr>
            <a:r>
              <a:rPr lang="fr-FR" sz="400" dirty="0">
                <a:latin typeface="Consolas" panose="020B0609020204030204" pitchFamily="49" charset="0"/>
              </a:rPr>
              <a:t>pKernel32Base EQU 0x00000001434B78A0</a:t>
            </a:r>
          </a:p>
          <a:p>
            <a:pPr marL="0" indent="0">
              <a:lnSpc>
                <a:spcPct val="120000"/>
              </a:lnSpc>
              <a:spcBef>
                <a:spcPts val="0"/>
              </a:spcBef>
              <a:buNone/>
            </a:pPr>
            <a:r>
              <a:rPr lang="fr-FR" sz="400" dirty="0" err="1">
                <a:latin typeface="Consolas" panose="020B0609020204030204" pitchFamily="49" charset="0"/>
              </a:rPr>
              <a:t>LoadLibraryA</a:t>
            </a:r>
            <a:r>
              <a:rPr lang="fr-FR" sz="400" dirty="0">
                <a:latin typeface="Consolas" panose="020B0609020204030204" pitchFamily="49" charset="0"/>
              </a:rPr>
              <a:t> EQU 0x0000000140589428</a:t>
            </a:r>
          </a:p>
          <a:p>
            <a:pPr marL="0" indent="0">
              <a:lnSpc>
                <a:spcPct val="120000"/>
              </a:lnSpc>
              <a:spcBef>
                <a:spcPts val="0"/>
              </a:spcBef>
              <a:buNone/>
            </a:pPr>
            <a:r>
              <a:rPr lang="fr-FR" sz="400" dirty="0" err="1">
                <a:latin typeface="Consolas" panose="020B0609020204030204" pitchFamily="49" charset="0"/>
              </a:rPr>
              <a:t>pGetProcAddress</a:t>
            </a:r>
            <a:r>
              <a:rPr lang="fr-FR" sz="400" dirty="0">
                <a:latin typeface="Consolas" panose="020B0609020204030204" pitchFamily="49" charset="0"/>
              </a:rPr>
              <a:t> EQU 0x0000000140589470</a:t>
            </a:r>
          </a:p>
          <a:p>
            <a:pPr marL="0" indent="0">
              <a:lnSpc>
                <a:spcPct val="120000"/>
              </a:lnSpc>
              <a:spcBef>
                <a:spcPts val="0"/>
              </a:spcBef>
              <a:buNone/>
            </a:pPr>
            <a:r>
              <a:rPr lang="fr-FR" sz="400" dirty="0" err="1">
                <a:latin typeface="Consolas" panose="020B0609020204030204" pitchFamily="49" charset="0"/>
              </a:rPr>
              <a:t>OrdinalVirtualAlloc</a:t>
            </a:r>
            <a:r>
              <a:rPr lang="fr-FR" sz="400" dirty="0">
                <a:latin typeface="Consolas" panose="020B0609020204030204" pitchFamily="49" charset="0"/>
              </a:rPr>
              <a:t> EQU 0x5DA</a:t>
            </a:r>
          </a:p>
          <a:p>
            <a:pPr marL="0" indent="0">
              <a:lnSpc>
                <a:spcPct val="120000"/>
              </a:lnSpc>
              <a:spcBef>
                <a:spcPts val="0"/>
              </a:spcBef>
              <a:buNone/>
            </a:pPr>
            <a:r>
              <a:rPr lang="fr-FR" sz="400" dirty="0" err="1">
                <a:latin typeface="Consolas" panose="020B0609020204030204" pitchFamily="49" charset="0"/>
              </a:rPr>
              <a:t>OrdinalWinExec</a:t>
            </a:r>
            <a:r>
              <a:rPr lang="fr-FR" sz="400" dirty="0">
                <a:latin typeface="Consolas" panose="020B0609020204030204" pitchFamily="49" charset="0"/>
              </a:rPr>
              <a:t> EQU 0x613</a:t>
            </a:r>
          </a:p>
          <a:p>
            <a:pPr marL="0" indent="0">
              <a:lnSpc>
                <a:spcPct val="120000"/>
              </a:lnSpc>
              <a:spcBef>
                <a:spcPts val="0"/>
              </a:spcBef>
              <a:buNone/>
            </a:pPr>
            <a:r>
              <a:rPr lang="fr-FR" sz="400" dirty="0" err="1">
                <a:latin typeface="Consolas" panose="020B0609020204030204" pitchFamily="49" charset="0"/>
              </a:rPr>
              <a:t>CInfButtonArrayInit</a:t>
            </a:r>
            <a:r>
              <a:rPr lang="fr-FR" sz="400" dirty="0">
                <a:latin typeface="Consolas" panose="020B0609020204030204" pitchFamily="49" charset="0"/>
              </a:rPr>
              <a:t> EQU 0x0000000140262D40</a:t>
            </a:r>
          </a:p>
          <a:p>
            <a:pPr marL="0" indent="0">
              <a:lnSpc>
                <a:spcPct val="120000"/>
              </a:lnSpc>
              <a:spcBef>
                <a:spcPts val="0"/>
              </a:spcBef>
              <a:buNone/>
            </a:pPr>
            <a:endParaRPr lang="fr-FR" sz="400" dirty="0">
              <a:latin typeface="Consolas" panose="020B0609020204030204" pitchFamily="49" charset="0"/>
            </a:endParaRPr>
          </a:p>
          <a:p>
            <a:pPr marL="0" indent="0">
              <a:lnSpc>
                <a:spcPct val="120000"/>
              </a:lnSpc>
              <a:spcBef>
                <a:spcPts val="0"/>
              </a:spcBef>
              <a:buNone/>
            </a:pPr>
            <a:r>
              <a:rPr lang="fr-FR" sz="400" dirty="0">
                <a:latin typeface="Consolas" panose="020B0609020204030204" pitchFamily="49" charset="0"/>
              </a:rPr>
              <a:t>section .</a:t>
            </a:r>
            <a:r>
              <a:rPr lang="fr-FR" sz="400" dirty="0" err="1">
                <a:latin typeface="Consolas" panose="020B0609020204030204" pitchFamily="49" charset="0"/>
              </a:rPr>
              <a:t>text</a:t>
            </a:r>
            <a:endParaRPr lang="fr-FR" sz="400" dirty="0">
              <a:latin typeface="Consolas" panose="020B0609020204030204" pitchFamily="49" charset="0"/>
            </a:endParaRPr>
          </a:p>
          <a:p>
            <a:pPr marL="0" indent="0">
              <a:lnSpc>
                <a:spcPct val="120000"/>
              </a:lnSpc>
              <a:spcBef>
                <a:spcPts val="0"/>
              </a:spcBef>
              <a:buNone/>
            </a:pPr>
            <a:endParaRPr lang="fr-FR" sz="400" dirty="0">
              <a:latin typeface="Consolas" panose="020B0609020204030204" pitchFamily="49" charset="0"/>
            </a:endParaRPr>
          </a:p>
          <a:p>
            <a:pPr marL="0" indent="0">
              <a:lnSpc>
                <a:spcPct val="120000"/>
              </a:lnSpc>
              <a:spcBef>
                <a:spcPts val="0"/>
              </a:spcBef>
              <a:buNone/>
            </a:pPr>
            <a:r>
              <a:rPr lang="fr-FR" sz="400" dirty="0">
                <a:latin typeface="Consolas" panose="020B0609020204030204" pitchFamily="49" charset="0"/>
              </a:rPr>
              <a:t>global _start</a:t>
            </a:r>
          </a:p>
          <a:p>
            <a:pPr marL="0" indent="0">
              <a:lnSpc>
                <a:spcPct val="120000"/>
              </a:lnSpc>
              <a:spcBef>
                <a:spcPts val="0"/>
              </a:spcBef>
              <a:buNone/>
            </a:pPr>
            <a:r>
              <a:rPr lang="fr-FR" sz="400" dirty="0">
                <a:latin typeface="Consolas" panose="020B0609020204030204" pitchFamily="49" charset="0"/>
              </a:rPr>
              <a:t>_start:</a:t>
            </a:r>
          </a:p>
          <a:p>
            <a:pPr marL="0" indent="0">
              <a:lnSpc>
                <a:spcPct val="120000"/>
              </a:lnSpc>
              <a:spcBef>
                <a:spcPts val="0"/>
              </a:spcBef>
              <a:buNone/>
            </a:pPr>
            <a:r>
              <a:rPr lang="fr-FR" sz="400" dirty="0">
                <a:latin typeface="Consolas" panose="020B0609020204030204" pitchFamily="49" charset="0"/>
              </a:rPr>
              <a:t>	</a:t>
            </a:r>
            <a:r>
              <a:rPr lang="fr-FR" sz="400" dirty="0" err="1">
                <a:latin typeface="Consolas" panose="020B0609020204030204" pitchFamily="49" charset="0"/>
              </a:rPr>
              <a:t>sub</a:t>
            </a:r>
            <a:r>
              <a:rPr lang="fr-FR" sz="400" dirty="0">
                <a:latin typeface="Consolas" panose="020B0609020204030204" pitchFamily="49" charset="0"/>
              </a:rPr>
              <a:t> </a:t>
            </a:r>
            <a:r>
              <a:rPr lang="fr-FR" sz="400" dirty="0" err="1">
                <a:latin typeface="Consolas" panose="020B0609020204030204" pitchFamily="49" charset="0"/>
              </a:rPr>
              <a:t>rsp</a:t>
            </a:r>
            <a:r>
              <a:rPr lang="fr-FR" sz="400" dirty="0">
                <a:latin typeface="Consolas" panose="020B0609020204030204" pitchFamily="49" charset="0"/>
              </a:rPr>
              <a:t>, 0x50</a:t>
            </a:r>
          </a:p>
          <a:p>
            <a:pPr marL="0" indent="0">
              <a:lnSpc>
                <a:spcPct val="120000"/>
              </a:lnSpc>
              <a:spcBef>
                <a:spcPts val="0"/>
              </a:spcBef>
              <a:buNone/>
            </a:pPr>
            <a:endParaRPr lang="fr-FR" sz="400" dirty="0">
              <a:latin typeface="Consolas" panose="020B0609020204030204" pitchFamily="49" charset="0"/>
            </a:endParaRPr>
          </a:p>
          <a:p>
            <a:pPr marL="0" indent="0">
              <a:lnSpc>
                <a:spcPct val="120000"/>
              </a:lnSpc>
              <a:spcBef>
                <a:spcPts val="0"/>
              </a:spcBef>
              <a:buNone/>
            </a:pPr>
            <a:r>
              <a:rPr lang="fr-FR" sz="400" dirty="0">
                <a:latin typeface="Consolas" panose="020B0609020204030204" pitchFamily="49" charset="0"/>
              </a:rPr>
              <a:t>	</a:t>
            </a:r>
            <a:r>
              <a:rPr lang="fr-FR" sz="400" dirty="0" err="1">
                <a:latin typeface="Consolas" panose="020B0609020204030204" pitchFamily="49" charset="0"/>
              </a:rPr>
              <a:t>mov</a:t>
            </a:r>
            <a:r>
              <a:rPr lang="fr-FR" sz="400" dirty="0">
                <a:latin typeface="Consolas" panose="020B0609020204030204" pitchFamily="49" charset="0"/>
              </a:rPr>
              <a:t> </a:t>
            </a:r>
            <a:r>
              <a:rPr lang="fr-FR" sz="400" dirty="0" err="1">
                <a:latin typeface="Consolas" panose="020B0609020204030204" pitchFamily="49" charset="0"/>
              </a:rPr>
              <a:t>rax</a:t>
            </a:r>
            <a:r>
              <a:rPr lang="fr-FR" sz="400" dirty="0">
                <a:latin typeface="Consolas" panose="020B0609020204030204" pitchFamily="49" charset="0"/>
              </a:rPr>
              <a:t>, pKernel32Base</a:t>
            </a:r>
          </a:p>
          <a:p>
            <a:pPr marL="0" indent="0">
              <a:lnSpc>
                <a:spcPct val="120000"/>
              </a:lnSpc>
              <a:spcBef>
                <a:spcPts val="0"/>
              </a:spcBef>
              <a:buNone/>
            </a:pPr>
            <a:r>
              <a:rPr lang="fr-FR" sz="400" dirty="0">
                <a:latin typeface="Consolas" panose="020B0609020204030204" pitchFamily="49" charset="0"/>
              </a:rPr>
              <a:t>	</a:t>
            </a:r>
            <a:r>
              <a:rPr lang="fr-FR" sz="400" dirty="0" err="1">
                <a:latin typeface="Consolas" panose="020B0609020204030204" pitchFamily="49" charset="0"/>
              </a:rPr>
              <a:t>mov</a:t>
            </a:r>
            <a:r>
              <a:rPr lang="fr-FR" sz="400" dirty="0">
                <a:latin typeface="Consolas" panose="020B0609020204030204" pitchFamily="49" charset="0"/>
              </a:rPr>
              <a:t> </a:t>
            </a:r>
            <a:r>
              <a:rPr lang="fr-FR" sz="400" dirty="0" err="1">
                <a:latin typeface="Consolas" panose="020B0609020204030204" pitchFamily="49" charset="0"/>
              </a:rPr>
              <a:t>rcx</a:t>
            </a:r>
            <a:r>
              <a:rPr lang="fr-FR" sz="400" dirty="0">
                <a:latin typeface="Consolas" panose="020B0609020204030204" pitchFamily="49" charset="0"/>
              </a:rPr>
              <a:t>, [</a:t>
            </a:r>
            <a:r>
              <a:rPr lang="fr-FR" sz="400" dirty="0" err="1">
                <a:latin typeface="Consolas" panose="020B0609020204030204" pitchFamily="49" charset="0"/>
              </a:rPr>
              <a:t>rax</a:t>
            </a:r>
            <a:r>
              <a:rPr lang="fr-FR" sz="400" dirty="0">
                <a:latin typeface="Consolas" panose="020B0609020204030204" pitchFamily="49" charset="0"/>
              </a:rPr>
              <a:t>]</a:t>
            </a:r>
          </a:p>
          <a:p>
            <a:pPr marL="0" indent="0">
              <a:lnSpc>
                <a:spcPct val="120000"/>
              </a:lnSpc>
              <a:spcBef>
                <a:spcPts val="0"/>
              </a:spcBef>
              <a:buNone/>
            </a:pPr>
            <a:r>
              <a:rPr lang="fr-FR" sz="400" dirty="0">
                <a:latin typeface="Consolas" panose="020B0609020204030204" pitchFamily="49" charset="0"/>
              </a:rPr>
              <a:t>	</a:t>
            </a:r>
            <a:r>
              <a:rPr lang="fr-FR" sz="400" dirty="0" err="1">
                <a:latin typeface="Consolas" panose="020B0609020204030204" pitchFamily="49" charset="0"/>
              </a:rPr>
              <a:t>mov</a:t>
            </a:r>
            <a:r>
              <a:rPr lang="fr-FR" sz="400" dirty="0">
                <a:latin typeface="Consolas" panose="020B0609020204030204" pitchFamily="49" charset="0"/>
              </a:rPr>
              <a:t> </a:t>
            </a:r>
            <a:r>
              <a:rPr lang="fr-FR" sz="400" dirty="0" err="1">
                <a:latin typeface="Consolas" panose="020B0609020204030204" pitchFamily="49" charset="0"/>
              </a:rPr>
              <a:t>rdx</a:t>
            </a:r>
            <a:r>
              <a:rPr lang="fr-FR" sz="400" dirty="0">
                <a:latin typeface="Consolas" panose="020B0609020204030204" pitchFamily="49" charset="0"/>
              </a:rPr>
              <a:t>, </a:t>
            </a:r>
            <a:r>
              <a:rPr lang="fr-FR" sz="400" dirty="0" err="1">
                <a:latin typeface="Consolas" panose="020B0609020204030204" pitchFamily="49" charset="0"/>
              </a:rPr>
              <a:t>OrdinalVirtualAlloc</a:t>
            </a:r>
            <a:endParaRPr lang="fr-FR" sz="400" dirty="0">
              <a:latin typeface="Consolas" panose="020B0609020204030204" pitchFamily="49" charset="0"/>
            </a:endParaRPr>
          </a:p>
          <a:p>
            <a:pPr marL="0" indent="0">
              <a:lnSpc>
                <a:spcPct val="120000"/>
              </a:lnSpc>
              <a:spcBef>
                <a:spcPts val="0"/>
              </a:spcBef>
              <a:buNone/>
            </a:pPr>
            <a:r>
              <a:rPr lang="fr-FR" sz="400" dirty="0">
                <a:latin typeface="Consolas" panose="020B0609020204030204" pitchFamily="49" charset="0"/>
              </a:rPr>
              <a:t>	</a:t>
            </a:r>
            <a:r>
              <a:rPr lang="fr-FR" sz="400" dirty="0" err="1">
                <a:latin typeface="Consolas" panose="020B0609020204030204" pitchFamily="49" charset="0"/>
              </a:rPr>
              <a:t>mov</a:t>
            </a:r>
            <a:r>
              <a:rPr lang="fr-FR" sz="400" dirty="0">
                <a:latin typeface="Consolas" panose="020B0609020204030204" pitchFamily="49" charset="0"/>
              </a:rPr>
              <a:t> </a:t>
            </a:r>
            <a:r>
              <a:rPr lang="fr-FR" sz="400" dirty="0" err="1">
                <a:latin typeface="Consolas" panose="020B0609020204030204" pitchFamily="49" charset="0"/>
              </a:rPr>
              <a:t>rax</a:t>
            </a:r>
            <a:r>
              <a:rPr lang="fr-FR" sz="400" dirty="0">
                <a:latin typeface="Consolas" panose="020B0609020204030204" pitchFamily="49" charset="0"/>
              </a:rPr>
              <a:t>, </a:t>
            </a:r>
            <a:r>
              <a:rPr lang="fr-FR" sz="400" dirty="0" err="1">
                <a:latin typeface="Consolas" panose="020B0609020204030204" pitchFamily="49" charset="0"/>
              </a:rPr>
              <a:t>pGetProcAddress</a:t>
            </a:r>
            <a:endParaRPr lang="fr-FR" sz="400" dirty="0">
              <a:latin typeface="Consolas" panose="020B0609020204030204" pitchFamily="49" charset="0"/>
            </a:endParaRPr>
          </a:p>
          <a:p>
            <a:pPr marL="0" indent="0">
              <a:lnSpc>
                <a:spcPct val="120000"/>
              </a:lnSpc>
              <a:spcBef>
                <a:spcPts val="0"/>
              </a:spcBef>
              <a:buNone/>
            </a:pPr>
            <a:r>
              <a:rPr lang="fr-FR" sz="400" dirty="0">
                <a:latin typeface="Consolas" panose="020B0609020204030204" pitchFamily="49" charset="0"/>
              </a:rPr>
              <a:t>	call </a:t>
            </a:r>
            <a:r>
              <a:rPr lang="fr-FR" sz="400" dirty="0" err="1">
                <a:latin typeface="Consolas" panose="020B0609020204030204" pitchFamily="49" charset="0"/>
              </a:rPr>
              <a:t>qword</a:t>
            </a:r>
            <a:r>
              <a:rPr lang="fr-FR" sz="400" dirty="0">
                <a:latin typeface="Consolas" panose="020B0609020204030204" pitchFamily="49" charset="0"/>
              </a:rPr>
              <a:t> [</a:t>
            </a:r>
            <a:r>
              <a:rPr lang="fr-FR" sz="400" dirty="0" err="1">
                <a:latin typeface="Consolas" panose="020B0609020204030204" pitchFamily="49" charset="0"/>
              </a:rPr>
              <a:t>rax</a:t>
            </a:r>
            <a:r>
              <a:rPr lang="fr-FR" sz="400" dirty="0">
                <a:latin typeface="Consolas" panose="020B0609020204030204" pitchFamily="49" charset="0"/>
              </a:rPr>
              <a:t>]               ; </a:t>
            </a:r>
            <a:r>
              <a:rPr lang="fr-FR" sz="400" dirty="0" err="1">
                <a:latin typeface="Consolas" panose="020B0609020204030204" pitchFamily="49" charset="0"/>
              </a:rPr>
              <a:t>GetProcAddress</a:t>
            </a:r>
            <a:r>
              <a:rPr lang="fr-FR" sz="400" dirty="0">
                <a:latin typeface="Consolas" panose="020B0609020204030204" pitchFamily="49" charset="0"/>
              </a:rPr>
              <a:t>(</a:t>
            </a:r>
            <a:r>
              <a:rPr lang="fr-FR" sz="400" dirty="0" err="1">
                <a:latin typeface="Consolas" panose="020B0609020204030204" pitchFamily="49" charset="0"/>
              </a:rPr>
              <a:t>hModKernel,VirtualAlloc</a:t>
            </a:r>
            <a:r>
              <a:rPr lang="fr-FR" sz="400" dirty="0">
                <a:latin typeface="Consolas" panose="020B0609020204030204" pitchFamily="49" charset="0"/>
              </a:rPr>
              <a:t>)</a:t>
            </a:r>
          </a:p>
          <a:p>
            <a:pPr marL="0" indent="0">
              <a:lnSpc>
                <a:spcPct val="120000"/>
              </a:lnSpc>
              <a:spcBef>
                <a:spcPts val="0"/>
              </a:spcBef>
              <a:buNone/>
            </a:pPr>
            <a:endParaRPr lang="fr-FR" sz="400" dirty="0">
              <a:latin typeface="Consolas" panose="020B0609020204030204" pitchFamily="49" charset="0"/>
            </a:endParaRPr>
          </a:p>
          <a:p>
            <a:pPr marL="0" indent="0">
              <a:lnSpc>
                <a:spcPct val="120000"/>
              </a:lnSpc>
              <a:spcBef>
                <a:spcPts val="0"/>
              </a:spcBef>
              <a:buNone/>
            </a:pPr>
            <a:r>
              <a:rPr lang="fr-FR" sz="400" dirty="0">
                <a:latin typeface="Consolas" panose="020B0609020204030204" pitchFamily="49" charset="0"/>
              </a:rPr>
              <a:t>	</a:t>
            </a:r>
            <a:r>
              <a:rPr lang="fr-FR" sz="400" dirty="0" err="1">
                <a:latin typeface="Consolas" panose="020B0609020204030204" pitchFamily="49" charset="0"/>
              </a:rPr>
              <a:t>xor</a:t>
            </a:r>
            <a:r>
              <a:rPr lang="fr-FR" sz="400" dirty="0">
                <a:latin typeface="Consolas" panose="020B0609020204030204" pitchFamily="49" charset="0"/>
              </a:rPr>
              <a:t> </a:t>
            </a:r>
            <a:r>
              <a:rPr lang="fr-FR" sz="400" dirty="0" err="1">
                <a:latin typeface="Consolas" panose="020B0609020204030204" pitchFamily="49" charset="0"/>
              </a:rPr>
              <a:t>rcx</a:t>
            </a:r>
            <a:r>
              <a:rPr lang="fr-FR" sz="400" dirty="0">
                <a:latin typeface="Consolas" panose="020B0609020204030204" pitchFamily="49" charset="0"/>
              </a:rPr>
              <a:t>, </a:t>
            </a:r>
            <a:r>
              <a:rPr lang="fr-FR" sz="400" dirty="0" err="1">
                <a:latin typeface="Consolas" panose="020B0609020204030204" pitchFamily="49" charset="0"/>
              </a:rPr>
              <a:t>rcx</a:t>
            </a:r>
            <a:endParaRPr lang="fr-FR" sz="400" dirty="0">
              <a:latin typeface="Consolas" panose="020B0609020204030204" pitchFamily="49" charset="0"/>
            </a:endParaRPr>
          </a:p>
          <a:p>
            <a:pPr marL="0" indent="0">
              <a:lnSpc>
                <a:spcPct val="120000"/>
              </a:lnSpc>
              <a:spcBef>
                <a:spcPts val="0"/>
              </a:spcBef>
              <a:buNone/>
            </a:pPr>
            <a:r>
              <a:rPr lang="fr-FR" sz="400" dirty="0">
                <a:latin typeface="Consolas" panose="020B0609020204030204" pitchFamily="49" charset="0"/>
              </a:rPr>
              <a:t>	</a:t>
            </a:r>
            <a:r>
              <a:rPr lang="fr-FR" sz="400" dirty="0" err="1">
                <a:latin typeface="Consolas" panose="020B0609020204030204" pitchFamily="49" charset="0"/>
              </a:rPr>
              <a:t>xor</a:t>
            </a:r>
            <a:r>
              <a:rPr lang="fr-FR" sz="400" dirty="0">
                <a:latin typeface="Consolas" panose="020B0609020204030204" pitchFamily="49" charset="0"/>
              </a:rPr>
              <a:t> </a:t>
            </a:r>
            <a:r>
              <a:rPr lang="fr-FR" sz="400" dirty="0" err="1">
                <a:latin typeface="Consolas" panose="020B0609020204030204" pitchFamily="49" charset="0"/>
              </a:rPr>
              <a:t>rdx</a:t>
            </a:r>
            <a:r>
              <a:rPr lang="fr-FR" sz="400" dirty="0">
                <a:latin typeface="Consolas" panose="020B0609020204030204" pitchFamily="49" charset="0"/>
              </a:rPr>
              <a:t>, </a:t>
            </a:r>
            <a:r>
              <a:rPr lang="fr-FR" sz="400" dirty="0" err="1">
                <a:latin typeface="Consolas" panose="020B0609020204030204" pitchFamily="49" charset="0"/>
              </a:rPr>
              <a:t>rdx</a:t>
            </a:r>
            <a:endParaRPr lang="fr-FR" sz="400" dirty="0">
              <a:latin typeface="Consolas" panose="020B0609020204030204" pitchFamily="49" charset="0"/>
            </a:endParaRPr>
          </a:p>
          <a:p>
            <a:pPr marL="0" indent="0">
              <a:lnSpc>
                <a:spcPct val="120000"/>
              </a:lnSpc>
              <a:spcBef>
                <a:spcPts val="0"/>
              </a:spcBef>
              <a:buNone/>
            </a:pPr>
            <a:r>
              <a:rPr lang="fr-FR" sz="400" dirty="0">
                <a:latin typeface="Consolas" panose="020B0609020204030204" pitchFamily="49" charset="0"/>
              </a:rPr>
              <a:t>	</a:t>
            </a:r>
            <a:r>
              <a:rPr lang="fr-FR" sz="400" dirty="0" err="1">
                <a:latin typeface="Consolas" panose="020B0609020204030204" pitchFamily="49" charset="0"/>
              </a:rPr>
              <a:t>xor</a:t>
            </a:r>
            <a:r>
              <a:rPr lang="fr-FR" sz="400" dirty="0">
                <a:latin typeface="Consolas" panose="020B0609020204030204" pitchFamily="49" charset="0"/>
              </a:rPr>
              <a:t> r8, r8</a:t>
            </a:r>
          </a:p>
          <a:p>
            <a:pPr marL="0" indent="0">
              <a:lnSpc>
                <a:spcPct val="120000"/>
              </a:lnSpc>
              <a:spcBef>
                <a:spcPts val="0"/>
              </a:spcBef>
              <a:buNone/>
            </a:pPr>
            <a:r>
              <a:rPr lang="fr-FR" sz="400" dirty="0">
                <a:latin typeface="Consolas" panose="020B0609020204030204" pitchFamily="49" charset="0"/>
              </a:rPr>
              <a:t>	</a:t>
            </a:r>
            <a:r>
              <a:rPr lang="fr-FR" sz="400" dirty="0" err="1">
                <a:latin typeface="Consolas" panose="020B0609020204030204" pitchFamily="49" charset="0"/>
              </a:rPr>
              <a:t>xor</a:t>
            </a:r>
            <a:r>
              <a:rPr lang="fr-FR" sz="400" dirty="0">
                <a:latin typeface="Consolas" panose="020B0609020204030204" pitchFamily="49" charset="0"/>
              </a:rPr>
              <a:t> r9, r9</a:t>
            </a:r>
          </a:p>
          <a:p>
            <a:pPr marL="0" indent="0">
              <a:lnSpc>
                <a:spcPct val="120000"/>
              </a:lnSpc>
              <a:spcBef>
                <a:spcPts val="0"/>
              </a:spcBef>
              <a:buNone/>
            </a:pPr>
            <a:r>
              <a:rPr lang="fr-FR" sz="400" dirty="0">
                <a:latin typeface="Consolas" panose="020B0609020204030204" pitchFamily="49" charset="0"/>
              </a:rPr>
              <a:t>	</a:t>
            </a:r>
            <a:r>
              <a:rPr lang="fr-FR" sz="400" dirty="0" err="1">
                <a:latin typeface="Consolas" panose="020B0609020204030204" pitchFamily="49" charset="0"/>
              </a:rPr>
              <a:t>mov</a:t>
            </a:r>
            <a:r>
              <a:rPr lang="fr-FR" sz="400" dirty="0">
                <a:latin typeface="Consolas" panose="020B0609020204030204" pitchFamily="49" charset="0"/>
              </a:rPr>
              <a:t> </a:t>
            </a:r>
            <a:r>
              <a:rPr lang="fr-FR" sz="400" dirty="0" err="1">
                <a:latin typeface="Consolas" panose="020B0609020204030204" pitchFamily="49" charset="0"/>
              </a:rPr>
              <a:t>rdx</a:t>
            </a:r>
            <a:r>
              <a:rPr lang="fr-FR" sz="400" dirty="0">
                <a:latin typeface="Consolas" panose="020B0609020204030204" pitchFamily="49" charset="0"/>
              </a:rPr>
              <a:t>, 0x0000008000</a:t>
            </a:r>
          </a:p>
          <a:p>
            <a:pPr marL="0" indent="0">
              <a:lnSpc>
                <a:spcPct val="120000"/>
              </a:lnSpc>
              <a:spcBef>
                <a:spcPts val="0"/>
              </a:spcBef>
              <a:buNone/>
            </a:pPr>
            <a:r>
              <a:rPr lang="fr-FR" sz="400" dirty="0">
                <a:latin typeface="Consolas" panose="020B0609020204030204" pitchFamily="49" charset="0"/>
              </a:rPr>
              <a:t>	</a:t>
            </a:r>
            <a:r>
              <a:rPr lang="fr-FR" sz="400" dirty="0" err="1">
                <a:latin typeface="Consolas" panose="020B0609020204030204" pitchFamily="49" charset="0"/>
              </a:rPr>
              <a:t>mov</a:t>
            </a:r>
            <a:r>
              <a:rPr lang="fr-FR" sz="400" dirty="0">
                <a:latin typeface="Consolas" panose="020B0609020204030204" pitchFamily="49" charset="0"/>
              </a:rPr>
              <a:t> r8, MEM_COMMIT</a:t>
            </a:r>
          </a:p>
          <a:p>
            <a:pPr marL="0" indent="0">
              <a:lnSpc>
                <a:spcPct val="120000"/>
              </a:lnSpc>
              <a:spcBef>
                <a:spcPts val="0"/>
              </a:spcBef>
              <a:buNone/>
            </a:pPr>
            <a:r>
              <a:rPr lang="fr-FR" sz="400" dirty="0">
                <a:latin typeface="Consolas" panose="020B0609020204030204" pitchFamily="49" charset="0"/>
              </a:rPr>
              <a:t>	</a:t>
            </a:r>
            <a:r>
              <a:rPr lang="fr-FR" sz="400" dirty="0" err="1">
                <a:latin typeface="Consolas" panose="020B0609020204030204" pitchFamily="49" charset="0"/>
              </a:rPr>
              <a:t>mov</a:t>
            </a:r>
            <a:r>
              <a:rPr lang="fr-FR" sz="400" dirty="0">
                <a:latin typeface="Consolas" panose="020B0609020204030204" pitchFamily="49" charset="0"/>
              </a:rPr>
              <a:t> r9, PAGE_EXECUTE_READWRITE</a:t>
            </a:r>
          </a:p>
          <a:p>
            <a:pPr marL="0" indent="0">
              <a:lnSpc>
                <a:spcPct val="120000"/>
              </a:lnSpc>
              <a:spcBef>
                <a:spcPts val="0"/>
              </a:spcBef>
              <a:buNone/>
            </a:pPr>
            <a:r>
              <a:rPr lang="fr-FR" sz="400" dirty="0">
                <a:latin typeface="Consolas" panose="020B0609020204030204" pitchFamily="49" charset="0"/>
              </a:rPr>
              <a:t>	call </a:t>
            </a:r>
            <a:r>
              <a:rPr lang="fr-FR" sz="400" dirty="0" err="1">
                <a:latin typeface="Consolas" panose="020B0609020204030204" pitchFamily="49" charset="0"/>
              </a:rPr>
              <a:t>rax</a:t>
            </a:r>
            <a:r>
              <a:rPr lang="fr-FR" sz="400" dirty="0">
                <a:latin typeface="Consolas" panose="020B0609020204030204" pitchFamily="49" charset="0"/>
              </a:rPr>
              <a:t>                       ; </a:t>
            </a:r>
            <a:r>
              <a:rPr lang="fr-FR" sz="400" dirty="0" err="1">
                <a:latin typeface="Consolas" panose="020B0609020204030204" pitchFamily="49" charset="0"/>
              </a:rPr>
              <a:t>VirtualAlloc</a:t>
            </a:r>
            <a:r>
              <a:rPr lang="fr-FR" sz="400" dirty="0">
                <a:latin typeface="Consolas" panose="020B0609020204030204" pitchFamily="49" charset="0"/>
              </a:rPr>
              <a:t>(NULL,0x8000,MEM_COMMIT,PAGE_EXECUTE_READWRITE)</a:t>
            </a:r>
          </a:p>
          <a:p>
            <a:pPr marL="0" indent="0">
              <a:lnSpc>
                <a:spcPct val="120000"/>
              </a:lnSpc>
              <a:spcBef>
                <a:spcPts val="0"/>
              </a:spcBef>
              <a:buNone/>
            </a:pPr>
            <a:endParaRPr lang="fr-FR" sz="400" dirty="0">
              <a:latin typeface="Consolas" panose="020B0609020204030204" pitchFamily="49" charset="0"/>
            </a:endParaRPr>
          </a:p>
          <a:p>
            <a:pPr marL="0" indent="0">
              <a:lnSpc>
                <a:spcPct val="120000"/>
              </a:lnSpc>
              <a:spcBef>
                <a:spcPts val="0"/>
              </a:spcBef>
              <a:buNone/>
            </a:pPr>
            <a:r>
              <a:rPr lang="fr-FR" sz="400" dirty="0">
                <a:latin typeface="Consolas" panose="020B0609020204030204" pitchFamily="49" charset="0"/>
              </a:rPr>
              <a:t>	</a:t>
            </a:r>
            <a:r>
              <a:rPr lang="fr-FR" sz="400" dirty="0" err="1">
                <a:latin typeface="Consolas" panose="020B0609020204030204" pitchFamily="49" charset="0"/>
              </a:rPr>
              <a:t>mov</a:t>
            </a:r>
            <a:r>
              <a:rPr lang="fr-FR" sz="400" dirty="0">
                <a:latin typeface="Consolas" panose="020B0609020204030204" pitchFamily="49" charset="0"/>
              </a:rPr>
              <a:t> </a:t>
            </a:r>
            <a:r>
              <a:rPr lang="fr-FR" sz="400" dirty="0" err="1">
                <a:latin typeface="Consolas" panose="020B0609020204030204" pitchFamily="49" charset="0"/>
              </a:rPr>
              <a:t>rdi</a:t>
            </a:r>
            <a:r>
              <a:rPr lang="fr-FR" sz="400" dirty="0">
                <a:latin typeface="Consolas" panose="020B0609020204030204" pitchFamily="49" charset="0"/>
              </a:rPr>
              <a:t>, </a:t>
            </a:r>
            <a:r>
              <a:rPr lang="fr-FR" sz="400" dirty="0" err="1">
                <a:latin typeface="Consolas" panose="020B0609020204030204" pitchFamily="49" charset="0"/>
              </a:rPr>
              <a:t>rsp</a:t>
            </a:r>
            <a:endParaRPr lang="fr-FR" sz="400" dirty="0">
              <a:latin typeface="Consolas" panose="020B0609020204030204" pitchFamily="49" charset="0"/>
            </a:endParaRPr>
          </a:p>
          <a:p>
            <a:pPr marL="0" indent="0">
              <a:lnSpc>
                <a:spcPct val="120000"/>
              </a:lnSpc>
              <a:spcBef>
                <a:spcPts val="0"/>
              </a:spcBef>
              <a:buNone/>
            </a:pPr>
            <a:endParaRPr lang="fr-FR" sz="400" dirty="0">
              <a:latin typeface="Consolas" panose="020B0609020204030204" pitchFamily="49" charset="0"/>
            </a:endParaRPr>
          </a:p>
          <a:p>
            <a:pPr marL="0" indent="0">
              <a:lnSpc>
                <a:spcPct val="120000"/>
              </a:lnSpc>
              <a:spcBef>
                <a:spcPts val="0"/>
              </a:spcBef>
              <a:buNone/>
            </a:pPr>
            <a:r>
              <a:rPr lang="fr-FR" sz="400" dirty="0">
                <a:latin typeface="Consolas" panose="020B0609020204030204" pitchFamily="49" charset="0"/>
              </a:rPr>
              <a:t>	</a:t>
            </a:r>
            <a:r>
              <a:rPr lang="fr-FR" sz="400" dirty="0" err="1">
                <a:latin typeface="Consolas" panose="020B0609020204030204" pitchFamily="49" charset="0"/>
              </a:rPr>
              <a:t>mov</a:t>
            </a:r>
            <a:r>
              <a:rPr lang="fr-FR" sz="400" dirty="0">
                <a:latin typeface="Consolas" panose="020B0609020204030204" pitchFamily="49" charset="0"/>
              </a:rPr>
              <a:t> </a:t>
            </a:r>
            <a:r>
              <a:rPr lang="fr-FR" sz="400" dirty="0" err="1">
                <a:latin typeface="Consolas" panose="020B0609020204030204" pitchFamily="49" charset="0"/>
              </a:rPr>
              <a:t>rsp</a:t>
            </a:r>
            <a:r>
              <a:rPr lang="fr-FR" sz="400" dirty="0">
                <a:latin typeface="Consolas" panose="020B0609020204030204" pitchFamily="49" charset="0"/>
              </a:rPr>
              <a:t>, </a:t>
            </a:r>
            <a:r>
              <a:rPr lang="fr-FR" sz="400" dirty="0" err="1">
                <a:latin typeface="Consolas" panose="020B0609020204030204" pitchFamily="49" charset="0"/>
              </a:rPr>
              <a:t>rax</a:t>
            </a:r>
            <a:endParaRPr lang="fr-FR" sz="400" dirty="0">
              <a:latin typeface="Consolas" panose="020B0609020204030204" pitchFamily="49" charset="0"/>
            </a:endParaRPr>
          </a:p>
          <a:p>
            <a:pPr marL="0" indent="0">
              <a:lnSpc>
                <a:spcPct val="120000"/>
              </a:lnSpc>
              <a:spcBef>
                <a:spcPts val="0"/>
              </a:spcBef>
              <a:buNone/>
            </a:pPr>
            <a:r>
              <a:rPr lang="fr-FR" sz="400" dirty="0">
                <a:latin typeface="Consolas" panose="020B0609020204030204" pitchFamily="49" charset="0"/>
              </a:rPr>
              <a:t>	</a:t>
            </a:r>
            <a:r>
              <a:rPr lang="fr-FR" sz="400" dirty="0" err="1">
                <a:latin typeface="Consolas" panose="020B0609020204030204" pitchFamily="49" charset="0"/>
              </a:rPr>
              <a:t>add</a:t>
            </a:r>
            <a:r>
              <a:rPr lang="fr-FR" sz="400" dirty="0">
                <a:latin typeface="Consolas" panose="020B0609020204030204" pitchFamily="49" charset="0"/>
              </a:rPr>
              <a:t> </a:t>
            </a:r>
            <a:r>
              <a:rPr lang="fr-FR" sz="400" dirty="0" err="1">
                <a:latin typeface="Consolas" panose="020B0609020204030204" pitchFamily="49" charset="0"/>
              </a:rPr>
              <a:t>rsp</a:t>
            </a:r>
            <a:r>
              <a:rPr lang="fr-FR" sz="400" dirty="0">
                <a:latin typeface="Consolas" panose="020B0609020204030204" pitchFamily="49" charset="0"/>
              </a:rPr>
              <a:t>, 0x7F80</a:t>
            </a:r>
          </a:p>
          <a:p>
            <a:pPr marL="0" indent="0">
              <a:lnSpc>
                <a:spcPct val="120000"/>
              </a:lnSpc>
              <a:spcBef>
                <a:spcPts val="0"/>
              </a:spcBef>
              <a:buNone/>
            </a:pPr>
            <a:endParaRPr lang="fr-FR" sz="400" dirty="0">
              <a:latin typeface="Consolas" panose="020B0609020204030204" pitchFamily="49" charset="0"/>
            </a:endParaRPr>
          </a:p>
          <a:p>
            <a:pPr marL="0" indent="0">
              <a:lnSpc>
                <a:spcPct val="120000"/>
              </a:lnSpc>
              <a:spcBef>
                <a:spcPts val="0"/>
              </a:spcBef>
              <a:buNone/>
            </a:pPr>
            <a:r>
              <a:rPr lang="fr-FR" sz="400" dirty="0">
                <a:latin typeface="Consolas" panose="020B0609020204030204" pitchFamily="49" charset="0"/>
              </a:rPr>
              <a:t>	</a:t>
            </a:r>
            <a:r>
              <a:rPr lang="fr-FR" sz="400" dirty="0" err="1">
                <a:latin typeface="Consolas" panose="020B0609020204030204" pitchFamily="49" charset="0"/>
              </a:rPr>
              <a:t>sub</a:t>
            </a:r>
            <a:r>
              <a:rPr lang="fr-FR" sz="400" dirty="0">
                <a:latin typeface="Consolas" panose="020B0609020204030204" pitchFamily="49" charset="0"/>
              </a:rPr>
              <a:t> </a:t>
            </a:r>
            <a:r>
              <a:rPr lang="fr-FR" sz="400" dirty="0" err="1">
                <a:latin typeface="Consolas" panose="020B0609020204030204" pitchFamily="49" charset="0"/>
              </a:rPr>
              <a:t>rdi</a:t>
            </a:r>
            <a:r>
              <a:rPr lang="fr-FR" sz="400" dirty="0">
                <a:latin typeface="Consolas" panose="020B0609020204030204" pitchFamily="49" charset="0"/>
              </a:rPr>
              <a:t>, 0x228 ; </a:t>
            </a:r>
            <a:r>
              <a:rPr lang="fr-FR" sz="400" dirty="0" err="1">
                <a:latin typeface="Consolas" panose="020B0609020204030204" pitchFamily="49" charset="0"/>
              </a:rPr>
              <a:t>begin</a:t>
            </a:r>
            <a:endParaRPr lang="fr-FR" sz="400" dirty="0">
              <a:latin typeface="Consolas" panose="020B0609020204030204" pitchFamily="49" charset="0"/>
            </a:endParaRPr>
          </a:p>
          <a:p>
            <a:pPr marL="0" indent="0">
              <a:lnSpc>
                <a:spcPct val="120000"/>
              </a:lnSpc>
              <a:spcBef>
                <a:spcPts val="0"/>
              </a:spcBef>
              <a:buNone/>
            </a:pPr>
            <a:r>
              <a:rPr lang="fr-FR" sz="400" dirty="0">
                <a:latin typeface="Consolas" panose="020B0609020204030204" pitchFamily="49" charset="0"/>
              </a:rPr>
              <a:t>	</a:t>
            </a:r>
            <a:r>
              <a:rPr lang="fr-FR" sz="400" dirty="0" err="1">
                <a:latin typeface="Consolas" panose="020B0609020204030204" pitchFamily="49" charset="0"/>
              </a:rPr>
              <a:t>mov</a:t>
            </a:r>
            <a:r>
              <a:rPr lang="fr-FR" sz="400" dirty="0">
                <a:latin typeface="Consolas" panose="020B0609020204030204" pitchFamily="49" charset="0"/>
              </a:rPr>
              <a:t> </a:t>
            </a:r>
            <a:r>
              <a:rPr lang="fr-FR" sz="400" dirty="0" err="1">
                <a:latin typeface="Consolas" panose="020B0609020204030204" pitchFamily="49" charset="0"/>
              </a:rPr>
              <a:t>rcx</a:t>
            </a:r>
            <a:r>
              <a:rPr lang="fr-FR" sz="400" dirty="0">
                <a:latin typeface="Consolas" panose="020B0609020204030204" pitchFamily="49" charset="0"/>
              </a:rPr>
              <a:t>, </a:t>
            </a:r>
            <a:r>
              <a:rPr lang="fr-FR" sz="400" dirty="0" err="1">
                <a:latin typeface="Consolas" panose="020B0609020204030204" pitchFamily="49" charset="0"/>
              </a:rPr>
              <a:t>rdi</a:t>
            </a:r>
            <a:endParaRPr lang="fr-FR" sz="400" dirty="0">
              <a:latin typeface="Consolas" panose="020B0609020204030204" pitchFamily="49" charset="0"/>
            </a:endParaRPr>
          </a:p>
          <a:p>
            <a:pPr marL="0" indent="0">
              <a:lnSpc>
                <a:spcPct val="120000"/>
              </a:lnSpc>
              <a:spcBef>
                <a:spcPts val="0"/>
              </a:spcBef>
              <a:buNone/>
            </a:pPr>
            <a:r>
              <a:rPr lang="fr-FR" sz="400" dirty="0">
                <a:latin typeface="Consolas" panose="020B0609020204030204" pitchFamily="49" charset="0"/>
              </a:rPr>
              <a:t>	</a:t>
            </a:r>
            <a:r>
              <a:rPr lang="fr-FR" sz="400" dirty="0" err="1">
                <a:latin typeface="Consolas" panose="020B0609020204030204" pitchFamily="49" charset="0"/>
              </a:rPr>
              <a:t>sub</a:t>
            </a:r>
            <a:r>
              <a:rPr lang="fr-FR" sz="400" dirty="0">
                <a:latin typeface="Consolas" panose="020B0609020204030204" pitchFamily="49" charset="0"/>
              </a:rPr>
              <a:t> </a:t>
            </a:r>
            <a:r>
              <a:rPr lang="fr-FR" sz="400" dirty="0" err="1">
                <a:latin typeface="Consolas" panose="020B0609020204030204" pitchFamily="49" charset="0"/>
              </a:rPr>
              <a:t>rcx</a:t>
            </a:r>
            <a:r>
              <a:rPr lang="fr-FR" sz="400" dirty="0">
                <a:latin typeface="Consolas" panose="020B0609020204030204" pitchFamily="49" charset="0"/>
              </a:rPr>
              <a:t>, 0x1FF0</a:t>
            </a:r>
          </a:p>
          <a:p>
            <a:pPr marL="0" indent="0">
              <a:lnSpc>
                <a:spcPct val="120000"/>
              </a:lnSpc>
              <a:spcBef>
                <a:spcPts val="0"/>
              </a:spcBef>
              <a:buNone/>
            </a:pPr>
            <a:endParaRPr lang="fr-FR" sz="400" dirty="0">
              <a:latin typeface="Consolas" panose="020B0609020204030204" pitchFamily="49" charset="0"/>
            </a:endParaRPr>
          </a:p>
          <a:p>
            <a:pPr marL="0" indent="0">
              <a:lnSpc>
                <a:spcPct val="120000"/>
              </a:lnSpc>
              <a:spcBef>
                <a:spcPts val="0"/>
              </a:spcBef>
              <a:buNone/>
            </a:pPr>
            <a:r>
              <a:rPr lang="fr-FR" sz="400" dirty="0">
                <a:latin typeface="Consolas" panose="020B0609020204030204" pitchFamily="49" charset="0"/>
              </a:rPr>
              <a:t>	</a:t>
            </a:r>
            <a:r>
              <a:rPr lang="fr-FR" sz="400" dirty="0" err="1">
                <a:latin typeface="Consolas" panose="020B0609020204030204" pitchFamily="49" charset="0"/>
              </a:rPr>
              <a:t>mov</a:t>
            </a:r>
            <a:r>
              <a:rPr lang="fr-FR" sz="400" dirty="0">
                <a:latin typeface="Consolas" panose="020B0609020204030204" pitchFamily="49" charset="0"/>
              </a:rPr>
              <a:t> </a:t>
            </a:r>
            <a:r>
              <a:rPr lang="fr-FR" sz="400" dirty="0" err="1">
                <a:latin typeface="Consolas" panose="020B0609020204030204" pitchFamily="49" charset="0"/>
              </a:rPr>
              <a:t>rax</a:t>
            </a:r>
            <a:r>
              <a:rPr lang="fr-FR" sz="400" dirty="0">
                <a:latin typeface="Consolas" panose="020B0609020204030204" pitchFamily="49" charset="0"/>
              </a:rPr>
              <a:t>, </a:t>
            </a:r>
            <a:r>
              <a:rPr lang="fr-FR" sz="400" dirty="0" err="1">
                <a:latin typeface="Consolas" panose="020B0609020204030204" pitchFamily="49" charset="0"/>
              </a:rPr>
              <a:t>CInfButtonArrayInit</a:t>
            </a:r>
            <a:endParaRPr lang="fr-FR" sz="400" dirty="0">
              <a:latin typeface="Consolas" panose="020B0609020204030204" pitchFamily="49" charset="0"/>
            </a:endParaRPr>
          </a:p>
          <a:p>
            <a:pPr marL="0" indent="0">
              <a:lnSpc>
                <a:spcPct val="120000"/>
              </a:lnSpc>
              <a:spcBef>
                <a:spcPts val="0"/>
              </a:spcBef>
              <a:buNone/>
            </a:pPr>
            <a:r>
              <a:rPr lang="fr-FR" sz="400" dirty="0">
                <a:latin typeface="Consolas" panose="020B0609020204030204" pitchFamily="49" charset="0"/>
              </a:rPr>
              <a:t>	call </a:t>
            </a:r>
            <a:r>
              <a:rPr lang="fr-FR" sz="400" dirty="0" err="1">
                <a:latin typeface="Consolas" panose="020B0609020204030204" pitchFamily="49" charset="0"/>
              </a:rPr>
              <a:t>rax</a:t>
            </a:r>
            <a:endParaRPr lang="fr-FR" sz="400" dirty="0">
              <a:latin typeface="Consolas" panose="020B0609020204030204" pitchFamily="49" charset="0"/>
            </a:endParaRPr>
          </a:p>
          <a:p>
            <a:pPr marL="0" indent="0">
              <a:lnSpc>
                <a:spcPct val="120000"/>
              </a:lnSpc>
              <a:spcBef>
                <a:spcPts val="0"/>
              </a:spcBef>
              <a:buNone/>
            </a:pPr>
            <a:endParaRPr lang="fr-FR" sz="400" dirty="0">
              <a:latin typeface="Consolas" panose="020B0609020204030204" pitchFamily="49" charset="0"/>
            </a:endParaRPr>
          </a:p>
          <a:p>
            <a:pPr marL="0" indent="0">
              <a:lnSpc>
                <a:spcPct val="120000"/>
              </a:lnSpc>
              <a:spcBef>
                <a:spcPts val="0"/>
              </a:spcBef>
              <a:buNone/>
            </a:pPr>
            <a:r>
              <a:rPr lang="fr-FR" sz="400" dirty="0">
                <a:latin typeface="Consolas" panose="020B0609020204030204" pitchFamily="49" charset="0"/>
              </a:rPr>
              <a:t>	</a:t>
            </a:r>
            <a:r>
              <a:rPr lang="fr-FR" sz="400" dirty="0" err="1">
                <a:latin typeface="Consolas" panose="020B0609020204030204" pitchFamily="49" charset="0"/>
              </a:rPr>
              <a:t>mov</a:t>
            </a:r>
            <a:r>
              <a:rPr lang="fr-FR" sz="400" dirty="0">
                <a:latin typeface="Consolas" panose="020B0609020204030204" pitchFamily="49" charset="0"/>
              </a:rPr>
              <a:t> </a:t>
            </a:r>
            <a:r>
              <a:rPr lang="fr-FR" sz="400" dirty="0" err="1">
                <a:latin typeface="Consolas" panose="020B0609020204030204" pitchFamily="49" charset="0"/>
              </a:rPr>
              <a:t>rax</a:t>
            </a:r>
            <a:r>
              <a:rPr lang="fr-FR" sz="400" dirty="0">
                <a:latin typeface="Consolas" panose="020B0609020204030204" pitchFamily="49" charset="0"/>
              </a:rPr>
              <a:t>, pKernel32Base</a:t>
            </a:r>
          </a:p>
          <a:p>
            <a:pPr marL="0" indent="0">
              <a:lnSpc>
                <a:spcPct val="120000"/>
              </a:lnSpc>
              <a:spcBef>
                <a:spcPts val="0"/>
              </a:spcBef>
              <a:buNone/>
            </a:pPr>
            <a:r>
              <a:rPr lang="fr-FR" sz="400" dirty="0">
                <a:latin typeface="Consolas" panose="020B0609020204030204" pitchFamily="49" charset="0"/>
              </a:rPr>
              <a:t>	</a:t>
            </a:r>
            <a:r>
              <a:rPr lang="fr-FR" sz="400" dirty="0" err="1">
                <a:latin typeface="Consolas" panose="020B0609020204030204" pitchFamily="49" charset="0"/>
              </a:rPr>
              <a:t>mov</a:t>
            </a:r>
            <a:r>
              <a:rPr lang="fr-FR" sz="400" dirty="0">
                <a:latin typeface="Consolas" panose="020B0609020204030204" pitchFamily="49" charset="0"/>
              </a:rPr>
              <a:t> </a:t>
            </a:r>
            <a:r>
              <a:rPr lang="fr-FR" sz="400" dirty="0" err="1">
                <a:latin typeface="Consolas" panose="020B0609020204030204" pitchFamily="49" charset="0"/>
              </a:rPr>
              <a:t>rcx</a:t>
            </a:r>
            <a:r>
              <a:rPr lang="fr-FR" sz="400" dirty="0">
                <a:latin typeface="Consolas" panose="020B0609020204030204" pitchFamily="49" charset="0"/>
              </a:rPr>
              <a:t>, [</a:t>
            </a:r>
            <a:r>
              <a:rPr lang="fr-FR" sz="400" dirty="0" err="1">
                <a:latin typeface="Consolas" panose="020B0609020204030204" pitchFamily="49" charset="0"/>
              </a:rPr>
              <a:t>rax</a:t>
            </a:r>
            <a:r>
              <a:rPr lang="fr-FR" sz="400" dirty="0">
                <a:latin typeface="Consolas" panose="020B0609020204030204" pitchFamily="49" charset="0"/>
              </a:rPr>
              <a:t>]</a:t>
            </a:r>
          </a:p>
          <a:p>
            <a:pPr marL="0" indent="0">
              <a:lnSpc>
                <a:spcPct val="120000"/>
              </a:lnSpc>
              <a:spcBef>
                <a:spcPts val="0"/>
              </a:spcBef>
              <a:buNone/>
            </a:pPr>
            <a:r>
              <a:rPr lang="fr-FR" sz="400" dirty="0">
                <a:latin typeface="Consolas" panose="020B0609020204030204" pitchFamily="49" charset="0"/>
              </a:rPr>
              <a:t>	</a:t>
            </a:r>
            <a:r>
              <a:rPr lang="fr-FR" sz="400" dirty="0" err="1">
                <a:latin typeface="Consolas" panose="020B0609020204030204" pitchFamily="49" charset="0"/>
              </a:rPr>
              <a:t>mov</a:t>
            </a:r>
            <a:r>
              <a:rPr lang="fr-FR" sz="400" dirty="0">
                <a:latin typeface="Consolas" panose="020B0609020204030204" pitchFamily="49" charset="0"/>
              </a:rPr>
              <a:t> </a:t>
            </a:r>
            <a:r>
              <a:rPr lang="fr-FR" sz="400" dirty="0" err="1">
                <a:latin typeface="Consolas" panose="020B0609020204030204" pitchFamily="49" charset="0"/>
              </a:rPr>
              <a:t>rdx</a:t>
            </a:r>
            <a:r>
              <a:rPr lang="fr-FR" sz="400" dirty="0">
                <a:latin typeface="Consolas" panose="020B0609020204030204" pitchFamily="49" charset="0"/>
              </a:rPr>
              <a:t>, </a:t>
            </a:r>
            <a:r>
              <a:rPr lang="fr-FR" sz="400" dirty="0" err="1">
                <a:latin typeface="Consolas" panose="020B0609020204030204" pitchFamily="49" charset="0"/>
              </a:rPr>
              <a:t>OrdinalWinExec</a:t>
            </a:r>
            <a:endParaRPr lang="fr-FR" sz="400" dirty="0">
              <a:latin typeface="Consolas" panose="020B0609020204030204" pitchFamily="49" charset="0"/>
            </a:endParaRPr>
          </a:p>
          <a:p>
            <a:pPr marL="0" indent="0">
              <a:lnSpc>
                <a:spcPct val="120000"/>
              </a:lnSpc>
              <a:spcBef>
                <a:spcPts val="0"/>
              </a:spcBef>
              <a:buNone/>
            </a:pPr>
            <a:r>
              <a:rPr lang="fr-FR" sz="400" dirty="0">
                <a:latin typeface="Consolas" panose="020B0609020204030204" pitchFamily="49" charset="0"/>
              </a:rPr>
              <a:t>	</a:t>
            </a:r>
            <a:r>
              <a:rPr lang="fr-FR" sz="400" dirty="0" err="1">
                <a:latin typeface="Consolas" panose="020B0609020204030204" pitchFamily="49" charset="0"/>
              </a:rPr>
              <a:t>mov</a:t>
            </a:r>
            <a:r>
              <a:rPr lang="fr-FR" sz="400" dirty="0">
                <a:latin typeface="Consolas" panose="020B0609020204030204" pitchFamily="49" charset="0"/>
              </a:rPr>
              <a:t> </a:t>
            </a:r>
            <a:r>
              <a:rPr lang="fr-FR" sz="400" dirty="0" err="1">
                <a:latin typeface="Consolas" panose="020B0609020204030204" pitchFamily="49" charset="0"/>
              </a:rPr>
              <a:t>rax</a:t>
            </a:r>
            <a:r>
              <a:rPr lang="fr-FR" sz="400" dirty="0">
                <a:latin typeface="Consolas" panose="020B0609020204030204" pitchFamily="49" charset="0"/>
              </a:rPr>
              <a:t>, </a:t>
            </a:r>
            <a:r>
              <a:rPr lang="fr-FR" sz="400" dirty="0" err="1">
                <a:latin typeface="Consolas" panose="020B0609020204030204" pitchFamily="49" charset="0"/>
              </a:rPr>
              <a:t>pGetProcAddress</a:t>
            </a:r>
            <a:endParaRPr lang="fr-FR" sz="400" dirty="0">
              <a:latin typeface="Consolas" panose="020B0609020204030204" pitchFamily="49" charset="0"/>
            </a:endParaRPr>
          </a:p>
          <a:p>
            <a:pPr marL="0" indent="0">
              <a:lnSpc>
                <a:spcPct val="120000"/>
              </a:lnSpc>
              <a:spcBef>
                <a:spcPts val="0"/>
              </a:spcBef>
              <a:buNone/>
            </a:pPr>
            <a:r>
              <a:rPr lang="fr-FR" sz="400" dirty="0">
                <a:latin typeface="Consolas" panose="020B0609020204030204" pitchFamily="49" charset="0"/>
              </a:rPr>
              <a:t>	call </a:t>
            </a:r>
            <a:r>
              <a:rPr lang="fr-FR" sz="400" dirty="0" err="1">
                <a:latin typeface="Consolas" panose="020B0609020204030204" pitchFamily="49" charset="0"/>
              </a:rPr>
              <a:t>qword</a:t>
            </a:r>
            <a:r>
              <a:rPr lang="fr-FR" sz="400" dirty="0">
                <a:latin typeface="Consolas" panose="020B0609020204030204" pitchFamily="49" charset="0"/>
              </a:rPr>
              <a:t> [</a:t>
            </a:r>
            <a:r>
              <a:rPr lang="fr-FR" sz="400" dirty="0" err="1">
                <a:latin typeface="Consolas" panose="020B0609020204030204" pitchFamily="49" charset="0"/>
              </a:rPr>
              <a:t>rax</a:t>
            </a:r>
            <a:r>
              <a:rPr lang="fr-FR" sz="400" dirty="0">
                <a:latin typeface="Consolas" panose="020B0609020204030204" pitchFamily="49" charset="0"/>
              </a:rPr>
              <a:t>]</a:t>
            </a:r>
          </a:p>
          <a:p>
            <a:pPr marL="0" indent="0">
              <a:lnSpc>
                <a:spcPct val="120000"/>
              </a:lnSpc>
              <a:spcBef>
                <a:spcPts val="0"/>
              </a:spcBef>
              <a:buNone/>
            </a:pPr>
            <a:endParaRPr lang="fr-FR" sz="400" dirty="0">
              <a:latin typeface="Consolas" panose="020B0609020204030204" pitchFamily="49" charset="0"/>
            </a:endParaRPr>
          </a:p>
          <a:p>
            <a:pPr marL="0" indent="0">
              <a:lnSpc>
                <a:spcPct val="120000"/>
              </a:lnSpc>
              <a:spcBef>
                <a:spcPts val="0"/>
              </a:spcBef>
              <a:buNone/>
            </a:pPr>
            <a:r>
              <a:rPr lang="fr-FR" sz="400" dirty="0">
                <a:latin typeface="Consolas" panose="020B0609020204030204" pitchFamily="49" charset="0"/>
              </a:rPr>
              <a:t>	</a:t>
            </a:r>
            <a:r>
              <a:rPr lang="fr-FR" sz="400" dirty="0" err="1">
                <a:latin typeface="Consolas" panose="020B0609020204030204" pitchFamily="49" charset="0"/>
              </a:rPr>
              <a:t>lea</a:t>
            </a:r>
            <a:r>
              <a:rPr lang="fr-FR" sz="400" dirty="0">
                <a:latin typeface="Consolas" panose="020B0609020204030204" pitchFamily="49" charset="0"/>
              </a:rPr>
              <a:t> </a:t>
            </a:r>
            <a:r>
              <a:rPr lang="fr-FR" sz="400" dirty="0" err="1">
                <a:latin typeface="Consolas" panose="020B0609020204030204" pitchFamily="49" charset="0"/>
              </a:rPr>
              <a:t>rcx</a:t>
            </a:r>
            <a:r>
              <a:rPr lang="fr-FR" sz="400" dirty="0">
                <a:latin typeface="Consolas" panose="020B0609020204030204" pitchFamily="49" charset="0"/>
              </a:rPr>
              <a:t>, [rel + </a:t>
            </a:r>
            <a:r>
              <a:rPr lang="fr-FR" sz="400" dirty="0" err="1">
                <a:latin typeface="Consolas" panose="020B0609020204030204" pitchFamily="49" charset="0"/>
              </a:rPr>
              <a:t>szCmd</a:t>
            </a:r>
            <a:r>
              <a:rPr lang="fr-FR" sz="400" dirty="0">
                <a:latin typeface="Consolas" panose="020B0609020204030204" pitchFamily="49" charset="0"/>
              </a:rPr>
              <a:t>]</a:t>
            </a:r>
          </a:p>
          <a:p>
            <a:pPr marL="0" indent="0">
              <a:lnSpc>
                <a:spcPct val="120000"/>
              </a:lnSpc>
              <a:spcBef>
                <a:spcPts val="0"/>
              </a:spcBef>
              <a:buNone/>
            </a:pPr>
            <a:r>
              <a:rPr lang="fr-FR" sz="400" dirty="0">
                <a:latin typeface="Consolas" panose="020B0609020204030204" pitchFamily="49" charset="0"/>
              </a:rPr>
              <a:t>	</a:t>
            </a:r>
            <a:r>
              <a:rPr lang="fr-FR" sz="400" dirty="0" err="1">
                <a:latin typeface="Consolas" panose="020B0609020204030204" pitchFamily="49" charset="0"/>
              </a:rPr>
              <a:t>xor</a:t>
            </a:r>
            <a:r>
              <a:rPr lang="fr-FR" sz="400" dirty="0">
                <a:latin typeface="Consolas" panose="020B0609020204030204" pitchFamily="49" charset="0"/>
              </a:rPr>
              <a:t> </a:t>
            </a:r>
            <a:r>
              <a:rPr lang="fr-FR" sz="400" dirty="0" err="1">
                <a:latin typeface="Consolas" panose="020B0609020204030204" pitchFamily="49" charset="0"/>
              </a:rPr>
              <a:t>rdx,rdx</a:t>
            </a:r>
            <a:endParaRPr lang="fr-FR" sz="400" dirty="0">
              <a:latin typeface="Consolas" panose="020B0609020204030204" pitchFamily="49" charset="0"/>
            </a:endParaRPr>
          </a:p>
          <a:p>
            <a:pPr marL="0" indent="0">
              <a:lnSpc>
                <a:spcPct val="120000"/>
              </a:lnSpc>
              <a:spcBef>
                <a:spcPts val="0"/>
              </a:spcBef>
              <a:buNone/>
            </a:pPr>
            <a:r>
              <a:rPr lang="fr-FR" sz="400" dirty="0">
                <a:latin typeface="Consolas" panose="020B0609020204030204" pitchFamily="49" charset="0"/>
              </a:rPr>
              <a:t>	</a:t>
            </a:r>
            <a:r>
              <a:rPr lang="fr-FR" sz="400" dirty="0" err="1">
                <a:latin typeface="Consolas" panose="020B0609020204030204" pitchFamily="49" charset="0"/>
              </a:rPr>
              <a:t>inc</a:t>
            </a:r>
            <a:r>
              <a:rPr lang="fr-FR" sz="400" dirty="0">
                <a:latin typeface="Consolas" panose="020B0609020204030204" pitchFamily="49" charset="0"/>
              </a:rPr>
              <a:t> </a:t>
            </a:r>
            <a:r>
              <a:rPr lang="fr-FR" sz="400" dirty="0" err="1">
                <a:latin typeface="Consolas" panose="020B0609020204030204" pitchFamily="49" charset="0"/>
              </a:rPr>
              <a:t>rdx</a:t>
            </a:r>
            <a:endParaRPr lang="fr-FR" sz="400" dirty="0">
              <a:latin typeface="Consolas" panose="020B0609020204030204" pitchFamily="49" charset="0"/>
            </a:endParaRPr>
          </a:p>
          <a:p>
            <a:pPr marL="0" indent="0">
              <a:lnSpc>
                <a:spcPct val="120000"/>
              </a:lnSpc>
              <a:spcBef>
                <a:spcPts val="0"/>
              </a:spcBef>
              <a:buNone/>
            </a:pPr>
            <a:r>
              <a:rPr lang="fr-FR" sz="400" dirty="0">
                <a:latin typeface="Consolas" panose="020B0609020204030204" pitchFamily="49" charset="0"/>
              </a:rPr>
              <a:t>	call </a:t>
            </a:r>
            <a:r>
              <a:rPr lang="fr-FR" sz="400" dirty="0" err="1">
                <a:latin typeface="Consolas" panose="020B0609020204030204" pitchFamily="49" charset="0"/>
              </a:rPr>
              <a:t>rax</a:t>
            </a:r>
            <a:endParaRPr lang="fr-FR" sz="400" dirty="0">
              <a:latin typeface="Consolas" panose="020B0609020204030204" pitchFamily="49" charset="0"/>
            </a:endParaRPr>
          </a:p>
          <a:p>
            <a:pPr marL="0" indent="0">
              <a:lnSpc>
                <a:spcPct val="120000"/>
              </a:lnSpc>
              <a:spcBef>
                <a:spcPts val="0"/>
              </a:spcBef>
              <a:buNone/>
            </a:pPr>
            <a:r>
              <a:rPr lang="fr-FR" sz="400" dirty="0">
                <a:latin typeface="Consolas" panose="020B0609020204030204" pitchFamily="49" charset="0"/>
              </a:rPr>
              <a:t>	</a:t>
            </a:r>
          </a:p>
          <a:p>
            <a:pPr marL="0" indent="0">
              <a:lnSpc>
                <a:spcPct val="120000"/>
              </a:lnSpc>
              <a:spcBef>
                <a:spcPts val="0"/>
              </a:spcBef>
              <a:buNone/>
            </a:pPr>
            <a:r>
              <a:rPr lang="fr-FR" sz="400" dirty="0">
                <a:latin typeface="Consolas" panose="020B0609020204030204" pitchFamily="49" charset="0"/>
              </a:rPr>
              <a:t>	</a:t>
            </a:r>
            <a:r>
              <a:rPr lang="fr-FR" sz="400" dirty="0" err="1">
                <a:latin typeface="Consolas" panose="020B0609020204030204" pitchFamily="49" charset="0"/>
              </a:rPr>
              <a:t>mov</a:t>
            </a:r>
            <a:r>
              <a:rPr lang="fr-FR" sz="400" dirty="0">
                <a:latin typeface="Consolas" panose="020B0609020204030204" pitchFamily="49" charset="0"/>
              </a:rPr>
              <a:t> </a:t>
            </a:r>
            <a:r>
              <a:rPr lang="fr-FR" sz="400" dirty="0" err="1">
                <a:latin typeface="Consolas" panose="020B0609020204030204" pitchFamily="49" charset="0"/>
              </a:rPr>
              <a:t>rsp</a:t>
            </a:r>
            <a:r>
              <a:rPr lang="fr-FR" sz="400" dirty="0">
                <a:latin typeface="Consolas" panose="020B0609020204030204" pitchFamily="49" charset="0"/>
              </a:rPr>
              <a:t>, r14</a:t>
            </a:r>
          </a:p>
          <a:p>
            <a:pPr marL="0" indent="0">
              <a:lnSpc>
                <a:spcPct val="120000"/>
              </a:lnSpc>
              <a:spcBef>
                <a:spcPts val="0"/>
              </a:spcBef>
              <a:buNone/>
            </a:pPr>
            <a:r>
              <a:rPr lang="fr-FR" sz="400" dirty="0">
                <a:latin typeface="Consolas" panose="020B0609020204030204" pitchFamily="49" charset="0"/>
              </a:rPr>
              <a:t>	</a:t>
            </a:r>
            <a:r>
              <a:rPr lang="fr-FR" sz="400" dirty="0" err="1">
                <a:latin typeface="Consolas" panose="020B0609020204030204" pitchFamily="49" charset="0"/>
              </a:rPr>
              <a:t>sub</a:t>
            </a:r>
            <a:r>
              <a:rPr lang="fr-FR" sz="400" dirty="0">
                <a:latin typeface="Consolas" panose="020B0609020204030204" pitchFamily="49" charset="0"/>
              </a:rPr>
              <a:t> </a:t>
            </a:r>
            <a:r>
              <a:rPr lang="fr-FR" sz="400" dirty="0" err="1">
                <a:latin typeface="Consolas" panose="020B0609020204030204" pitchFamily="49" charset="0"/>
              </a:rPr>
              <a:t>rsp</a:t>
            </a:r>
            <a:r>
              <a:rPr lang="fr-FR" sz="400" dirty="0">
                <a:latin typeface="Consolas" panose="020B0609020204030204" pitchFamily="49" charset="0"/>
              </a:rPr>
              <a:t>, 0x1A0</a:t>
            </a:r>
          </a:p>
          <a:p>
            <a:pPr marL="0" indent="0">
              <a:lnSpc>
                <a:spcPct val="120000"/>
              </a:lnSpc>
              <a:spcBef>
                <a:spcPts val="0"/>
              </a:spcBef>
              <a:buNone/>
            </a:pPr>
            <a:r>
              <a:rPr lang="fr-FR" sz="400" dirty="0">
                <a:latin typeface="Consolas" panose="020B0609020204030204" pitchFamily="49" charset="0"/>
              </a:rPr>
              <a:t>	</a:t>
            </a:r>
            <a:r>
              <a:rPr lang="fr-FR" sz="400" dirty="0" err="1">
                <a:latin typeface="Consolas" panose="020B0609020204030204" pitchFamily="49" charset="0"/>
              </a:rPr>
              <a:t>mov</a:t>
            </a:r>
            <a:r>
              <a:rPr lang="fr-FR" sz="400" dirty="0">
                <a:latin typeface="Consolas" panose="020B0609020204030204" pitchFamily="49" charset="0"/>
              </a:rPr>
              <a:t> </a:t>
            </a:r>
            <a:r>
              <a:rPr lang="fr-FR" sz="400" dirty="0" err="1">
                <a:latin typeface="Consolas" panose="020B0609020204030204" pitchFamily="49" charset="0"/>
              </a:rPr>
              <a:t>rax</a:t>
            </a:r>
            <a:r>
              <a:rPr lang="fr-FR" sz="400" dirty="0">
                <a:latin typeface="Consolas" panose="020B0609020204030204" pitchFamily="49" charset="0"/>
              </a:rPr>
              <a:t>, 0x0000000140265AE0</a:t>
            </a:r>
          </a:p>
          <a:p>
            <a:pPr marL="0" indent="0">
              <a:lnSpc>
                <a:spcPct val="120000"/>
              </a:lnSpc>
              <a:spcBef>
                <a:spcPts val="0"/>
              </a:spcBef>
              <a:buNone/>
            </a:pPr>
            <a:r>
              <a:rPr lang="fr-FR" sz="400" dirty="0">
                <a:latin typeface="Consolas" panose="020B0609020204030204" pitchFamily="49" charset="0"/>
              </a:rPr>
              <a:t>	jmp </a:t>
            </a:r>
            <a:r>
              <a:rPr lang="fr-FR" sz="400" dirty="0" err="1">
                <a:latin typeface="Consolas" panose="020B0609020204030204" pitchFamily="49" charset="0"/>
              </a:rPr>
              <a:t>rax</a:t>
            </a:r>
            <a:endParaRPr lang="fr-FR" sz="400" dirty="0">
              <a:latin typeface="Consolas" panose="020B0609020204030204" pitchFamily="49" charset="0"/>
            </a:endParaRPr>
          </a:p>
          <a:p>
            <a:pPr marL="0" indent="0">
              <a:lnSpc>
                <a:spcPct val="120000"/>
              </a:lnSpc>
              <a:spcBef>
                <a:spcPts val="0"/>
              </a:spcBef>
              <a:buNone/>
            </a:pPr>
            <a:endParaRPr lang="fr-FR" sz="400" dirty="0">
              <a:latin typeface="Consolas" panose="020B0609020204030204" pitchFamily="49" charset="0"/>
            </a:endParaRPr>
          </a:p>
          <a:p>
            <a:pPr marL="0" indent="0">
              <a:lnSpc>
                <a:spcPct val="120000"/>
              </a:lnSpc>
              <a:spcBef>
                <a:spcPts val="0"/>
              </a:spcBef>
              <a:buNone/>
            </a:pPr>
            <a:r>
              <a:rPr lang="fr-FR" sz="400" dirty="0" err="1">
                <a:latin typeface="Consolas" panose="020B0609020204030204" pitchFamily="49" charset="0"/>
              </a:rPr>
              <a:t>szCmd</a:t>
            </a:r>
            <a:r>
              <a:rPr lang="fr-FR" sz="400" dirty="0">
                <a:latin typeface="Consolas" panose="020B0609020204030204" pitchFamily="49" charset="0"/>
              </a:rPr>
              <a:t>:</a:t>
            </a:r>
          </a:p>
          <a:p>
            <a:pPr marL="0" indent="0">
              <a:lnSpc>
                <a:spcPct val="120000"/>
              </a:lnSpc>
              <a:spcBef>
                <a:spcPts val="0"/>
              </a:spcBef>
              <a:buNone/>
            </a:pPr>
            <a:r>
              <a:rPr lang="fr-FR" sz="400" dirty="0">
                <a:latin typeface="Consolas" panose="020B0609020204030204" pitchFamily="49" charset="0"/>
              </a:rPr>
              <a:t>	</a:t>
            </a:r>
            <a:r>
              <a:rPr lang="fr-FR" sz="400" dirty="0" err="1">
                <a:latin typeface="Consolas" panose="020B0609020204030204" pitchFamily="49" charset="0"/>
              </a:rPr>
              <a:t>db</a:t>
            </a:r>
            <a:r>
              <a:rPr lang="fr-FR" sz="400" dirty="0">
                <a:latin typeface="Consolas" panose="020B0609020204030204" pitchFamily="49" charset="0"/>
              </a:rPr>
              <a:t> "C:\\Windows\\System32\\calc.exe", 0</a:t>
            </a:r>
          </a:p>
          <a:p>
            <a:pPr marL="0" indent="0">
              <a:lnSpc>
                <a:spcPct val="120000"/>
              </a:lnSpc>
              <a:spcBef>
                <a:spcPts val="0"/>
              </a:spcBef>
              <a:buNone/>
            </a:pPr>
            <a:r>
              <a:rPr lang="fr-FR" sz="400" dirty="0">
                <a:latin typeface="Consolas" panose="020B0609020204030204" pitchFamily="49" charset="0"/>
              </a:rPr>
              <a:t>	</a:t>
            </a:r>
            <a:r>
              <a:rPr lang="fr-FR" sz="400" dirty="0" err="1">
                <a:latin typeface="Consolas" panose="020B0609020204030204" pitchFamily="49" charset="0"/>
              </a:rPr>
              <a:t>db</a:t>
            </a:r>
            <a:r>
              <a:rPr lang="fr-FR" sz="400" dirty="0">
                <a:latin typeface="Consolas" panose="020B0609020204030204" pitchFamily="49" charset="0"/>
              </a:rPr>
              <a:t> "END",0</a:t>
            </a:r>
          </a:p>
        </p:txBody>
      </p:sp>
      <p:sp>
        <p:nvSpPr>
          <p:cNvPr id="4" name="Espace réservé de la date 3">
            <a:extLst>
              <a:ext uri="{FF2B5EF4-FFF2-40B4-BE49-F238E27FC236}">
                <a16:creationId xmlns:a16="http://schemas.microsoft.com/office/drawing/2014/main" id="{72235336-03B4-D7A5-D0EE-10AFA12194AF}"/>
              </a:ext>
            </a:extLst>
          </p:cNvPr>
          <p:cNvSpPr>
            <a:spLocks noGrp="1"/>
          </p:cNvSpPr>
          <p:nvPr>
            <p:ph type="dt" sz="half" idx="10"/>
          </p:nvPr>
        </p:nvSpPr>
        <p:spPr/>
        <p:txBody>
          <a:bodyPr/>
          <a:lstStyle/>
          <a:p>
            <a:r>
              <a:rPr lang="fr-FR" dirty="0"/>
              <a:t>Tomtombinary</a:t>
            </a:r>
          </a:p>
        </p:txBody>
      </p:sp>
      <p:sp>
        <p:nvSpPr>
          <p:cNvPr id="5" name="Espace réservé du pied de page 4">
            <a:extLst>
              <a:ext uri="{FF2B5EF4-FFF2-40B4-BE49-F238E27FC236}">
                <a16:creationId xmlns:a16="http://schemas.microsoft.com/office/drawing/2014/main" id="{EFC1427E-48AA-47BC-FC0B-6AEA6DCB67AA}"/>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BF44421B-232A-D761-D6F8-2D9165348F3F}"/>
              </a:ext>
            </a:extLst>
          </p:cNvPr>
          <p:cNvSpPr>
            <a:spLocks noGrp="1"/>
          </p:cNvSpPr>
          <p:nvPr>
            <p:ph type="sldNum" sz="quarter" idx="12"/>
          </p:nvPr>
        </p:nvSpPr>
        <p:spPr/>
        <p:txBody>
          <a:bodyPr/>
          <a:lstStyle/>
          <a:p>
            <a:fld id="{099E491B-5FEE-473E-A443-BD88A0F82CEF}" type="slidenum">
              <a:rPr lang="fr-FR" smtClean="0"/>
              <a:pPr/>
              <a:t>42</a:t>
            </a:fld>
            <a:endParaRPr lang="fr-FR" dirty="0"/>
          </a:p>
        </p:txBody>
      </p:sp>
      <p:sp>
        <p:nvSpPr>
          <p:cNvPr id="7" name="Espace réservé du contenu 2">
            <a:extLst>
              <a:ext uri="{FF2B5EF4-FFF2-40B4-BE49-F238E27FC236}">
                <a16:creationId xmlns:a16="http://schemas.microsoft.com/office/drawing/2014/main" id="{72799856-0E32-DEF7-34B2-C9EA1EEA84E3}"/>
              </a:ext>
            </a:extLst>
          </p:cNvPr>
          <p:cNvSpPr txBox="1">
            <a:spLocks/>
          </p:cNvSpPr>
          <p:nvPr/>
        </p:nvSpPr>
        <p:spPr>
          <a:xfrm>
            <a:off x="384610" y="1361453"/>
            <a:ext cx="7403556" cy="4828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Résous l’adresse de </a:t>
            </a:r>
            <a:r>
              <a:rPr lang="fr-FR" dirty="0" err="1"/>
              <a:t>VirtualAlloc</a:t>
            </a:r>
            <a:endParaRPr lang="fr-FR" dirty="0"/>
          </a:p>
          <a:p>
            <a:r>
              <a:rPr lang="fr-FR" dirty="0"/>
              <a:t>Alloue une nouvelle stack</a:t>
            </a:r>
          </a:p>
          <a:p>
            <a:r>
              <a:rPr lang="fr-FR" dirty="0"/>
              <a:t>Répare l’objet </a:t>
            </a:r>
            <a:r>
              <a:rPr lang="fr-FR" dirty="0" err="1"/>
              <a:t>CInfButtonArray</a:t>
            </a:r>
            <a:r>
              <a:rPr lang="fr-FR" dirty="0"/>
              <a:t> en rappelant son constructeur</a:t>
            </a:r>
          </a:p>
          <a:p>
            <a:r>
              <a:rPr lang="fr-FR" dirty="0"/>
              <a:t>Exécute la calculatrice</a:t>
            </a:r>
          </a:p>
          <a:p>
            <a:r>
              <a:rPr lang="fr-FR" dirty="0"/>
              <a:t>Restore RSP à partir du registre R14</a:t>
            </a:r>
          </a:p>
          <a:p>
            <a:r>
              <a:rPr lang="fr-FR" dirty="0"/>
              <a:t>Reprends l’exécution après l’instruction </a:t>
            </a:r>
            <a:r>
              <a:rPr lang="fr-FR" i="1" dirty="0"/>
              <a:t>call </a:t>
            </a:r>
            <a:r>
              <a:rPr lang="fr-FR" i="1" dirty="0" err="1"/>
              <a:t>Render</a:t>
            </a:r>
            <a:r>
              <a:rPr lang="fr-FR" i="1" dirty="0"/>
              <a:t> </a:t>
            </a:r>
            <a:r>
              <a:rPr lang="fr-FR" dirty="0"/>
              <a:t>pour pouvoir continuer à jouer</a:t>
            </a:r>
          </a:p>
          <a:p>
            <a:endParaRPr lang="fr-FR" dirty="0"/>
          </a:p>
          <a:p>
            <a:endParaRPr lang="fr-FR" dirty="0"/>
          </a:p>
        </p:txBody>
      </p:sp>
    </p:spTree>
    <p:extLst>
      <p:ext uri="{BB962C8B-B14F-4D97-AF65-F5344CB8AC3E}">
        <p14:creationId xmlns:p14="http://schemas.microsoft.com/office/powerpoint/2010/main" val="16533112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10B036-D8EC-7174-A62A-2EAD4BE9AFA3}"/>
              </a:ext>
            </a:extLst>
          </p:cNvPr>
          <p:cNvSpPr>
            <a:spLocks noGrp="1"/>
          </p:cNvSpPr>
          <p:nvPr>
            <p:ph type="title"/>
          </p:nvPr>
        </p:nvSpPr>
        <p:spPr/>
        <p:txBody>
          <a:bodyPr/>
          <a:lstStyle/>
          <a:p>
            <a:r>
              <a:rPr lang="fr-FR" dirty="0"/>
              <a:t>Les problèmes</a:t>
            </a:r>
          </a:p>
        </p:txBody>
      </p:sp>
      <p:sp>
        <p:nvSpPr>
          <p:cNvPr id="3" name="Espace réservé du contenu 2">
            <a:extLst>
              <a:ext uri="{FF2B5EF4-FFF2-40B4-BE49-F238E27FC236}">
                <a16:creationId xmlns:a16="http://schemas.microsoft.com/office/drawing/2014/main" id="{F0CF8867-115E-0F4A-FA4F-D154B7468890}"/>
              </a:ext>
            </a:extLst>
          </p:cNvPr>
          <p:cNvSpPr>
            <a:spLocks noGrp="1"/>
          </p:cNvSpPr>
          <p:nvPr>
            <p:ph idx="1"/>
          </p:nvPr>
        </p:nvSpPr>
        <p:spPr>
          <a:xfrm>
            <a:off x="369455" y="1348509"/>
            <a:ext cx="11324313" cy="498617"/>
          </a:xfrm>
        </p:spPr>
        <p:txBody>
          <a:bodyPr>
            <a:normAutofit/>
          </a:bodyPr>
          <a:lstStyle/>
          <a:p>
            <a:r>
              <a:rPr lang="fr-FR" dirty="0"/>
              <a:t>Comment exploiter la vulnérabilité tout en continuant à jouer ?</a:t>
            </a:r>
          </a:p>
        </p:txBody>
      </p:sp>
      <p:sp>
        <p:nvSpPr>
          <p:cNvPr id="4" name="Espace réservé de la date 3">
            <a:extLst>
              <a:ext uri="{FF2B5EF4-FFF2-40B4-BE49-F238E27FC236}">
                <a16:creationId xmlns:a16="http://schemas.microsoft.com/office/drawing/2014/main" id="{5A5D1B8F-04DC-C9B5-DFC7-F3361220F5C9}"/>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E1F29879-2835-4CA4-CEDF-13406E0444E5}"/>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4732DA89-4225-595D-899C-C8D498F12616}"/>
              </a:ext>
            </a:extLst>
          </p:cNvPr>
          <p:cNvSpPr>
            <a:spLocks noGrp="1"/>
          </p:cNvSpPr>
          <p:nvPr>
            <p:ph type="sldNum" sz="quarter" idx="12"/>
          </p:nvPr>
        </p:nvSpPr>
        <p:spPr/>
        <p:txBody>
          <a:bodyPr/>
          <a:lstStyle/>
          <a:p>
            <a:fld id="{099E491B-5FEE-473E-A443-BD88A0F82CEF}" type="slidenum">
              <a:rPr lang="fr-FR" smtClean="0"/>
              <a:pPr/>
              <a:t>43</a:t>
            </a:fld>
            <a:endParaRPr lang="fr-FR" dirty="0"/>
          </a:p>
        </p:txBody>
      </p:sp>
      <p:pic>
        <p:nvPicPr>
          <p:cNvPr id="9" name="Image 8">
            <a:extLst>
              <a:ext uri="{FF2B5EF4-FFF2-40B4-BE49-F238E27FC236}">
                <a16:creationId xmlns:a16="http://schemas.microsoft.com/office/drawing/2014/main" id="{8137817E-406B-BB94-3C7E-2A97FD2450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650" y="2059073"/>
            <a:ext cx="513377" cy="508344"/>
          </a:xfrm>
          <a:prstGeom prst="rect">
            <a:avLst/>
          </a:prstGeom>
        </p:spPr>
      </p:pic>
      <p:pic>
        <p:nvPicPr>
          <p:cNvPr id="10" name="Image 9">
            <a:extLst>
              <a:ext uri="{FF2B5EF4-FFF2-40B4-BE49-F238E27FC236}">
                <a16:creationId xmlns:a16="http://schemas.microsoft.com/office/drawing/2014/main" id="{623AA726-2C79-C8B1-2CA1-465092D9E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649" y="2815277"/>
            <a:ext cx="513377" cy="508344"/>
          </a:xfrm>
          <a:prstGeom prst="rect">
            <a:avLst/>
          </a:prstGeom>
        </p:spPr>
      </p:pic>
      <p:sp>
        <p:nvSpPr>
          <p:cNvPr id="13" name="Espace réservé du contenu 2">
            <a:extLst>
              <a:ext uri="{FF2B5EF4-FFF2-40B4-BE49-F238E27FC236}">
                <a16:creationId xmlns:a16="http://schemas.microsoft.com/office/drawing/2014/main" id="{390C93F1-3A0D-286E-BCF2-B336B2AB7FA6}"/>
              </a:ext>
            </a:extLst>
          </p:cNvPr>
          <p:cNvSpPr txBox="1">
            <a:spLocks/>
          </p:cNvSpPr>
          <p:nvPr/>
        </p:nvSpPr>
        <p:spPr>
          <a:xfrm>
            <a:off x="1446026" y="2068799"/>
            <a:ext cx="6827536" cy="498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t>Recoder un serveur </a:t>
            </a:r>
            <a:r>
              <a:rPr lang="fr-FR" dirty="0" err="1"/>
              <a:t>from</a:t>
            </a:r>
            <a:r>
              <a:rPr lang="fr-FR" dirty="0"/>
              <a:t> scratch =&gt; trop long</a:t>
            </a:r>
          </a:p>
        </p:txBody>
      </p:sp>
      <p:sp>
        <p:nvSpPr>
          <p:cNvPr id="14" name="Espace réservé du contenu 2">
            <a:extLst>
              <a:ext uri="{FF2B5EF4-FFF2-40B4-BE49-F238E27FC236}">
                <a16:creationId xmlns:a16="http://schemas.microsoft.com/office/drawing/2014/main" id="{29A7033B-4FA6-A3F5-117B-A7364F1514DC}"/>
              </a:ext>
            </a:extLst>
          </p:cNvPr>
          <p:cNvSpPr txBox="1">
            <a:spLocks/>
          </p:cNvSpPr>
          <p:nvPr/>
        </p:nvSpPr>
        <p:spPr>
          <a:xfrm>
            <a:off x="1446026" y="2820140"/>
            <a:ext cx="8559620" cy="498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t>Injecter des paquets avec </a:t>
            </a:r>
            <a:r>
              <a:rPr lang="fr-FR" dirty="0" err="1"/>
              <a:t>scapy</a:t>
            </a:r>
            <a:r>
              <a:rPr lang="fr-FR" dirty="0"/>
              <a:t> =&gt; trop instable</a:t>
            </a:r>
          </a:p>
        </p:txBody>
      </p:sp>
      <p:sp>
        <p:nvSpPr>
          <p:cNvPr id="17" name="Espace réservé du contenu 2">
            <a:extLst>
              <a:ext uri="{FF2B5EF4-FFF2-40B4-BE49-F238E27FC236}">
                <a16:creationId xmlns:a16="http://schemas.microsoft.com/office/drawing/2014/main" id="{2EE529CC-5A5D-D94B-13E5-12975F3D45B0}"/>
              </a:ext>
            </a:extLst>
          </p:cNvPr>
          <p:cNvSpPr txBox="1">
            <a:spLocks/>
          </p:cNvSpPr>
          <p:nvPr/>
        </p:nvSpPr>
        <p:spPr>
          <a:xfrm>
            <a:off x="1446026" y="3529516"/>
            <a:ext cx="10010352" cy="498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t>Réaliser un proxy UDP, oui mais …</a:t>
            </a:r>
          </a:p>
        </p:txBody>
      </p:sp>
      <p:sp>
        <p:nvSpPr>
          <p:cNvPr id="11" name="Espace réservé du contenu 2">
            <a:extLst>
              <a:ext uri="{FF2B5EF4-FFF2-40B4-BE49-F238E27FC236}">
                <a16:creationId xmlns:a16="http://schemas.microsoft.com/office/drawing/2014/main" id="{11FE8001-3F5C-9BB5-38A4-21BDE89E0E73}"/>
              </a:ext>
            </a:extLst>
          </p:cNvPr>
          <p:cNvSpPr txBox="1">
            <a:spLocks/>
          </p:cNvSpPr>
          <p:nvPr/>
        </p:nvSpPr>
        <p:spPr>
          <a:xfrm>
            <a:off x="369454" y="4397386"/>
            <a:ext cx="11086923" cy="8606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Injecter des messages en se faisant passer pour l’hôte de partie provoque un timeout coté client</a:t>
            </a:r>
          </a:p>
        </p:txBody>
      </p:sp>
      <p:pic>
        <p:nvPicPr>
          <p:cNvPr id="15" name="Image 14">
            <a:extLst>
              <a:ext uri="{FF2B5EF4-FFF2-40B4-BE49-F238E27FC236}">
                <a16:creationId xmlns:a16="http://schemas.microsoft.com/office/drawing/2014/main" id="{ADEE7E06-8820-BBA5-D6B6-F2646CC25C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410" y="3521236"/>
            <a:ext cx="523616" cy="518483"/>
          </a:xfrm>
          <a:prstGeom prst="rect">
            <a:avLst/>
          </a:prstGeom>
        </p:spPr>
      </p:pic>
    </p:spTree>
    <p:extLst>
      <p:ext uri="{BB962C8B-B14F-4D97-AF65-F5344CB8AC3E}">
        <p14:creationId xmlns:p14="http://schemas.microsoft.com/office/powerpoint/2010/main" val="23210440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CF209B-014F-1931-E9BB-ECD7C98FAC56}"/>
              </a:ext>
            </a:extLst>
          </p:cNvPr>
          <p:cNvSpPr>
            <a:spLocks noGrp="1"/>
          </p:cNvSpPr>
          <p:nvPr>
            <p:ph type="title"/>
          </p:nvPr>
        </p:nvSpPr>
        <p:spPr/>
        <p:txBody>
          <a:bodyPr/>
          <a:lstStyle/>
          <a:p>
            <a:r>
              <a:rPr lang="fr-FR" dirty="0"/>
              <a:t>Les problèmes</a:t>
            </a:r>
          </a:p>
        </p:txBody>
      </p:sp>
      <p:sp>
        <p:nvSpPr>
          <p:cNvPr id="3" name="Espace réservé du contenu 2">
            <a:extLst>
              <a:ext uri="{FF2B5EF4-FFF2-40B4-BE49-F238E27FC236}">
                <a16:creationId xmlns:a16="http://schemas.microsoft.com/office/drawing/2014/main" id="{760AE263-088E-6446-345D-8CCD8BA5D820}"/>
              </a:ext>
            </a:extLst>
          </p:cNvPr>
          <p:cNvSpPr>
            <a:spLocks noGrp="1"/>
          </p:cNvSpPr>
          <p:nvPr>
            <p:ph idx="1"/>
          </p:nvPr>
        </p:nvSpPr>
        <p:spPr>
          <a:xfrm>
            <a:off x="8569746" y="1348509"/>
            <a:ext cx="3530105" cy="4828454"/>
          </a:xfrm>
        </p:spPr>
        <p:txBody>
          <a:bodyPr>
            <a:normAutofit/>
          </a:bodyPr>
          <a:lstStyle/>
          <a:p>
            <a:r>
              <a:rPr lang="fr-FR" dirty="0"/>
              <a:t>Analyse du nouveau protocole d’encapsulation qui remplace DirectPlay</a:t>
            </a:r>
          </a:p>
          <a:p>
            <a:r>
              <a:rPr lang="fr-FR" dirty="0"/>
              <a:t>Création d’un plugin Wireshark pour faciliter le </a:t>
            </a:r>
            <a:r>
              <a:rPr lang="fr-FR" dirty="0" err="1"/>
              <a:t>debug</a:t>
            </a:r>
            <a:endParaRPr lang="fr-FR" dirty="0"/>
          </a:p>
          <a:p>
            <a:r>
              <a:rPr lang="fr-FR" dirty="0"/>
              <a:t>Protocole pas si inconnu : </a:t>
            </a:r>
            <a:r>
              <a:rPr lang="fr-FR" b="1" dirty="0" err="1"/>
              <a:t>ENet</a:t>
            </a:r>
            <a:endParaRPr lang="fr-FR" b="1" dirty="0"/>
          </a:p>
          <a:p>
            <a:endParaRPr lang="fr-FR" dirty="0"/>
          </a:p>
        </p:txBody>
      </p:sp>
      <p:sp>
        <p:nvSpPr>
          <p:cNvPr id="4" name="Espace réservé de la date 3">
            <a:extLst>
              <a:ext uri="{FF2B5EF4-FFF2-40B4-BE49-F238E27FC236}">
                <a16:creationId xmlns:a16="http://schemas.microsoft.com/office/drawing/2014/main" id="{D45034A3-CC34-439E-5572-C842E29D50CA}"/>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D9FE00FD-D897-36DD-9AF9-6D6AC578D107}"/>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6FBD3B7F-C463-8A06-F34D-FC65D787CDAE}"/>
              </a:ext>
            </a:extLst>
          </p:cNvPr>
          <p:cNvSpPr>
            <a:spLocks noGrp="1"/>
          </p:cNvSpPr>
          <p:nvPr>
            <p:ph type="sldNum" sz="quarter" idx="12"/>
          </p:nvPr>
        </p:nvSpPr>
        <p:spPr/>
        <p:txBody>
          <a:bodyPr/>
          <a:lstStyle/>
          <a:p>
            <a:fld id="{099E491B-5FEE-473E-A443-BD88A0F82CEF}" type="slidenum">
              <a:rPr lang="fr-FR" smtClean="0"/>
              <a:pPr/>
              <a:t>44</a:t>
            </a:fld>
            <a:endParaRPr lang="fr-FR" dirty="0"/>
          </a:p>
        </p:txBody>
      </p:sp>
      <p:pic>
        <p:nvPicPr>
          <p:cNvPr id="8" name="Image 7">
            <a:extLst>
              <a:ext uri="{FF2B5EF4-FFF2-40B4-BE49-F238E27FC236}">
                <a16:creationId xmlns:a16="http://schemas.microsoft.com/office/drawing/2014/main" id="{F5E4DCBF-9298-23F7-80AE-10C67B55379E}"/>
              </a:ext>
            </a:extLst>
          </p:cNvPr>
          <p:cNvPicPr>
            <a:picLocks noChangeAspect="1"/>
          </p:cNvPicPr>
          <p:nvPr/>
        </p:nvPicPr>
        <p:blipFill>
          <a:blip r:embed="rId3"/>
          <a:stretch>
            <a:fillRect/>
          </a:stretch>
        </p:blipFill>
        <p:spPr>
          <a:xfrm>
            <a:off x="369455" y="1348510"/>
            <a:ext cx="8200291" cy="4244216"/>
          </a:xfrm>
          <a:prstGeom prst="rect">
            <a:avLst/>
          </a:prstGeom>
        </p:spPr>
      </p:pic>
    </p:spTree>
    <p:extLst>
      <p:ext uri="{BB962C8B-B14F-4D97-AF65-F5344CB8AC3E}">
        <p14:creationId xmlns:p14="http://schemas.microsoft.com/office/powerpoint/2010/main" val="36303223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C9F88-FCB7-B602-E3F3-F11B5FD0D234}"/>
              </a:ext>
            </a:extLst>
          </p:cNvPr>
          <p:cNvSpPr>
            <a:spLocks noGrp="1"/>
          </p:cNvSpPr>
          <p:nvPr>
            <p:ph type="title"/>
          </p:nvPr>
        </p:nvSpPr>
        <p:spPr/>
        <p:txBody>
          <a:bodyPr/>
          <a:lstStyle/>
          <a:p>
            <a:r>
              <a:rPr lang="fr-FR" dirty="0"/>
              <a:t>Les problèmes</a:t>
            </a:r>
          </a:p>
        </p:txBody>
      </p:sp>
      <p:sp>
        <p:nvSpPr>
          <p:cNvPr id="4" name="Espace réservé de la date 3">
            <a:extLst>
              <a:ext uri="{FF2B5EF4-FFF2-40B4-BE49-F238E27FC236}">
                <a16:creationId xmlns:a16="http://schemas.microsoft.com/office/drawing/2014/main" id="{DF3CC6A8-B523-8BD7-6581-A82183628326}"/>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11760845-4670-02E7-B9A3-BC134FF94A38}"/>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170ABED2-DD25-B420-2D27-456B6D1574EB}"/>
              </a:ext>
            </a:extLst>
          </p:cNvPr>
          <p:cNvSpPr>
            <a:spLocks noGrp="1"/>
          </p:cNvSpPr>
          <p:nvPr>
            <p:ph type="sldNum" sz="quarter" idx="12"/>
          </p:nvPr>
        </p:nvSpPr>
        <p:spPr/>
        <p:txBody>
          <a:bodyPr/>
          <a:lstStyle/>
          <a:p>
            <a:fld id="{099E491B-5FEE-473E-A443-BD88A0F82CEF}" type="slidenum">
              <a:rPr lang="fr-FR" smtClean="0"/>
              <a:pPr/>
              <a:t>45</a:t>
            </a:fld>
            <a:endParaRPr lang="fr-FR" dirty="0"/>
          </a:p>
        </p:txBody>
      </p:sp>
      <p:sp>
        <p:nvSpPr>
          <p:cNvPr id="10" name="Espace réservé du contenu 2">
            <a:extLst>
              <a:ext uri="{FF2B5EF4-FFF2-40B4-BE49-F238E27FC236}">
                <a16:creationId xmlns:a16="http://schemas.microsoft.com/office/drawing/2014/main" id="{40522F52-263D-BF8C-C8F8-2EBEEF46C32A}"/>
              </a:ext>
            </a:extLst>
          </p:cNvPr>
          <p:cNvSpPr txBox="1">
            <a:spLocks/>
          </p:cNvSpPr>
          <p:nvPr/>
        </p:nvSpPr>
        <p:spPr>
          <a:xfrm>
            <a:off x="651067" y="1387619"/>
            <a:ext cx="11172338" cy="204138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Patcher les numéros de séquences des paquets envoyé par l’hôte de partie</a:t>
            </a:r>
          </a:p>
          <a:p>
            <a:r>
              <a:rPr lang="fr-FR" dirty="0"/>
              <a:t>Patcher les messages d’acquittement du client</a:t>
            </a:r>
          </a:p>
          <a:p>
            <a:r>
              <a:rPr lang="fr-FR" dirty="0"/>
              <a:t>Gérer la fragmentation des messages</a:t>
            </a:r>
          </a:p>
          <a:p>
            <a:r>
              <a:rPr lang="fr-FR" dirty="0"/>
              <a:t>Solution peu stable, beaucoup de temps perdu à debugger …</a:t>
            </a:r>
          </a:p>
        </p:txBody>
      </p:sp>
      <p:pic>
        <p:nvPicPr>
          <p:cNvPr id="15" name="Image 14">
            <a:extLst>
              <a:ext uri="{FF2B5EF4-FFF2-40B4-BE49-F238E27FC236}">
                <a16:creationId xmlns:a16="http://schemas.microsoft.com/office/drawing/2014/main" id="{6E9DCA5A-1837-B35F-691D-D1C31CC5F608}"/>
              </a:ext>
            </a:extLst>
          </p:cNvPr>
          <p:cNvPicPr>
            <a:picLocks noChangeAspect="1"/>
          </p:cNvPicPr>
          <p:nvPr/>
        </p:nvPicPr>
        <p:blipFill>
          <a:blip r:embed="rId2"/>
          <a:stretch>
            <a:fillRect/>
          </a:stretch>
        </p:blipFill>
        <p:spPr>
          <a:xfrm>
            <a:off x="3225176" y="3429000"/>
            <a:ext cx="5272902" cy="2966008"/>
          </a:xfrm>
          <a:prstGeom prst="rect">
            <a:avLst/>
          </a:prstGeom>
        </p:spPr>
      </p:pic>
    </p:spTree>
    <p:extLst>
      <p:ext uri="{BB962C8B-B14F-4D97-AF65-F5344CB8AC3E}">
        <p14:creationId xmlns:p14="http://schemas.microsoft.com/office/powerpoint/2010/main" val="31764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F1E59C24-B092-2BDC-C341-732299F760C2}"/>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A0B92300-8D25-9889-07FB-68EDC6F85769}"/>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1554ED06-DC08-A957-8668-FAD1673A1A1A}"/>
              </a:ext>
            </a:extLst>
          </p:cNvPr>
          <p:cNvSpPr>
            <a:spLocks noGrp="1"/>
          </p:cNvSpPr>
          <p:nvPr>
            <p:ph type="sldNum" sz="quarter" idx="12"/>
          </p:nvPr>
        </p:nvSpPr>
        <p:spPr/>
        <p:txBody>
          <a:bodyPr/>
          <a:lstStyle/>
          <a:p>
            <a:fld id="{099E491B-5FEE-473E-A443-BD88A0F82CEF}" type="slidenum">
              <a:rPr lang="fr-FR" smtClean="0"/>
              <a:pPr/>
              <a:t>46</a:t>
            </a:fld>
            <a:endParaRPr lang="fr-FR" dirty="0"/>
          </a:p>
        </p:txBody>
      </p:sp>
      <p:pic>
        <p:nvPicPr>
          <p:cNvPr id="3" name="BaldurGateI">
            <a:hlinkClick r:id="" action="ppaction://media"/>
            <a:extLst>
              <a:ext uri="{FF2B5EF4-FFF2-40B4-BE49-F238E27FC236}">
                <a16:creationId xmlns:a16="http://schemas.microsoft.com/office/drawing/2014/main" id="{01F57810-5213-B7A3-6F88-50DE601C1F7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
            <a:ext cx="12192000" cy="6858000"/>
          </a:xfrm>
          <a:prstGeom prst="rect">
            <a:avLst/>
          </a:prstGeom>
        </p:spPr>
      </p:pic>
    </p:spTree>
    <p:extLst>
      <p:ext uri="{BB962C8B-B14F-4D97-AF65-F5344CB8AC3E}">
        <p14:creationId xmlns:p14="http://schemas.microsoft.com/office/powerpoint/2010/main" val="59580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46D95720-C112-649F-9FBB-C903669A5FC8}"/>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03064DD9-BF5E-1D91-F91C-EBBBA4186183}"/>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A2BEE508-A619-E1D5-A642-8AF5E0240815}"/>
              </a:ext>
            </a:extLst>
          </p:cNvPr>
          <p:cNvSpPr>
            <a:spLocks noGrp="1"/>
          </p:cNvSpPr>
          <p:nvPr>
            <p:ph type="sldNum" sz="quarter" idx="12"/>
          </p:nvPr>
        </p:nvSpPr>
        <p:spPr/>
        <p:txBody>
          <a:bodyPr/>
          <a:lstStyle/>
          <a:p>
            <a:fld id="{099E491B-5FEE-473E-A443-BD88A0F82CEF}" type="slidenum">
              <a:rPr lang="fr-FR" smtClean="0"/>
              <a:pPr/>
              <a:t>47</a:t>
            </a:fld>
            <a:endParaRPr lang="fr-FR" dirty="0"/>
          </a:p>
        </p:txBody>
      </p:sp>
      <p:pic>
        <p:nvPicPr>
          <p:cNvPr id="7" name="BaldurGateII">
            <a:hlinkClick r:id="" action="ppaction://media"/>
            <a:extLst>
              <a:ext uri="{FF2B5EF4-FFF2-40B4-BE49-F238E27FC236}">
                <a16:creationId xmlns:a16="http://schemas.microsoft.com/office/drawing/2014/main" id="{D7B1F9FB-1472-B935-6AA9-7A95CF0D0DF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9001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F2C87FF5-AC5C-3A7B-D5A1-C6D7877F8351}"/>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BD80C609-71F2-295E-989F-6B01C4E9F70B}"/>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8060663E-1768-ABE2-453E-DE4A553FE23B}"/>
              </a:ext>
            </a:extLst>
          </p:cNvPr>
          <p:cNvSpPr>
            <a:spLocks noGrp="1"/>
          </p:cNvSpPr>
          <p:nvPr>
            <p:ph type="sldNum" sz="quarter" idx="12"/>
          </p:nvPr>
        </p:nvSpPr>
        <p:spPr/>
        <p:txBody>
          <a:bodyPr/>
          <a:lstStyle/>
          <a:p>
            <a:fld id="{099E491B-5FEE-473E-A443-BD88A0F82CEF}" type="slidenum">
              <a:rPr lang="fr-FR" smtClean="0"/>
              <a:pPr/>
              <a:t>48</a:t>
            </a:fld>
            <a:endParaRPr lang="fr-FR" dirty="0"/>
          </a:p>
        </p:txBody>
      </p:sp>
      <p:pic>
        <p:nvPicPr>
          <p:cNvPr id="7" name="IcewindDale">
            <a:hlinkClick r:id="" action="ppaction://media"/>
            <a:extLst>
              <a:ext uri="{FF2B5EF4-FFF2-40B4-BE49-F238E27FC236}">
                <a16:creationId xmlns:a16="http://schemas.microsoft.com/office/drawing/2014/main" id="{F2BDEBE2-A332-296D-D710-03B556FFC6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726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1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6CA543-6B58-5420-D1AD-213E3A0FBDB4}"/>
              </a:ext>
            </a:extLst>
          </p:cNvPr>
          <p:cNvSpPr>
            <a:spLocks noGrp="1"/>
          </p:cNvSpPr>
          <p:nvPr>
            <p:ph type="title"/>
          </p:nvPr>
        </p:nvSpPr>
        <p:spPr/>
        <p:txBody>
          <a:bodyPr/>
          <a:lstStyle/>
          <a:p>
            <a:r>
              <a:rPr lang="fr-FR" dirty="0"/>
              <a:t>Lan </a:t>
            </a:r>
            <a:r>
              <a:rPr lang="fr-FR" dirty="0" err="1"/>
              <a:t>only</a:t>
            </a:r>
            <a:r>
              <a:rPr lang="fr-FR" dirty="0"/>
              <a:t> ?</a:t>
            </a:r>
          </a:p>
        </p:txBody>
      </p:sp>
      <p:sp>
        <p:nvSpPr>
          <p:cNvPr id="3" name="Espace réservé du contenu 2">
            <a:extLst>
              <a:ext uri="{FF2B5EF4-FFF2-40B4-BE49-F238E27FC236}">
                <a16:creationId xmlns:a16="http://schemas.microsoft.com/office/drawing/2014/main" id="{D327F2FA-B205-1BD5-D3AB-A7CD0C61F5F2}"/>
              </a:ext>
            </a:extLst>
          </p:cNvPr>
          <p:cNvSpPr>
            <a:spLocks noGrp="1"/>
          </p:cNvSpPr>
          <p:nvPr>
            <p:ph idx="1"/>
          </p:nvPr>
        </p:nvSpPr>
        <p:spPr>
          <a:xfrm>
            <a:off x="6611815" y="1348509"/>
            <a:ext cx="5424241" cy="4828454"/>
          </a:xfrm>
        </p:spPr>
        <p:txBody>
          <a:bodyPr>
            <a:normAutofit/>
          </a:bodyPr>
          <a:lstStyle/>
          <a:p>
            <a:r>
              <a:rPr lang="fr-FR" dirty="0"/>
              <a:t>Enumération des hôtes de partie disponibles via XMPP avec les serveurs de </a:t>
            </a:r>
            <a:r>
              <a:rPr lang="fr-FR" dirty="0" err="1"/>
              <a:t>Beamdog</a:t>
            </a:r>
            <a:r>
              <a:rPr lang="fr-FR" dirty="0"/>
              <a:t>. </a:t>
            </a:r>
          </a:p>
          <a:p>
            <a:r>
              <a:rPr lang="fr-FR" dirty="0"/>
              <a:t>La vulnérabilité reste atteignable</a:t>
            </a:r>
          </a:p>
        </p:txBody>
      </p:sp>
      <p:sp>
        <p:nvSpPr>
          <p:cNvPr id="4" name="Espace réservé de la date 3">
            <a:extLst>
              <a:ext uri="{FF2B5EF4-FFF2-40B4-BE49-F238E27FC236}">
                <a16:creationId xmlns:a16="http://schemas.microsoft.com/office/drawing/2014/main" id="{9D03AA74-1665-F6D3-AF85-C055A33C2A35}"/>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9B161BF9-F967-5901-9114-E69ED50B97F5}"/>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F27D5F8F-C753-6B94-EB38-247026071C48}"/>
              </a:ext>
            </a:extLst>
          </p:cNvPr>
          <p:cNvSpPr>
            <a:spLocks noGrp="1"/>
          </p:cNvSpPr>
          <p:nvPr>
            <p:ph type="sldNum" sz="quarter" idx="12"/>
          </p:nvPr>
        </p:nvSpPr>
        <p:spPr/>
        <p:txBody>
          <a:bodyPr/>
          <a:lstStyle/>
          <a:p>
            <a:fld id="{099E491B-5FEE-473E-A443-BD88A0F82CEF}" type="slidenum">
              <a:rPr lang="fr-FR" smtClean="0"/>
              <a:pPr/>
              <a:t>49</a:t>
            </a:fld>
            <a:endParaRPr lang="fr-FR" dirty="0"/>
          </a:p>
        </p:txBody>
      </p:sp>
      <p:pic>
        <p:nvPicPr>
          <p:cNvPr id="8" name="Image 7">
            <a:extLst>
              <a:ext uri="{FF2B5EF4-FFF2-40B4-BE49-F238E27FC236}">
                <a16:creationId xmlns:a16="http://schemas.microsoft.com/office/drawing/2014/main" id="{534105E3-2CC6-9960-83D6-0A9EEEB783D1}"/>
              </a:ext>
            </a:extLst>
          </p:cNvPr>
          <p:cNvPicPr>
            <a:picLocks noChangeAspect="1"/>
          </p:cNvPicPr>
          <p:nvPr/>
        </p:nvPicPr>
        <p:blipFill>
          <a:blip r:embed="rId2"/>
          <a:stretch>
            <a:fillRect/>
          </a:stretch>
        </p:blipFill>
        <p:spPr>
          <a:xfrm>
            <a:off x="369455" y="1348509"/>
            <a:ext cx="6095765" cy="4828454"/>
          </a:xfrm>
          <a:prstGeom prst="rect">
            <a:avLst/>
          </a:prstGeom>
        </p:spPr>
      </p:pic>
    </p:spTree>
    <p:extLst>
      <p:ext uri="{BB962C8B-B14F-4D97-AF65-F5344CB8AC3E}">
        <p14:creationId xmlns:p14="http://schemas.microsoft.com/office/powerpoint/2010/main" val="669452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AE35F1-B058-395D-DA64-7199C892EF45}"/>
              </a:ext>
            </a:extLst>
          </p:cNvPr>
          <p:cNvSpPr>
            <a:spLocks noGrp="1"/>
          </p:cNvSpPr>
          <p:nvPr>
            <p:ph type="title"/>
          </p:nvPr>
        </p:nvSpPr>
        <p:spPr/>
        <p:txBody>
          <a:bodyPr/>
          <a:lstStyle/>
          <a:p>
            <a:r>
              <a:rPr lang="fr-FR" dirty="0"/>
              <a:t>Surface d’attaque multijoueur</a:t>
            </a:r>
          </a:p>
        </p:txBody>
      </p:sp>
      <p:sp>
        <p:nvSpPr>
          <p:cNvPr id="3" name="Espace réservé du contenu 2">
            <a:extLst>
              <a:ext uri="{FF2B5EF4-FFF2-40B4-BE49-F238E27FC236}">
                <a16:creationId xmlns:a16="http://schemas.microsoft.com/office/drawing/2014/main" id="{67AA6BD8-EFC2-D857-D736-21A07190C2FF}"/>
              </a:ext>
            </a:extLst>
          </p:cNvPr>
          <p:cNvSpPr>
            <a:spLocks noGrp="1"/>
          </p:cNvSpPr>
          <p:nvPr>
            <p:ph idx="1"/>
          </p:nvPr>
        </p:nvSpPr>
        <p:spPr>
          <a:xfrm>
            <a:off x="6701381" y="1433146"/>
            <a:ext cx="5273742" cy="1661746"/>
          </a:xfrm>
        </p:spPr>
        <p:txBody>
          <a:bodyPr>
            <a:normAutofit fontScale="92500"/>
          </a:bodyPr>
          <a:lstStyle/>
          <a:p>
            <a:pPr marL="0" indent="0">
              <a:buNone/>
            </a:pPr>
            <a:r>
              <a:rPr lang="fr-FR" dirty="0"/>
              <a:t>Phase LAN Discovery/ </a:t>
            </a:r>
            <a:r>
              <a:rPr lang="fr-FR" dirty="0" err="1"/>
              <a:t>Matchmaking</a:t>
            </a:r>
            <a:endParaRPr lang="fr-FR" dirty="0"/>
          </a:p>
          <a:p>
            <a:r>
              <a:rPr lang="fr-FR" dirty="0"/>
              <a:t>Nom de partie</a:t>
            </a:r>
          </a:p>
          <a:p>
            <a:r>
              <a:rPr lang="fr-FR" dirty="0"/>
              <a:t>Nom de joueur</a:t>
            </a:r>
          </a:p>
        </p:txBody>
      </p:sp>
      <p:sp>
        <p:nvSpPr>
          <p:cNvPr id="4" name="Espace réservé de la date 3">
            <a:extLst>
              <a:ext uri="{FF2B5EF4-FFF2-40B4-BE49-F238E27FC236}">
                <a16:creationId xmlns:a16="http://schemas.microsoft.com/office/drawing/2014/main" id="{7E1B84E2-7C4E-4B99-F3D4-B7B27754DE51}"/>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1D2A5CDA-3061-90EE-9923-3EBD893EFBFF}"/>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55D96948-483F-832A-C891-9A5549CDBFC8}"/>
              </a:ext>
            </a:extLst>
          </p:cNvPr>
          <p:cNvSpPr>
            <a:spLocks noGrp="1"/>
          </p:cNvSpPr>
          <p:nvPr>
            <p:ph type="sldNum" sz="quarter" idx="12"/>
          </p:nvPr>
        </p:nvSpPr>
        <p:spPr/>
        <p:txBody>
          <a:bodyPr/>
          <a:lstStyle/>
          <a:p>
            <a:fld id="{099E491B-5FEE-473E-A443-BD88A0F82CEF}" type="slidenum">
              <a:rPr lang="fr-FR" smtClean="0"/>
              <a:pPr/>
              <a:t>5</a:t>
            </a:fld>
            <a:endParaRPr lang="fr-FR" dirty="0"/>
          </a:p>
        </p:txBody>
      </p:sp>
      <p:pic>
        <p:nvPicPr>
          <p:cNvPr id="14" name="Image 13">
            <a:extLst>
              <a:ext uri="{FF2B5EF4-FFF2-40B4-BE49-F238E27FC236}">
                <a16:creationId xmlns:a16="http://schemas.microsoft.com/office/drawing/2014/main" id="{5D6B081E-F13F-E82B-5916-8C2445E74D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454" y="1345222"/>
            <a:ext cx="6224953" cy="4668715"/>
          </a:xfrm>
          <a:prstGeom prst="rect">
            <a:avLst/>
          </a:prstGeom>
        </p:spPr>
      </p:pic>
    </p:spTree>
    <p:extLst>
      <p:ext uri="{BB962C8B-B14F-4D97-AF65-F5344CB8AC3E}">
        <p14:creationId xmlns:p14="http://schemas.microsoft.com/office/powerpoint/2010/main" val="26492448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5743FB-D334-B0CB-4978-FD20D1892247}"/>
              </a:ext>
            </a:extLst>
          </p:cNvPr>
          <p:cNvSpPr>
            <a:spLocks noGrp="1"/>
          </p:cNvSpPr>
          <p:nvPr>
            <p:ph type="title"/>
          </p:nvPr>
        </p:nvSpPr>
        <p:spPr/>
        <p:txBody>
          <a:bodyPr/>
          <a:lstStyle/>
          <a:p>
            <a:r>
              <a:rPr lang="fr-FR" dirty="0"/>
              <a:t>Conclusion</a:t>
            </a:r>
          </a:p>
        </p:txBody>
      </p:sp>
      <p:sp>
        <p:nvSpPr>
          <p:cNvPr id="4" name="Espace réservé de la date 3">
            <a:extLst>
              <a:ext uri="{FF2B5EF4-FFF2-40B4-BE49-F238E27FC236}">
                <a16:creationId xmlns:a16="http://schemas.microsoft.com/office/drawing/2014/main" id="{1C09EC67-EAFA-B1C4-B264-A4B59406D173}"/>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7C1B18B4-37FE-DD25-F586-7807C69286D5}"/>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5AB863E8-7A7A-41A7-2514-9BBE1FFDFD3C}"/>
              </a:ext>
            </a:extLst>
          </p:cNvPr>
          <p:cNvSpPr>
            <a:spLocks noGrp="1"/>
          </p:cNvSpPr>
          <p:nvPr>
            <p:ph type="sldNum" sz="quarter" idx="12"/>
          </p:nvPr>
        </p:nvSpPr>
        <p:spPr/>
        <p:txBody>
          <a:bodyPr/>
          <a:lstStyle/>
          <a:p>
            <a:fld id="{099E491B-5FEE-473E-A443-BD88A0F82CEF}" type="slidenum">
              <a:rPr lang="fr-FR" smtClean="0"/>
              <a:pPr/>
              <a:t>50</a:t>
            </a:fld>
            <a:endParaRPr lang="fr-FR" dirty="0"/>
          </a:p>
        </p:txBody>
      </p:sp>
      <p:graphicFrame>
        <p:nvGraphicFramePr>
          <p:cNvPr id="3" name="Tableau 7">
            <a:extLst>
              <a:ext uri="{FF2B5EF4-FFF2-40B4-BE49-F238E27FC236}">
                <a16:creationId xmlns:a16="http://schemas.microsoft.com/office/drawing/2014/main" id="{703A06C3-02B8-7D9F-5533-7086F06CB171}"/>
              </a:ext>
            </a:extLst>
          </p:cNvPr>
          <p:cNvGraphicFramePr>
            <a:graphicFrameLocks noGrp="1"/>
          </p:cNvGraphicFramePr>
          <p:nvPr>
            <p:extLst>
              <p:ext uri="{D42A27DB-BD31-4B8C-83A1-F6EECF244321}">
                <p14:modId xmlns:p14="http://schemas.microsoft.com/office/powerpoint/2010/main" val="2894643138"/>
              </p:ext>
            </p:extLst>
          </p:nvPr>
        </p:nvGraphicFramePr>
        <p:xfrm>
          <a:off x="1407042" y="1213974"/>
          <a:ext cx="9377916" cy="5191760"/>
        </p:xfrm>
        <a:graphic>
          <a:graphicData uri="http://schemas.openxmlformats.org/drawingml/2006/table">
            <a:tbl>
              <a:tblPr firstRow="1" bandRow="1">
                <a:tableStyleId>{5C22544A-7EE6-4342-B048-85BDC9FD1C3A}</a:tableStyleId>
              </a:tblPr>
              <a:tblGrid>
                <a:gridCol w="4152519">
                  <a:extLst>
                    <a:ext uri="{9D8B030D-6E8A-4147-A177-3AD203B41FA5}">
                      <a16:colId xmlns:a16="http://schemas.microsoft.com/office/drawing/2014/main" val="2685580239"/>
                    </a:ext>
                  </a:extLst>
                </a:gridCol>
                <a:gridCol w="1695388">
                  <a:extLst>
                    <a:ext uri="{9D8B030D-6E8A-4147-A177-3AD203B41FA5}">
                      <a16:colId xmlns:a16="http://schemas.microsoft.com/office/drawing/2014/main" val="2488757658"/>
                    </a:ext>
                  </a:extLst>
                </a:gridCol>
                <a:gridCol w="3530009">
                  <a:extLst>
                    <a:ext uri="{9D8B030D-6E8A-4147-A177-3AD203B41FA5}">
                      <a16:colId xmlns:a16="http://schemas.microsoft.com/office/drawing/2014/main" val="1127675573"/>
                    </a:ext>
                  </a:extLst>
                </a:gridCol>
              </a:tblGrid>
              <a:tr h="370840">
                <a:tc>
                  <a:txBody>
                    <a:bodyPr/>
                    <a:lstStyle/>
                    <a:p>
                      <a:pPr algn="ctr"/>
                      <a:r>
                        <a:rPr lang="fr-FR" i="0" dirty="0">
                          <a:solidFill>
                            <a:schemeClr val="bg1"/>
                          </a:solidFill>
                        </a:rPr>
                        <a:t>Jeux</a:t>
                      </a:r>
                    </a:p>
                  </a:txBody>
                  <a:tcPr>
                    <a:noFill/>
                  </a:tcPr>
                </a:tc>
                <a:tc>
                  <a:txBody>
                    <a:bodyPr/>
                    <a:lstStyle/>
                    <a:p>
                      <a:pPr algn="ctr"/>
                      <a:r>
                        <a:rPr lang="fr-FR" dirty="0">
                          <a:solidFill>
                            <a:schemeClr val="bg1"/>
                          </a:solidFill>
                        </a:rPr>
                        <a:t>Année de sortie </a:t>
                      </a:r>
                    </a:p>
                  </a:txBody>
                  <a:tcPr>
                    <a:noFill/>
                  </a:tcPr>
                </a:tc>
                <a:tc>
                  <a:txBody>
                    <a:bodyPr/>
                    <a:lstStyle/>
                    <a:p>
                      <a:pPr algn="ctr"/>
                      <a:r>
                        <a:rPr lang="fr-FR" dirty="0">
                          <a:solidFill>
                            <a:schemeClr val="bg1"/>
                          </a:solidFill>
                        </a:rPr>
                        <a:t>Test</a:t>
                      </a:r>
                    </a:p>
                  </a:txBody>
                  <a:tcPr>
                    <a:noFill/>
                  </a:tcPr>
                </a:tc>
                <a:extLst>
                  <a:ext uri="{0D108BD9-81ED-4DB2-BD59-A6C34878D82A}">
                    <a16:rowId xmlns:a16="http://schemas.microsoft.com/office/drawing/2014/main" val="2522080743"/>
                  </a:ext>
                </a:extLst>
              </a:tr>
              <a:tr h="370840">
                <a:tc>
                  <a:txBody>
                    <a:bodyPr/>
                    <a:lstStyle/>
                    <a:p>
                      <a:r>
                        <a:rPr lang="fr-FR" dirty="0" err="1">
                          <a:solidFill>
                            <a:schemeClr val="bg1"/>
                          </a:solidFill>
                        </a:rPr>
                        <a:t>Baldur’s</a:t>
                      </a:r>
                      <a:r>
                        <a:rPr lang="fr-FR" dirty="0">
                          <a:solidFill>
                            <a:schemeClr val="bg1"/>
                          </a:solidFill>
                        </a:rPr>
                        <a:t> </a:t>
                      </a:r>
                      <a:r>
                        <a:rPr lang="fr-FR" dirty="0" err="1">
                          <a:solidFill>
                            <a:schemeClr val="bg1"/>
                          </a:solidFill>
                        </a:rPr>
                        <a:t>Gate</a:t>
                      </a:r>
                      <a:endParaRPr lang="fr-FR" dirty="0">
                        <a:solidFill>
                          <a:schemeClr val="bg1"/>
                        </a:solidFill>
                      </a:endParaRPr>
                    </a:p>
                  </a:txBody>
                  <a:tcPr>
                    <a:solidFill>
                      <a:srgbClr val="B00000"/>
                    </a:solidFill>
                  </a:tcPr>
                </a:tc>
                <a:tc>
                  <a:txBody>
                    <a:bodyPr/>
                    <a:lstStyle/>
                    <a:p>
                      <a:r>
                        <a:rPr lang="fr-FR" dirty="0">
                          <a:solidFill>
                            <a:schemeClr val="bg1"/>
                          </a:solidFill>
                        </a:rPr>
                        <a:t>1998</a:t>
                      </a:r>
                    </a:p>
                  </a:txBody>
                  <a:tcPr>
                    <a:solidFill>
                      <a:srgbClr val="B00000"/>
                    </a:solidFill>
                  </a:tcPr>
                </a:tc>
                <a:tc>
                  <a:txBody>
                    <a:bodyPr/>
                    <a:lstStyle/>
                    <a:p>
                      <a:r>
                        <a:rPr lang="fr-FR" dirty="0">
                          <a:solidFill>
                            <a:schemeClr val="bg1"/>
                          </a:solidFill>
                        </a:rPr>
                        <a:t>Exploitable</a:t>
                      </a:r>
                    </a:p>
                  </a:txBody>
                  <a:tcPr>
                    <a:solidFill>
                      <a:srgbClr val="B00000"/>
                    </a:solidFill>
                  </a:tcPr>
                </a:tc>
                <a:extLst>
                  <a:ext uri="{0D108BD9-81ED-4DB2-BD59-A6C34878D82A}">
                    <a16:rowId xmlns:a16="http://schemas.microsoft.com/office/drawing/2014/main" val="3167315526"/>
                  </a:ext>
                </a:extLst>
              </a:tr>
              <a:tr h="370840">
                <a:tc>
                  <a:txBody>
                    <a:bodyPr/>
                    <a:lstStyle/>
                    <a:p>
                      <a:r>
                        <a:rPr lang="fr-FR" dirty="0" err="1">
                          <a:solidFill>
                            <a:schemeClr val="bg1"/>
                          </a:solidFill>
                        </a:rPr>
                        <a:t>Planescape</a:t>
                      </a:r>
                      <a:r>
                        <a:rPr lang="fr-FR" dirty="0">
                          <a:solidFill>
                            <a:schemeClr val="bg1"/>
                          </a:solidFill>
                        </a:rPr>
                        <a:t> : </a:t>
                      </a:r>
                      <a:r>
                        <a:rPr lang="fr-FR" dirty="0" err="1">
                          <a:solidFill>
                            <a:schemeClr val="bg1"/>
                          </a:solidFill>
                        </a:rPr>
                        <a:t>Torment</a:t>
                      </a:r>
                      <a:endParaRPr lang="fr-FR" dirty="0">
                        <a:solidFill>
                          <a:schemeClr val="bg1"/>
                        </a:solidFill>
                      </a:endParaRPr>
                    </a:p>
                  </a:txBody>
                  <a:tcPr>
                    <a:solidFill>
                      <a:srgbClr val="6C0000"/>
                    </a:solidFill>
                  </a:tcPr>
                </a:tc>
                <a:tc>
                  <a:txBody>
                    <a:bodyPr/>
                    <a:lstStyle/>
                    <a:p>
                      <a:r>
                        <a:rPr lang="fr-FR" dirty="0">
                          <a:solidFill>
                            <a:schemeClr val="bg1"/>
                          </a:solidFill>
                        </a:rPr>
                        <a:t>1999</a:t>
                      </a:r>
                    </a:p>
                  </a:txBody>
                  <a:tcPr>
                    <a:solidFill>
                      <a:srgbClr val="6C0000"/>
                    </a:solidFill>
                  </a:tcPr>
                </a:tc>
                <a:tc>
                  <a:txBody>
                    <a:bodyPr/>
                    <a:lstStyle/>
                    <a:p>
                      <a:r>
                        <a:rPr lang="fr-FR" dirty="0">
                          <a:solidFill>
                            <a:schemeClr val="bg1"/>
                          </a:solidFill>
                        </a:rPr>
                        <a:t>Pas testé, probablement exploitable</a:t>
                      </a:r>
                    </a:p>
                  </a:txBody>
                  <a:tcPr>
                    <a:solidFill>
                      <a:srgbClr val="6C0000"/>
                    </a:solidFill>
                  </a:tcPr>
                </a:tc>
                <a:extLst>
                  <a:ext uri="{0D108BD9-81ED-4DB2-BD59-A6C34878D82A}">
                    <a16:rowId xmlns:a16="http://schemas.microsoft.com/office/drawing/2014/main" val="2121075528"/>
                  </a:ext>
                </a:extLst>
              </a:tr>
              <a:tr h="370840">
                <a:tc>
                  <a:txBody>
                    <a:bodyPr/>
                    <a:lstStyle/>
                    <a:p>
                      <a:r>
                        <a:rPr lang="fr-FR" dirty="0" err="1">
                          <a:solidFill>
                            <a:schemeClr val="bg1"/>
                          </a:solidFill>
                        </a:rPr>
                        <a:t>Baldur’s</a:t>
                      </a:r>
                      <a:r>
                        <a:rPr lang="fr-FR" dirty="0">
                          <a:solidFill>
                            <a:schemeClr val="bg1"/>
                          </a:solidFill>
                        </a:rPr>
                        <a:t> </a:t>
                      </a:r>
                      <a:r>
                        <a:rPr lang="fr-FR" dirty="0" err="1">
                          <a:solidFill>
                            <a:schemeClr val="bg1"/>
                          </a:solidFill>
                        </a:rPr>
                        <a:t>Gate</a:t>
                      </a:r>
                      <a:r>
                        <a:rPr lang="fr-FR" dirty="0">
                          <a:solidFill>
                            <a:schemeClr val="bg1"/>
                          </a:solidFill>
                        </a:rPr>
                        <a:t> : Tales of the </a:t>
                      </a:r>
                      <a:r>
                        <a:rPr lang="fr-FR" dirty="0" err="1">
                          <a:solidFill>
                            <a:schemeClr val="bg1"/>
                          </a:solidFill>
                        </a:rPr>
                        <a:t>Sword</a:t>
                      </a:r>
                      <a:r>
                        <a:rPr lang="fr-FR" dirty="0">
                          <a:solidFill>
                            <a:schemeClr val="bg1"/>
                          </a:solidFill>
                        </a:rPr>
                        <a:t> </a:t>
                      </a:r>
                      <a:r>
                        <a:rPr lang="fr-FR" dirty="0" err="1">
                          <a:solidFill>
                            <a:schemeClr val="bg1"/>
                          </a:solidFill>
                        </a:rPr>
                        <a:t>Coast</a:t>
                      </a:r>
                      <a:endParaRPr lang="fr-FR" dirty="0">
                        <a:solidFill>
                          <a:schemeClr val="bg1"/>
                        </a:solidFill>
                      </a:endParaRPr>
                    </a:p>
                  </a:txBody>
                  <a:tcPr>
                    <a:solidFill>
                      <a:srgbClr val="6C0000"/>
                    </a:solidFill>
                  </a:tcPr>
                </a:tc>
                <a:tc>
                  <a:txBody>
                    <a:bodyPr/>
                    <a:lstStyle/>
                    <a:p>
                      <a:r>
                        <a:rPr lang="fr-FR" dirty="0">
                          <a:solidFill>
                            <a:schemeClr val="bg1"/>
                          </a:solidFill>
                        </a:rPr>
                        <a:t>1999</a:t>
                      </a:r>
                    </a:p>
                  </a:txBody>
                  <a:tcPr>
                    <a:solidFill>
                      <a:srgbClr val="6C0000"/>
                    </a:solidFill>
                  </a:tcPr>
                </a:tc>
                <a:tc>
                  <a:txBody>
                    <a:bodyPr/>
                    <a:lstStyle/>
                    <a:p>
                      <a:r>
                        <a:rPr lang="fr-FR" dirty="0">
                          <a:solidFill>
                            <a:schemeClr val="bg1"/>
                          </a:solidFill>
                        </a:rPr>
                        <a:t>Pas testé, probablement exploitable</a:t>
                      </a:r>
                    </a:p>
                  </a:txBody>
                  <a:tcPr>
                    <a:solidFill>
                      <a:srgbClr val="6C0000"/>
                    </a:solidFill>
                  </a:tcPr>
                </a:tc>
                <a:extLst>
                  <a:ext uri="{0D108BD9-81ED-4DB2-BD59-A6C34878D82A}">
                    <a16:rowId xmlns:a16="http://schemas.microsoft.com/office/drawing/2014/main" val="2631383185"/>
                  </a:ext>
                </a:extLst>
              </a:tr>
              <a:tr h="370840">
                <a:tc>
                  <a:txBody>
                    <a:bodyPr/>
                    <a:lstStyle/>
                    <a:p>
                      <a:r>
                        <a:rPr lang="fr-FR" dirty="0" err="1">
                          <a:solidFill>
                            <a:schemeClr val="bg1"/>
                          </a:solidFill>
                        </a:rPr>
                        <a:t>Icewind</a:t>
                      </a:r>
                      <a:r>
                        <a:rPr lang="fr-FR" dirty="0">
                          <a:solidFill>
                            <a:schemeClr val="bg1"/>
                          </a:solidFill>
                        </a:rPr>
                        <a:t> Dale</a:t>
                      </a:r>
                    </a:p>
                  </a:txBody>
                  <a:tcPr>
                    <a:solidFill>
                      <a:srgbClr val="6C0000"/>
                    </a:solidFill>
                  </a:tcPr>
                </a:tc>
                <a:tc>
                  <a:txBody>
                    <a:bodyPr/>
                    <a:lstStyle/>
                    <a:p>
                      <a:r>
                        <a:rPr lang="fr-FR" dirty="0">
                          <a:solidFill>
                            <a:schemeClr val="bg1"/>
                          </a:solidFill>
                        </a:rPr>
                        <a:t>2000</a:t>
                      </a:r>
                    </a:p>
                  </a:txBody>
                  <a:tcPr>
                    <a:solidFill>
                      <a:srgbClr val="6C0000"/>
                    </a:solidFill>
                  </a:tcPr>
                </a:tc>
                <a:tc>
                  <a:txBody>
                    <a:bodyPr/>
                    <a:lstStyle/>
                    <a:p>
                      <a:r>
                        <a:rPr lang="fr-FR" dirty="0">
                          <a:solidFill>
                            <a:schemeClr val="bg1"/>
                          </a:solidFill>
                        </a:rPr>
                        <a:t>Pas testé, probablement exploitable</a:t>
                      </a:r>
                    </a:p>
                  </a:txBody>
                  <a:tcPr>
                    <a:solidFill>
                      <a:srgbClr val="6C0000"/>
                    </a:solidFill>
                  </a:tcPr>
                </a:tc>
                <a:extLst>
                  <a:ext uri="{0D108BD9-81ED-4DB2-BD59-A6C34878D82A}">
                    <a16:rowId xmlns:a16="http://schemas.microsoft.com/office/drawing/2014/main" val="33793550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solidFill>
                            <a:schemeClr val="bg1"/>
                          </a:solidFill>
                        </a:rPr>
                        <a:t>Baldur’s</a:t>
                      </a:r>
                      <a:r>
                        <a:rPr lang="fr-FR" dirty="0">
                          <a:solidFill>
                            <a:schemeClr val="bg1"/>
                          </a:solidFill>
                        </a:rPr>
                        <a:t> </a:t>
                      </a:r>
                      <a:r>
                        <a:rPr lang="fr-FR" dirty="0" err="1">
                          <a:solidFill>
                            <a:schemeClr val="bg1"/>
                          </a:solidFill>
                        </a:rPr>
                        <a:t>Gate</a:t>
                      </a:r>
                      <a:r>
                        <a:rPr lang="fr-FR" dirty="0">
                          <a:solidFill>
                            <a:schemeClr val="bg1"/>
                          </a:solidFill>
                        </a:rPr>
                        <a:t> II : </a:t>
                      </a:r>
                      <a:r>
                        <a:rPr lang="fr-FR" dirty="0" err="1">
                          <a:solidFill>
                            <a:schemeClr val="bg1"/>
                          </a:solidFill>
                        </a:rPr>
                        <a:t>Shadows</a:t>
                      </a:r>
                      <a:r>
                        <a:rPr lang="fr-FR" dirty="0">
                          <a:solidFill>
                            <a:schemeClr val="bg1"/>
                          </a:solidFill>
                        </a:rPr>
                        <a:t> Of </a:t>
                      </a:r>
                      <a:r>
                        <a:rPr lang="fr-FR" dirty="0" err="1">
                          <a:solidFill>
                            <a:schemeClr val="bg1"/>
                          </a:solidFill>
                        </a:rPr>
                        <a:t>Amn</a:t>
                      </a:r>
                      <a:endParaRPr lang="fr-FR" dirty="0">
                        <a:solidFill>
                          <a:schemeClr val="bg1"/>
                        </a:solidFill>
                      </a:endParaRPr>
                    </a:p>
                  </a:txBody>
                  <a:tcPr>
                    <a:solidFill>
                      <a:srgbClr val="B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bg1"/>
                          </a:solidFill>
                        </a:rPr>
                        <a:t>2000</a:t>
                      </a:r>
                    </a:p>
                  </a:txBody>
                  <a:tcPr>
                    <a:solidFill>
                      <a:srgbClr val="B00000"/>
                    </a:solidFill>
                  </a:tcPr>
                </a:tc>
                <a:tc>
                  <a:txBody>
                    <a:bodyPr/>
                    <a:lstStyle/>
                    <a:p>
                      <a:r>
                        <a:rPr lang="fr-FR" dirty="0">
                          <a:solidFill>
                            <a:schemeClr val="bg1"/>
                          </a:solidFill>
                        </a:rPr>
                        <a:t>Exploitable</a:t>
                      </a:r>
                    </a:p>
                  </a:txBody>
                  <a:tcPr>
                    <a:solidFill>
                      <a:srgbClr val="B00000"/>
                    </a:solidFill>
                  </a:tcPr>
                </a:tc>
                <a:extLst>
                  <a:ext uri="{0D108BD9-81ED-4DB2-BD59-A6C34878D82A}">
                    <a16:rowId xmlns:a16="http://schemas.microsoft.com/office/drawing/2014/main" val="986996873"/>
                  </a:ext>
                </a:extLst>
              </a:tr>
              <a:tr h="370840">
                <a:tc>
                  <a:txBody>
                    <a:bodyPr/>
                    <a:lstStyle/>
                    <a:p>
                      <a:r>
                        <a:rPr lang="fr-FR" dirty="0" err="1">
                          <a:solidFill>
                            <a:schemeClr val="bg1"/>
                          </a:solidFill>
                        </a:rPr>
                        <a:t>Icewind</a:t>
                      </a:r>
                      <a:r>
                        <a:rPr lang="fr-FR" dirty="0">
                          <a:solidFill>
                            <a:schemeClr val="bg1"/>
                          </a:solidFill>
                        </a:rPr>
                        <a:t> Dale</a:t>
                      </a:r>
                    </a:p>
                  </a:txBody>
                  <a:tcPr>
                    <a:solidFill>
                      <a:srgbClr val="6C0000"/>
                    </a:solidFill>
                  </a:tcPr>
                </a:tc>
                <a:tc>
                  <a:txBody>
                    <a:bodyPr/>
                    <a:lstStyle/>
                    <a:p>
                      <a:r>
                        <a:rPr lang="fr-FR" dirty="0">
                          <a:solidFill>
                            <a:schemeClr val="bg1"/>
                          </a:solidFill>
                        </a:rPr>
                        <a:t>2001</a:t>
                      </a:r>
                    </a:p>
                  </a:txBody>
                  <a:tcPr>
                    <a:solidFill>
                      <a:srgbClr val="6C0000"/>
                    </a:solidFill>
                  </a:tcPr>
                </a:tc>
                <a:tc>
                  <a:txBody>
                    <a:bodyPr/>
                    <a:lstStyle/>
                    <a:p>
                      <a:r>
                        <a:rPr lang="fr-FR" dirty="0">
                          <a:solidFill>
                            <a:schemeClr val="bg1"/>
                          </a:solidFill>
                        </a:rPr>
                        <a:t>Pas testé, probablement exploitable</a:t>
                      </a:r>
                    </a:p>
                  </a:txBody>
                  <a:tcPr>
                    <a:solidFill>
                      <a:srgbClr val="6C0000"/>
                    </a:solidFill>
                  </a:tcPr>
                </a:tc>
                <a:extLst>
                  <a:ext uri="{0D108BD9-81ED-4DB2-BD59-A6C34878D82A}">
                    <a16:rowId xmlns:a16="http://schemas.microsoft.com/office/drawing/2014/main" val="3109887770"/>
                  </a:ext>
                </a:extLst>
              </a:tr>
              <a:tr h="370840">
                <a:tc>
                  <a:txBody>
                    <a:bodyPr/>
                    <a:lstStyle/>
                    <a:p>
                      <a:r>
                        <a:rPr lang="fr-FR" dirty="0" err="1">
                          <a:solidFill>
                            <a:schemeClr val="bg1"/>
                          </a:solidFill>
                        </a:rPr>
                        <a:t>Baldur’s</a:t>
                      </a:r>
                      <a:r>
                        <a:rPr lang="fr-FR" dirty="0">
                          <a:solidFill>
                            <a:schemeClr val="bg1"/>
                          </a:solidFill>
                        </a:rPr>
                        <a:t> </a:t>
                      </a:r>
                      <a:r>
                        <a:rPr lang="fr-FR" dirty="0" err="1">
                          <a:solidFill>
                            <a:schemeClr val="bg1"/>
                          </a:solidFill>
                        </a:rPr>
                        <a:t>Gate</a:t>
                      </a:r>
                      <a:r>
                        <a:rPr lang="fr-FR" dirty="0">
                          <a:solidFill>
                            <a:schemeClr val="bg1"/>
                          </a:solidFill>
                        </a:rPr>
                        <a:t> II : </a:t>
                      </a:r>
                      <a:r>
                        <a:rPr lang="fr-FR" dirty="0" err="1">
                          <a:solidFill>
                            <a:schemeClr val="bg1"/>
                          </a:solidFill>
                        </a:rPr>
                        <a:t>Throne</a:t>
                      </a:r>
                      <a:r>
                        <a:rPr lang="fr-FR" dirty="0">
                          <a:solidFill>
                            <a:schemeClr val="bg1"/>
                          </a:solidFill>
                        </a:rPr>
                        <a:t> of </a:t>
                      </a:r>
                      <a:r>
                        <a:rPr lang="fr-FR" dirty="0" err="1">
                          <a:solidFill>
                            <a:schemeClr val="bg1"/>
                          </a:solidFill>
                        </a:rPr>
                        <a:t>Bhaal</a:t>
                      </a:r>
                      <a:endParaRPr lang="fr-FR" dirty="0">
                        <a:solidFill>
                          <a:schemeClr val="bg1"/>
                        </a:solidFill>
                      </a:endParaRPr>
                    </a:p>
                  </a:txBody>
                  <a:tcPr>
                    <a:solidFill>
                      <a:srgbClr val="6C0000"/>
                    </a:solidFill>
                  </a:tcPr>
                </a:tc>
                <a:tc>
                  <a:txBody>
                    <a:bodyPr/>
                    <a:lstStyle/>
                    <a:p>
                      <a:r>
                        <a:rPr lang="fr-FR" dirty="0">
                          <a:solidFill>
                            <a:schemeClr val="bg1"/>
                          </a:solidFill>
                        </a:rPr>
                        <a:t>2001</a:t>
                      </a:r>
                    </a:p>
                  </a:txBody>
                  <a:tcPr>
                    <a:solidFill>
                      <a:srgbClr val="6C0000"/>
                    </a:solidFill>
                  </a:tcPr>
                </a:tc>
                <a:tc>
                  <a:txBody>
                    <a:bodyPr/>
                    <a:lstStyle/>
                    <a:p>
                      <a:r>
                        <a:rPr lang="fr-FR" dirty="0">
                          <a:solidFill>
                            <a:schemeClr val="bg1"/>
                          </a:solidFill>
                        </a:rPr>
                        <a:t>Pas testé, probablement exploitable</a:t>
                      </a:r>
                    </a:p>
                  </a:txBody>
                  <a:tcPr>
                    <a:solidFill>
                      <a:srgbClr val="6C0000"/>
                    </a:solidFill>
                  </a:tcPr>
                </a:tc>
                <a:extLst>
                  <a:ext uri="{0D108BD9-81ED-4DB2-BD59-A6C34878D82A}">
                    <a16:rowId xmlns:a16="http://schemas.microsoft.com/office/drawing/2014/main" val="2413279229"/>
                  </a:ext>
                </a:extLst>
              </a:tr>
              <a:tr h="370840">
                <a:tc>
                  <a:txBody>
                    <a:bodyPr/>
                    <a:lstStyle/>
                    <a:p>
                      <a:r>
                        <a:rPr lang="fr-FR" dirty="0" err="1">
                          <a:solidFill>
                            <a:schemeClr val="bg1"/>
                          </a:solidFill>
                        </a:rPr>
                        <a:t>Icewind</a:t>
                      </a:r>
                      <a:r>
                        <a:rPr lang="fr-FR" dirty="0">
                          <a:solidFill>
                            <a:schemeClr val="bg1"/>
                          </a:solidFill>
                        </a:rPr>
                        <a:t> Dale II</a:t>
                      </a:r>
                    </a:p>
                  </a:txBody>
                  <a:tcPr>
                    <a:solidFill>
                      <a:srgbClr val="6C0000"/>
                    </a:solidFill>
                  </a:tcPr>
                </a:tc>
                <a:tc>
                  <a:txBody>
                    <a:bodyPr/>
                    <a:lstStyle/>
                    <a:p>
                      <a:r>
                        <a:rPr lang="fr-FR" dirty="0">
                          <a:solidFill>
                            <a:schemeClr val="bg1"/>
                          </a:solidFill>
                        </a:rPr>
                        <a:t>2002</a:t>
                      </a:r>
                    </a:p>
                  </a:txBody>
                  <a:tcPr>
                    <a:solidFill>
                      <a:srgbClr val="6C0000"/>
                    </a:solidFill>
                  </a:tcPr>
                </a:tc>
                <a:tc>
                  <a:txBody>
                    <a:bodyPr/>
                    <a:lstStyle/>
                    <a:p>
                      <a:r>
                        <a:rPr lang="fr-FR" dirty="0">
                          <a:solidFill>
                            <a:schemeClr val="bg1"/>
                          </a:solidFill>
                        </a:rPr>
                        <a:t>Pas testé, probablement exploitable</a:t>
                      </a:r>
                    </a:p>
                  </a:txBody>
                  <a:tcPr>
                    <a:solidFill>
                      <a:srgbClr val="6C0000"/>
                    </a:solidFill>
                  </a:tcPr>
                </a:tc>
                <a:extLst>
                  <a:ext uri="{0D108BD9-81ED-4DB2-BD59-A6C34878D82A}">
                    <a16:rowId xmlns:a16="http://schemas.microsoft.com/office/drawing/2014/main" val="1076001621"/>
                  </a:ext>
                </a:extLst>
              </a:tr>
              <a:tr h="370840">
                <a:tc>
                  <a:txBody>
                    <a:bodyPr/>
                    <a:lstStyle/>
                    <a:p>
                      <a:r>
                        <a:rPr lang="fr-FR" dirty="0" err="1">
                          <a:solidFill>
                            <a:schemeClr val="bg1"/>
                          </a:solidFill>
                        </a:rPr>
                        <a:t>Bladur’s</a:t>
                      </a:r>
                      <a:r>
                        <a:rPr lang="fr-FR" dirty="0">
                          <a:solidFill>
                            <a:schemeClr val="bg1"/>
                          </a:solidFill>
                        </a:rPr>
                        <a:t> </a:t>
                      </a:r>
                      <a:r>
                        <a:rPr lang="fr-FR" dirty="0" err="1">
                          <a:solidFill>
                            <a:schemeClr val="bg1"/>
                          </a:solidFill>
                        </a:rPr>
                        <a:t>Gate</a:t>
                      </a:r>
                      <a:r>
                        <a:rPr lang="fr-FR" dirty="0">
                          <a:solidFill>
                            <a:schemeClr val="bg1"/>
                          </a:solidFill>
                        </a:rPr>
                        <a:t> - </a:t>
                      </a:r>
                      <a:r>
                        <a:rPr lang="fr-FR" dirty="0" err="1">
                          <a:solidFill>
                            <a:schemeClr val="bg1"/>
                          </a:solidFill>
                        </a:rPr>
                        <a:t>Enhanced</a:t>
                      </a:r>
                      <a:r>
                        <a:rPr lang="fr-FR" dirty="0">
                          <a:solidFill>
                            <a:schemeClr val="bg1"/>
                          </a:solidFill>
                        </a:rPr>
                        <a:t> Editions</a:t>
                      </a:r>
                    </a:p>
                  </a:txBody>
                  <a:tcPr>
                    <a:solidFill>
                      <a:srgbClr val="B00000"/>
                    </a:solidFill>
                  </a:tcPr>
                </a:tc>
                <a:tc>
                  <a:txBody>
                    <a:bodyPr/>
                    <a:lstStyle/>
                    <a:p>
                      <a:r>
                        <a:rPr lang="fr-FR" dirty="0">
                          <a:solidFill>
                            <a:schemeClr val="bg1"/>
                          </a:solidFill>
                        </a:rPr>
                        <a:t>2013</a:t>
                      </a:r>
                    </a:p>
                  </a:txBody>
                  <a:tcPr>
                    <a:solidFill>
                      <a:srgbClr val="B00000"/>
                    </a:solidFill>
                  </a:tcPr>
                </a:tc>
                <a:tc>
                  <a:txBody>
                    <a:bodyPr/>
                    <a:lstStyle/>
                    <a:p>
                      <a:r>
                        <a:rPr lang="fr-FR" dirty="0">
                          <a:solidFill>
                            <a:schemeClr val="bg1"/>
                          </a:solidFill>
                        </a:rPr>
                        <a:t>Exploitable</a:t>
                      </a:r>
                    </a:p>
                  </a:txBody>
                  <a:tcPr>
                    <a:solidFill>
                      <a:srgbClr val="B00000"/>
                    </a:solidFill>
                  </a:tcPr>
                </a:tc>
                <a:extLst>
                  <a:ext uri="{0D108BD9-81ED-4DB2-BD59-A6C34878D82A}">
                    <a16:rowId xmlns:a16="http://schemas.microsoft.com/office/drawing/2014/main" val="661223100"/>
                  </a:ext>
                </a:extLst>
              </a:tr>
              <a:tr h="370840">
                <a:tc>
                  <a:txBody>
                    <a:bodyPr/>
                    <a:lstStyle/>
                    <a:p>
                      <a:r>
                        <a:rPr lang="fr-FR" dirty="0" err="1">
                          <a:solidFill>
                            <a:schemeClr val="bg1"/>
                          </a:solidFill>
                        </a:rPr>
                        <a:t>Baldur’s</a:t>
                      </a:r>
                      <a:r>
                        <a:rPr lang="fr-FR" dirty="0">
                          <a:solidFill>
                            <a:schemeClr val="bg1"/>
                          </a:solidFill>
                        </a:rPr>
                        <a:t> </a:t>
                      </a:r>
                      <a:r>
                        <a:rPr lang="fr-FR" dirty="0" err="1">
                          <a:solidFill>
                            <a:schemeClr val="bg1"/>
                          </a:solidFill>
                        </a:rPr>
                        <a:t>Gate</a:t>
                      </a:r>
                      <a:r>
                        <a:rPr lang="fr-FR" dirty="0">
                          <a:solidFill>
                            <a:schemeClr val="bg1"/>
                          </a:solidFill>
                        </a:rPr>
                        <a:t> II - </a:t>
                      </a:r>
                      <a:r>
                        <a:rPr lang="fr-FR" dirty="0" err="1">
                          <a:solidFill>
                            <a:schemeClr val="bg1"/>
                          </a:solidFill>
                        </a:rPr>
                        <a:t>Enhanced</a:t>
                      </a:r>
                      <a:r>
                        <a:rPr lang="fr-FR" dirty="0">
                          <a:solidFill>
                            <a:schemeClr val="bg1"/>
                          </a:solidFill>
                        </a:rPr>
                        <a:t> Editions</a:t>
                      </a:r>
                    </a:p>
                  </a:txBody>
                  <a:tcPr>
                    <a:solidFill>
                      <a:srgbClr val="B00000"/>
                    </a:solidFill>
                  </a:tcPr>
                </a:tc>
                <a:tc>
                  <a:txBody>
                    <a:bodyPr/>
                    <a:lstStyle/>
                    <a:p>
                      <a:r>
                        <a:rPr lang="fr-FR" dirty="0">
                          <a:solidFill>
                            <a:schemeClr val="bg1"/>
                          </a:solidFill>
                        </a:rPr>
                        <a:t>2013</a:t>
                      </a:r>
                    </a:p>
                  </a:txBody>
                  <a:tcPr>
                    <a:solidFill>
                      <a:srgbClr val="B00000"/>
                    </a:solidFill>
                  </a:tcPr>
                </a:tc>
                <a:tc>
                  <a:txBody>
                    <a:bodyPr/>
                    <a:lstStyle/>
                    <a:p>
                      <a:r>
                        <a:rPr lang="fr-FR" dirty="0">
                          <a:solidFill>
                            <a:schemeClr val="bg1"/>
                          </a:solidFill>
                        </a:rPr>
                        <a:t>Exploitable</a:t>
                      </a:r>
                    </a:p>
                  </a:txBody>
                  <a:tcPr>
                    <a:solidFill>
                      <a:srgbClr val="B00000"/>
                    </a:solidFill>
                  </a:tcPr>
                </a:tc>
                <a:extLst>
                  <a:ext uri="{0D108BD9-81ED-4DB2-BD59-A6C34878D82A}">
                    <a16:rowId xmlns:a16="http://schemas.microsoft.com/office/drawing/2014/main" val="866888519"/>
                  </a:ext>
                </a:extLst>
              </a:tr>
              <a:tr h="370840">
                <a:tc>
                  <a:txBody>
                    <a:bodyPr/>
                    <a:lstStyle/>
                    <a:p>
                      <a:r>
                        <a:rPr lang="fr-FR" dirty="0" err="1">
                          <a:solidFill>
                            <a:schemeClr val="bg1"/>
                          </a:solidFill>
                        </a:rPr>
                        <a:t>Icewind</a:t>
                      </a:r>
                      <a:r>
                        <a:rPr lang="fr-FR" dirty="0">
                          <a:solidFill>
                            <a:schemeClr val="bg1"/>
                          </a:solidFill>
                        </a:rPr>
                        <a:t> Dale - </a:t>
                      </a:r>
                      <a:r>
                        <a:rPr lang="fr-FR" dirty="0" err="1">
                          <a:solidFill>
                            <a:schemeClr val="bg1"/>
                          </a:solidFill>
                        </a:rPr>
                        <a:t>Enhanced</a:t>
                      </a:r>
                      <a:r>
                        <a:rPr lang="fr-FR" dirty="0">
                          <a:solidFill>
                            <a:schemeClr val="bg1"/>
                          </a:solidFill>
                        </a:rPr>
                        <a:t> Editions</a:t>
                      </a:r>
                    </a:p>
                  </a:txBody>
                  <a:tcPr>
                    <a:solidFill>
                      <a:srgbClr val="B00000"/>
                    </a:solidFill>
                  </a:tcPr>
                </a:tc>
                <a:tc>
                  <a:txBody>
                    <a:bodyPr/>
                    <a:lstStyle/>
                    <a:p>
                      <a:r>
                        <a:rPr lang="fr-FR" dirty="0">
                          <a:solidFill>
                            <a:schemeClr val="bg1"/>
                          </a:solidFill>
                        </a:rPr>
                        <a:t>2014</a:t>
                      </a:r>
                    </a:p>
                  </a:txBody>
                  <a:tcPr>
                    <a:solidFill>
                      <a:srgbClr val="B00000"/>
                    </a:solidFill>
                  </a:tcPr>
                </a:tc>
                <a:tc>
                  <a:txBody>
                    <a:bodyPr/>
                    <a:lstStyle/>
                    <a:p>
                      <a:r>
                        <a:rPr lang="fr-FR" dirty="0">
                          <a:solidFill>
                            <a:schemeClr val="bg1"/>
                          </a:solidFill>
                        </a:rPr>
                        <a:t>Exploitable</a:t>
                      </a:r>
                    </a:p>
                  </a:txBody>
                  <a:tcPr>
                    <a:solidFill>
                      <a:srgbClr val="B00000"/>
                    </a:solidFill>
                  </a:tcPr>
                </a:tc>
                <a:extLst>
                  <a:ext uri="{0D108BD9-81ED-4DB2-BD59-A6C34878D82A}">
                    <a16:rowId xmlns:a16="http://schemas.microsoft.com/office/drawing/2014/main" val="3409137536"/>
                  </a:ext>
                </a:extLst>
              </a:tr>
              <a:tr h="370840">
                <a:tc>
                  <a:txBody>
                    <a:bodyPr/>
                    <a:lstStyle/>
                    <a:p>
                      <a:r>
                        <a:rPr lang="fr-FR" dirty="0" err="1">
                          <a:solidFill>
                            <a:schemeClr val="bg1"/>
                          </a:solidFill>
                        </a:rPr>
                        <a:t>Planescape</a:t>
                      </a:r>
                      <a:r>
                        <a:rPr lang="fr-FR" dirty="0">
                          <a:solidFill>
                            <a:schemeClr val="bg1"/>
                          </a:solidFill>
                        </a:rPr>
                        <a:t> : </a:t>
                      </a:r>
                      <a:r>
                        <a:rPr lang="fr-FR" dirty="0" err="1">
                          <a:solidFill>
                            <a:schemeClr val="bg1"/>
                          </a:solidFill>
                        </a:rPr>
                        <a:t>Torment</a:t>
                      </a:r>
                      <a:r>
                        <a:rPr lang="fr-FR" dirty="0">
                          <a:solidFill>
                            <a:schemeClr val="bg1"/>
                          </a:solidFill>
                        </a:rPr>
                        <a:t> – </a:t>
                      </a:r>
                      <a:r>
                        <a:rPr lang="fr-FR" dirty="0" err="1">
                          <a:solidFill>
                            <a:schemeClr val="bg1"/>
                          </a:solidFill>
                        </a:rPr>
                        <a:t>Enhanced</a:t>
                      </a:r>
                      <a:r>
                        <a:rPr lang="fr-FR" dirty="0">
                          <a:solidFill>
                            <a:schemeClr val="bg1"/>
                          </a:solidFill>
                        </a:rPr>
                        <a:t> Editions</a:t>
                      </a:r>
                    </a:p>
                  </a:txBody>
                  <a:tcPr>
                    <a:solidFill>
                      <a:schemeClr val="bg2">
                        <a:lumMod val="50000"/>
                      </a:schemeClr>
                    </a:solidFill>
                  </a:tcPr>
                </a:tc>
                <a:tc>
                  <a:txBody>
                    <a:bodyPr/>
                    <a:lstStyle/>
                    <a:p>
                      <a:r>
                        <a:rPr lang="fr-FR" dirty="0">
                          <a:solidFill>
                            <a:schemeClr val="bg1"/>
                          </a:solidFill>
                        </a:rPr>
                        <a:t>2017</a:t>
                      </a:r>
                    </a:p>
                  </a:txBody>
                  <a:tcPr>
                    <a:solidFill>
                      <a:schemeClr val="bg2">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bg1"/>
                          </a:solidFill>
                        </a:rPr>
                        <a:t>Pas testé</a:t>
                      </a:r>
                    </a:p>
                  </a:txBody>
                  <a:tcPr>
                    <a:solidFill>
                      <a:schemeClr val="bg2">
                        <a:lumMod val="50000"/>
                      </a:schemeClr>
                    </a:solidFill>
                  </a:tcPr>
                </a:tc>
                <a:extLst>
                  <a:ext uri="{0D108BD9-81ED-4DB2-BD59-A6C34878D82A}">
                    <a16:rowId xmlns:a16="http://schemas.microsoft.com/office/drawing/2014/main" val="3772364684"/>
                  </a:ext>
                </a:extLst>
              </a:tr>
              <a:tr h="370840">
                <a:tc>
                  <a:txBody>
                    <a:bodyPr/>
                    <a:lstStyle/>
                    <a:p>
                      <a:r>
                        <a:rPr lang="fr-FR" dirty="0" err="1">
                          <a:solidFill>
                            <a:schemeClr val="bg1"/>
                          </a:solidFill>
                        </a:rPr>
                        <a:t>Baldur’s</a:t>
                      </a:r>
                      <a:r>
                        <a:rPr lang="fr-FR" dirty="0">
                          <a:solidFill>
                            <a:schemeClr val="bg1"/>
                          </a:solidFill>
                        </a:rPr>
                        <a:t> </a:t>
                      </a:r>
                      <a:r>
                        <a:rPr lang="fr-FR" dirty="0" err="1">
                          <a:solidFill>
                            <a:schemeClr val="bg1"/>
                          </a:solidFill>
                        </a:rPr>
                        <a:t>Gate</a:t>
                      </a:r>
                      <a:r>
                        <a:rPr lang="fr-FR" dirty="0">
                          <a:solidFill>
                            <a:schemeClr val="bg1"/>
                          </a:solidFill>
                        </a:rPr>
                        <a:t> III</a:t>
                      </a:r>
                    </a:p>
                  </a:txBody>
                  <a:tcPr>
                    <a:solidFill>
                      <a:schemeClr val="bg2">
                        <a:lumMod val="50000"/>
                      </a:schemeClr>
                    </a:solidFill>
                  </a:tcPr>
                </a:tc>
                <a:tc>
                  <a:txBody>
                    <a:bodyPr/>
                    <a:lstStyle/>
                    <a:p>
                      <a:r>
                        <a:rPr lang="fr-FR" dirty="0">
                          <a:solidFill>
                            <a:schemeClr val="bg1"/>
                          </a:solidFill>
                        </a:rPr>
                        <a:t>2020</a:t>
                      </a:r>
                    </a:p>
                  </a:txBody>
                  <a:tcPr>
                    <a:solidFill>
                      <a:schemeClr val="bg2">
                        <a:lumMod val="50000"/>
                      </a:schemeClr>
                    </a:solidFill>
                  </a:tcPr>
                </a:tc>
                <a:tc>
                  <a:txBody>
                    <a:bodyPr/>
                    <a:lstStyle/>
                    <a:p>
                      <a:r>
                        <a:rPr lang="fr-FR" dirty="0">
                          <a:solidFill>
                            <a:schemeClr val="bg1"/>
                          </a:solidFill>
                        </a:rPr>
                        <a:t>Pas le même moteur de jeu</a:t>
                      </a:r>
                    </a:p>
                  </a:txBody>
                  <a:tcPr>
                    <a:solidFill>
                      <a:schemeClr val="bg2">
                        <a:lumMod val="50000"/>
                      </a:schemeClr>
                    </a:solidFill>
                  </a:tcPr>
                </a:tc>
                <a:extLst>
                  <a:ext uri="{0D108BD9-81ED-4DB2-BD59-A6C34878D82A}">
                    <a16:rowId xmlns:a16="http://schemas.microsoft.com/office/drawing/2014/main" val="2628171958"/>
                  </a:ext>
                </a:extLst>
              </a:tr>
            </a:tbl>
          </a:graphicData>
        </a:graphic>
      </p:graphicFrame>
    </p:spTree>
    <p:extLst>
      <p:ext uri="{BB962C8B-B14F-4D97-AF65-F5344CB8AC3E}">
        <p14:creationId xmlns:p14="http://schemas.microsoft.com/office/powerpoint/2010/main" val="13453994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61B7BC-5D75-B219-C26C-98E9D2144797}"/>
              </a:ext>
            </a:extLst>
          </p:cNvPr>
          <p:cNvSpPr>
            <a:spLocks noGrp="1"/>
          </p:cNvSpPr>
          <p:nvPr>
            <p:ph type="title"/>
          </p:nvPr>
        </p:nvSpPr>
        <p:spPr/>
        <p:txBody>
          <a:bodyPr/>
          <a:lstStyle/>
          <a:p>
            <a:r>
              <a:rPr lang="fr-FR" dirty="0"/>
              <a:t>Conclusion &amp; Perspective</a:t>
            </a:r>
          </a:p>
        </p:txBody>
      </p:sp>
      <p:sp>
        <p:nvSpPr>
          <p:cNvPr id="4" name="Espace réservé de la date 3">
            <a:extLst>
              <a:ext uri="{FF2B5EF4-FFF2-40B4-BE49-F238E27FC236}">
                <a16:creationId xmlns:a16="http://schemas.microsoft.com/office/drawing/2014/main" id="{E9BAC39C-995F-6C5C-2C71-78D0BEEDB14C}"/>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6B1DDEEA-054E-7888-B019-2C6A4B957963}"/>
              </a:ext>
            </a:extLst>
          </p:cNvPr>
          <p:cNvSpPr>
            <a:spLocks noGrp="1"/>
          </p:cNvSpPr>
          <p:nvPr>
            <p:ph type="ftr" sz="quarter" idx="11"/>
          </p:nvPr>
        </p:nvSpPr>
        <p:spPr/>
        <p:txBody>
          <a:bodyPr/>
          <a:lstStyle/>
          <a:p>
            <a:r>
              <a:rPr lang="fr-FR" dirty="0" err="1"/>
              <a:t>Infinity</a:t>
            </a:r>
            <a:r>
              <a:rPr lang="fr-FR" dirty="0"/>
              <a:t> Engine</a:t>
            </a:r>
          </a:p>
        </p:txBody>
      </p:sp>
      <p:sp>
        <p:nvSpPr>
          <p:cNvPr id="6" name="Espace réservé du numéro de diapositive 5">
            <a:extLst>
              <a:ext uri="{FF2B5EF4-FFF2-40B4-BE49-F238E27FC236}">
                <a16:creationId xmlns:a16="http://schemas.microsoft.com/office/drawing/2014/main" id="{D9F81804-E329-F59B-DAF5-8611F1197532}"/>
              </a:ext>
            </a:extLst>
          </p:cNvPr>
          <p:cNvSpPr>
            <a:spLocks noGrp="1"/>
          </p:cNvSpPr>
          <p:nvPr>
            <p:ph type="sldNum" sz="quarter" idx="12"/>
          </p:nvPr>
        </p:nvSpPr>
        <p:spPr/>
        <p:txBody>
          <a:bodyPr/>
          <a:lstStyle/>
          <a:p>
            <a:fld id="{099E491B-5FEE-473E-A443-BD88A0F82CEF}" type="slidenum">
              <a:rPr lang="fr-FR" smtClean="0"/>
              <a:pPr/>
              <a:t>51</a:t>
            </a:fld>
            <a:endParaRPr lang="fr-FR" dirty="0"/>
          </a:p>
        </p:txBody>
      </p:sp>
      <p:sp>
        <p:nvSpPr>
          <p:cNvPr id="7" name="Espace réservé du contenu 13">
            <a:extLst>
              <a:ext uri="{FF2B5EF4-FFF2-40B4-BE49-F238E27FC236}">
                <a16:creationId xmlns:a16="http://schemas.microsoft.com/office/drawing/2014/main" id="{CB40B26D-E8E7-5840-2978-F070B7E5A675}"/>
              </a:ext>
            </a:extLst>
          </p:cNvPr>
          <p:cNvSpPr>
            <a:spLocks noGrp="1"/>
          </p:cNvSpPr>
          <p:nvPr>
            <p:ph idx="1"/>
          </p:nvPr>
        </p:nvSpPr>
        <p:spPr>
          <a:xfrm>
            <a:off x="3302269" y="1509266"/>
            <a:ext cx="8856061" cy="2018041"/>
          </a:xfrm>
        </p:spPr>
        <p:txBody>
          <a:bodyPr/>
          <a:lstStyle/>
          <a:p>
            <a:r>
              <a:rPr lang="fr-FR" dirty="0" err="1">
                <a:sym typeface="Wingdings" panose="05000000000000000000" pitchFamily="2" charset="2"/>
              </a:rPr>
              <a:t>Wormable</a:t>
            </a:r>
            <a:endParaRPr lang="fr-FR" dirty="0">
              <a:sym typeface="Wingdings" panose="05000000000000000000" pitchFamily="2" charset="2"/>
            </a:endParaRPr>
          </a:p>
          <a:p>
            <a:r>
              <a:rPr lang="fr-FR" dirty="0">
                <a:sym typeface="Wingdings" panose="05000000000000000000" pitchFamily="2" charset="2"/>
              </a:rPr>
              <a:t>Porter du vieux code sur des OS récents pas vraiment une bonne idée</a:t>
            </a:r>
          </a:p>
          <a:p>
            <a:r>
              <a:rPr lang="fr-FR" dirty="0">
                <a:sym typeface="Wingdings" panose="05000000000000000000" pitchFamily="2" charset="2"/>
              </a:rPr>
              <a:t>Cloisonner les usages</a:t>
            </a:r>
            <a:endParaRPr lang="fr-FR" dirty="0"/>
          </a:p>
        </p:txBody>
      </p:sp>
      <p:pic>
        <p:nvPicPr>
          <p:cNvPr id="8" name="Image 7">
            <a:extLst>
              <a:ext uri="{FF2B5EF4-FFF2-40B4-BE49-F238E27FC236}">
                <a16:creationId xmlns:a16="http://schemas.microsoft.com/office/drawing/2014/main" id="{336893B1-31E4-AD1D-0971-700E9341C4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455" y="1509266"/>
            <a:ext cx="2597029" cy="4202311"/>
          </a:xfrm>
          <a:prstGeom prst="rect">
            <a:avLst/>
          </a:prstGeom>
        </p:spPr>
      </p:pic>
      <p:sp>
        <p:nvSpPr>
          <p:cNvPr id="3" name="Espace réservé du contenu 13">
            <a:extLst>
              <a:ext uri="{FF2B5EF4-FFF2-40B4-BE49-F238E27FC236}">
                <a16:creationId xmlns:a16="http://schemas.microsoft.com/office/drawing/2014/main" id="{D09867F6-7C80-B88C-DD18-CCBA0476943E}"/>
              </a:ext>
            </a:extLst>
          </p:cNvPr>
          <p:cNvSpPr txBox="1">
            <a:spLocks/>
          </p:cNvSpPr>
          <p:nvPr/>
        </p:nvSpPr>
        <p:spPr>
          <a:xfrm>
            <a:off x="3302269" y="4687821"/>
            <a:ext cx="7783945" cy="10237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Point d’entrée dans une console ?</a:t>
            </a:r>
          </a:p>
          <a:p>
            <a:pPr lvl="1"/>
            <a:r>
              <a:rPr lang="fr-FR" dirty="0"/>
              <a:t>Pas de multiplayer sur Nintendo Switch </a:t>
            </a:r>
            <a:r>
              <a:rPr lang="fr-FR" dirty="0">
                <a:sym typeface="Wingdings" panose="05000000000000000000" pitchFamily="2" charset="2"/>
              </a:rPr>
              <a:t> </a:t>
            </a:r>
            <a:r>
              <a:rPr lang="fr-FR" sz="1200" dirty="0">
                <a:sym typeface="Wingdings" panose="05000000000000000000" pitchFamily="2" charset="2"/>
              </a:rPr>
              <a:t>(et jeu a 60€ au passage)</a:t>
            </a:r>
            <a:endParaRPr lang="fr-FR" sz="1200" dirty="0"/>
          </a:p>
          <a:p>
            <a:endParaRPr lang="fr-FR" dirty="0"/>
          </a:p>
        </p:txBody>
      </p:sp>
    </p:spTree>
    <p:extLst>
      <p:ext uri="{BB962C8B-B14F-4D97-AF65-F5344CB8AC3E}">
        <p14:creationId xmlns:p14="http://schemas.microsoft.com/office/powerpoint/2010/main" val="523389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a:extLst>
              <a:ext uri="{FF2B5EF4-FFF2-40B4-BE49-F238E27FC236}">
                <a16:creationId xmlns:a16="http://schemas.microsoft.com/office/drawing/2014/main" id="{2CFBD801-B9FC-AD4D-3C5C-5C53707D21C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2534"/>
          <a:stretch/>
        </p:blipFill>
        <p:spPr>
          <a:xfrm>
            <a:off x="0" y="0"/>
            <a:ext cx="12192000" cy="6858000"/>
          </a:xfrm>
        </p:spPr>
      </p:pic>
      <p:sp>
        <p:nvSpPr>
          <p:cNvPr id="4" name="Espace réservé de la date 3">
            <a:extLst>
              <a:ext uri="{FF2B5EF4-FFF2-40B4-BE49-F238E27FC236}">
                <a16:creationId xmlns:a16="http://schemas.microsoft.com/office/drawing/2014/main" id="{342CCD93-13D0-4E60-C127-B153CF051B2B}"/>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0B942649-BCDF-C951-2E15-A66C4ED3FC03}"/>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9AE39A39-F19B-6A43-6F91-DCFFD22632F9}"/>
              </a:ext>
            </a:extLst>
          </p:cNvPr>
          <p:cNvSpPr>
            <a:spLocks noGrp="1"/>
          </p:cNvSpPr>
          <p:nvPr>
            <p:ph type="sldNum" sz="quarter" idx="12"/>
          </p:nvPr>
        </p:nvSpPr>
        <p:spPr/>
        <p:txBody>
          <a:bodyPr/>
          <a:lstStyle/>
          <a:p>
            <a:fld id="{099E491B-5FEE-473E-A443-BD88A0F82CEF}" type="slidenum">
              <a:rPr lang="fr-FR" smtClean="0"/>
              <a:pPr/>
              <a:t>52</a:t>
            </a:fld>
            <a:endParaRPr lang="fr-FR" dirty="0"/>
          </a:p>
        </p:txBody>
      </p:sp>
      <p:sp>
        <p:nvSpPr>
          <p:cNvPr id="2" name="Titre 1">
            <a:extLst>
              <a:ext uri="{FF2B5EF4-FFF2-40B4-BE49-F238E27FC236}">
                <a16:creationId xmlns:a16="http://schemas.microsoft.com/office/drawing/2014/main" id="{02743B47-751D-6738-61D2-68463F3DBD52}"/>
              </a:ext>
            </a:extLst>
          </p:cNvPr>
          <p:cNvSpPr>
            <a:spLocks noGrp="1"/>
          </p:cNvSpPr>
          <p:nvPr>
            <p:ph type="title"/>
          </p:nvPr>
        </p:nvSpPr>
        <p:spPr>
          <a:xfrm>
            <a:off x="446567" y="329609"/>
            <a:ext cx="5255169" cy="1378614"/>
          </a:xfrm>
        </p:spPr>
        <p:txBody>
          <a:bodyPr>
            <a:noAutofit/>
          </a:bodyPr>
          <a:lstStyle/>
          <a:p>
            <a:r>
              <a:rPr lang="fr-FR" sz="8800" dirty="0">
                <a:solidFill>
                  <a:schemeClr val="bg1"/>
                </a:solidFill>
                <a:latin typeface="*Lucky Luke* " panose="02000000000000000000" pitchFamily="2" charset="0"/>
              </a:rPr>
              <a:t>THE END</a:t>
            </a:r>
          </a:p>
        </p:txBody>
      </p:sp>
    </p:spTree>
    <p:extLst>
      <p:ext uri="{BB962C8B-B14F-4D97-AF65-F5344CB8AC3E}">
        <p14:creationId xmlns:p14="http://schemas.microsoft.com/office/powerpoint/2010/main" val="2223397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CF60FC-689F-3A40-FDEF-25084FFB8CCA}"/>
              </a:ext>
            </a:extLst>
          </p:cNvPr>
          <p:cNvSpPr>
            <a:spLocks noGrp="1"/>
          </p:cNvSpPr>
          <p:nvPr>
            <p:ph type="title"/>
          </p:nvPr>
        </p:nvSpPr>
        <p:spPr/>
        <p:txBody>
          <a:bodyPr/>
          <a:lstStyle/>
          <a:p>
            <a:r>
              <a:rPr lang="fr-FR" dirty="0"/>
              <a:t>Surface d’attaque multijoueur</a:t>
            </a:r>
          </a:p>
        </p:txBody>
      </p:sp>
      <p:pic>
        <p:nvPicPr>
          <p:cNvPr id="8" name="Espace réservé du contenu 7">
            <a:extLst>
              <a:ext uri="{FF2B5EF4-FFF2-40B4-BE49-F238E27FC236}">
                <a16:creationId xmlns:a16="http://schemas.microsoft.com/office/drawing/2014/main" id="{C1ADD763-DE3D-57F4-8716-FF3535AAFF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9455" y="1289086"/>
            <a:ext cx="6722048" cy="5041536"/>
          </a:xfrm>
        </p:spPr>
      </p:pic>
      <p:sp>
        <p:nvSpPr>
          <p:cNvPr id="4" name="Espace réservé de la date 3">
            <a:extLst>
              <a:ext uri="{FF2B5EF4-FFF2-40B4-BE49-F238E27FC236}">
                <a16:creationId xmlns:a16="http://schemas.microsoft.com/office/drawing/2014/main" id="{C726D80C-64F8-AA13-E3A4-7D80C5E52EFA}"/>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72236A53-BA2C-1C1F-C078-185A64CA4CD2}"/>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CE4B47D7-68AD-1B9B-EBF4-EC181248BDDC}"/>
              </a:ext>
            </a:extLst>
          </p:cNvPr>
          <p:cNvSpPr>
            <a:spLocks noGrp="1"/>
          </p:cNvSpPr>
          <p:nvPr>
            <p:ph type="sldNum" sz="quarter" idx="12"/>
          </p:nvPr>
        </p:nvSpPr>
        <p:spPr/>
        <p:txBody>
          <a:bodyPr/>
          <a:lstStyle/>
          <a:p>
            <a:fld id="{099E491B-5FEE-473E-A443-BD88A0F82CEF}" type="slidenum">
              <a:rPr lang="fr-FR" smtClean="0"/>
              <a:pPr/>
              <a:t>6</a:t>
            </a:fld>
            <a:endParaRPr lang="fr-FR" dirty="0"/>
          </a:p>
        </p:txBody>
      </p:sp>
      <p:sp>
        <p:nvSpPr>
          <p:cNvPr id="9" name="Espace réservé du contenu 2">
            <a:extLst>
              <a:ext uri="{FF2B5EF4-FFF2-40B4-BE49-F238E27FC236}">
                <a16:creationId xmlns:a16="http://schemas.microsoft.com/office/drawing/2014/main" id="{0FBF0A5D-B368-F1B1-2611-BFA79A1E80EA}"/>
              </a:ext>
            </a:extLst>
          </p:cNvPr>
          <p:cNvSpPr txBox="1">
            <a:spLocks/>
          </p:cNvSpPr>
          <p:nvPr/>
        </p:nvSpPr>
        <p:spPr>
          <a:xfrm>
            <a:off x="7070657" y="1354015"/>
            <a:ext cx="4930843" cy="376310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a:t>Phase Pré-partie / Salon</a:t>
            </a:r>
            <a:endParaRPr lang="fr-FR" dirty="0"/>
          </a:p>
          <a:p>
            <a:r>
              <a:rPr lang="fr-FR" dirty="0"/>
              <a:t>Ajout/Suppression de joueur</a:t>
            </a:r>
          </a:p>
          <a:p>
            <a:r>
              <a:rPr lang="fr-FR" dirty="0"/>
              <a:t>Création/Suppression de personnage</a:t>
            </a:r>
          </a:p>
          <a:p>
            <a:r>
              <a:rPr lang="fr-FR" dirty="0"/>
              <a:t>Gestion des droits par utilisateurs</a:t>
            </a:r>
          </a:p>
          <a:p>
            <a:r>
              <a:rPr lang="fr-FR" dirty="0"/>
              <a:t>Message de chat</a:t>
            </a:r>
          </a:p>
          <a:p>
            <a:r>
              <a:rPr lang="fr-FR" dirty="0"/>
              <a:t>Transfert de ressources custom entre le client et le serveur (ex: Portrait) ?  (Non)</a:t>
            </a:r>
          </a:p>
          <a:p>
            <a:endParaRPr lang="fr-FR" dirty="0"/>
          </a:p>
        </p:txBody>
      </p:sp>
    </p:spTree>
    <p:extLst>
      <p:ext uri="{BB962C8B-B14F-4D97-AF65-F5344CB8AC3E}">
        <p14:creationId xmlns:p14="http://schemas.microsoft.com/office/powerpoint/2010/main" val="3530097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83669D-7A4A-047B-1663-6487BC12C28E}"/>
              </a:ext>
            </a:extLst>
          </p:cNvPr>
          <p:cNvSpPr>
            <a:spLocks noGrp="1"/>
          </p:cNvSpPr>
          <p:nvPr>
            <p:ph type="title"/>
          </p:nvPr>
        </p:nvSpPr>
        <p:spPr/>
        <p:txBody>
          <a:bodyPr/>
          <a:lstStyle/>
          <a:p>
            <a:r>
              <a:rPr lang="fr-FR" dirty="0"/>
              <a:t>Surface d’attaque multijoueur</a:t>
            </a:r>
          </a:p>
        </p:txBody>
      </p:sp>
      <p:sp>
        <p:nvSpPr>
          <p:cNvPr id="4" name="Espace réservé de la date 3">
            <a:extLst>
              <a:ext uri="{FF2B5EF4-FFF2-40B4-BE49-F238E27FC236}">
                <a16:creationId xmlns:a16="http://schemas.microsoft.com/office/drawing/2014/main" id="{1F040047-435A-CAFF-3E79-E6A950E220EC}"/>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8A99DC41-6D93-B48F-EC83-2F6BF554BC51}"/>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41AD9400-E82D-9084-BA75-B63069B35BEB}"/>
              </a:ext>
            </a:extLst>
          </p:cNvPr>
          <p:cNvSpPr>
            <a:spLocks noGrp="1"/>
          </p:cNvSpPr>
          <p:nvPr>
            <p:ph type="sldNum" sz="quarter" idx="12"/>
          </p:nvPr>
        </p:nvSpPr>
        <p:spPr/>
        <p:txBody>
          <a:bodyPr/>
          <a:lstStyle/>
          <a:p>
            <a:fld id="{099E491B-5FEE-473E-A443-BD88A0F82CEF}" type="slidenum">
              <a:rPr lang="fr-FR" smtClean="0"/>
              <a:pPr/>
              <a:t>7</a:t>
            </a:fld>
            <a:endParaRPr lang="fr-FR" dirty="0"/>
          </a:p>
        </p:txBody>
      </p:sp>
      <p:pic>
        <p:nvPicPr>
          <p:cNvPr id="8" name="Image 7">
            <a:extLst>
              <a:ext uri="{FF2B5EF4-FFF2-40B4-BE49-F238E27FC236}">
                <a16:creationId xmlns:a16="http://schemas.microsoft.com/office/drawing/2014/main" id="{266BC6A9-A1EC-7754-2D2D-E15BC88E24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454" y="1301262"/>
            <a:ext cx="6690769" cy="5018077"/>
          </a:xfrm>
          <a:prstGeom prst="rect">
            <a:avLst/>
          </a:prstGeom>
        </p:spPr>
      </p:pic>
      <p:sp>
        <p:nvSpPr>
          <p:cNvPr id="9" name="Espace réservé du contenu 2">
            <a:extLst>
              <a:ext uri="{FF2B5EF4-FFF2-40B4-BE49-F238E27FC236}">
                <a16:creationId xmlns:a16="http://schemas.microsoft.com/office/drawing/2014/main" id="{5220CB15-6BED-341B-F7EF-1461284460A9}"/>
              </a:ext>
            </a:extLst>
          </p:cNvPr>
          <p:cNvSpPr>
            <a:spLocks noGrp="1"/>
          </p:cNvSpPr>
          <p:nvPr>
            <p:ph idx="1"/>
          </p:nvPr>
        </p:nvSpPr>
        <p:spPr>
          <a:xfrm>
            <a:off x="7070657" y="1354014"/>
            <a:ext cx="4930843" cy="4965325"/>
          </a:xfrm>
        </p:spPr>
        <p:txBody>
          <a:bodyPr>
            <a:normAutofit/>
          </a:bodyPr>
          <a:lstStyle/>
          <a:p>
            <a:pPr marL="0" indent="0">
              <a:buNone/>
            </a:pPr>
            <a:r>
              <a:rPr lang="fr-FR" dirty="0"/>
              <a:t>Phase Chargement</a:t>
            </a:r>
          </a:p>
          <a:p>
            <a:r>
              <a:rPr lang="fr-FR" dirty="0"/>
              <a:t>Chargement d’une partie multijoueur</a:t>
            </a:r>
          </a:p>
          <a:p>
            <a:r>
              <a:rPr lang="fr-FR" dirty="0"/>
              <a:t>Transfert de fichiers ?</a:t>
            </a:r>
          </a:p>
        </p:txBody>
      </p:sp>
    </p:spTree>
    <p:extLst>
      <p:ext uri="{BB962C8B-B14F-4D97-AF65-F5344CB8AC3E}">
        <p14:creationId xmlns:p14="http://schemas.microsoft.com/office/powerpoint/2010/main" val="4292062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A444F9-A557-A4FE-78F3-DBBD88F21130}"/>
              </a:ext>
            </a:extLst>
          </p:cNvPr>
          <p:cNvSpPr>
            <a:spLocks noGrp="1"/>
          </p:cNvSpPr>
          <p:nvPr>
            <p:ph type="title"/>
          </p:nvPr>
        </p:nvSpPr>
        <p:spPr/>
        <p:txBody>
          <a:bodyPr/>
          <a:lstStyle/>
          <a:p>
            <a:r>
              <a:rPr lang="fr-FR" dirty="0"/>
              <a:t>Surface d’attaque multijoueur</a:t>
            </a:r>
          </a:p>
        </p:txBody>
      </p:sp>
      <p:sp>
        <p:nvSpPr>
          <p:cNvPr id="4" name="Espace réservé de la date 3">
            <a:extLst>
              <a:ext uri="{FF2B5EF4-FFF2-40B4-BE49-F238E27FC236}">
                <a16:creationId xmlns:a16="http://schemas.microsoft.com/office/drawing/2014/main" id="{C57B34ED-32F1-4B8F-4933-FCB2E0C9B56C}"/>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2F56E95E-A6DD-41C2-FCC2-5B8009A44C1F}"/>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7D5F2F36-8348-5D39-EBD9-48D26904B63D}"/>
              </a:ext>
            </a:extLst>
          </p:cNvPr>
          <p:cNvSpPr>
            <a:spLocks noGrp="1"/>
          </p:cNvSpPr>
          <p:nvPr>
            <p:ph type="sldNum" sz="quarter" idx="12"/>
          </p:nvPr>
        </p:nvSpPr>
        <p:spPr/>
        <p:txBody>
          <a:bodyPr/>
          <a:lstStyle/>
          <a:p>
            <a:fld id="{099E491B-5FEE-473E-A443-BD88A0F82CEF}" type="slidenum">
              <a:rPr lang="fr-FR" smtClean="0"/>
              <a:pPr/>
              <a:t>8</a:t>
            </a:fld>
            <a:endParaRPr lang="fr-FR" dirty="0"/>
          </a:p>
        </p:txBody>
      </p:sp>
      <p:pic>
        <p:nvPicPr>
          <p:cNvPr id="8" name="Image 7">
            <a:extLst>
              <a:ext uri="{FF2B5EF4-FFF2-40B4-BE49-F238E27FC236}">
                <a16:creationId xmlns:a16="http://schemas.microsoft.com/office/drawing/2014/main" id="{08F983B9-D347-9960-1CD9-C4679C4DEC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454" y="1354015"/>
            <a:ext cx="6623539" cy="4967654"/>
          </a:xfrm>
          <a:prstGeom prst="rect">
            <a:avLst/>
          </a:prstGeom>
        </p:spPr>
      </p:pic>
      <p:sp>
        <p:nvSpPr>
          <p:cNvPr id="9" name="Espace réservé du contenu 2">
            <a:extLst>
              <a:ext uri="{FF2B5EF4-FFF2-40B4-BE49-F238E27FC236}">
                <a16:creationId xmlns:a16="http://schemas.microsoft.com/office/drawing/2014/main" id="{95F61606-4381-71B4-A815-C7C229E896B9}"/>
              </a:ext>
            </a:extLst>
          </p:cNvPr>
          <p:cNvSpPr>
            <a:spLocks noGrp="1"/>
          </p:cNvSpPr>
          <p:nvPr>
            <p:ph idx="1"/>
          </p:nvPr>
        </p:nvSpPr>
        <p:spPr>
          <a:xfrm>
            <a:off x="7070657" y="1354015"/>
            <a:ext cx="4930843" cy="3086100"/>
          </a:xfrm>
        </p:spPr>
        <p:txBody>
          <a:bodyPr/>
          <a:lstStyle/>
          <a:p>
            <a:pPr marL="0" indent="0">
              <a:buNone/>
            </a:pPr>
            <a:r>
              <a:rPr lang="fr-FR" dirty="0"/>
              <a:t>Phase In-Game</a:t>
            </a:r>
          </a:p>
          <a:p>
            <a:r>
              <a:rPr lang="fr-FR" dirty="0"/>
              <a:t>Gestion de l’inventaire</a:t>
            </a:r>
          </a:p>
          <a:p>
            <a:r>
              <a:rPr lang="fr-FR" dirty="0"/>
              <a:t>Apparition/Disparition d’objet</a:t>
            </a:r>
          </a:p>
          <a:p>
            <a:r>
              <a:rPr lang="fr-FR" dirty="0"/>
              <a:t>Déplacement</a:t>
            </a:r>
          </a:p>
          <a:p>
            <a:r>
              <a:rPr lang="fr-FR" dirty="0"/>
              <a:t>Ajout de compétences/sorts</a:t>
            </a:r>
          </a:p>
          <a:p>
            <a:r>
              <a:rPr lang="fr-FR" dirty="0" err="1"/>
              <a:t>Etc</a:t>
            </a:r>
            <a:r>
              <a:rPr lang="fr-FR" dirty="0"/>
              <a:t> …</a:t>
            </a:r>
          </a:p>
          <a:p>
            <a:endParaRPr lang="fr-FR" dirty="0"/>
          </a:p>
          <a:p>
            <a:endParaRPr lang="fr-FR" dirty="0"/>
          </a:p>
        </p:txBody>
      </p:sp>
    </p:spTree>
    <p:extLst>
      <p:ext uri="{BB962C8B-B14F-4D97-AF65-F5344CB8AC3E}">
        <p14:creationId xmlns:p14="http://schemas.microsoft.com/office/powerpoint/2010/main" val="3294399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32E84D-C9F7-B54A-59F6-D0FAF6164B7D}"/>
              </a:ext>
            </a:extLst>
          </p:cNvPr>
          <p:cNvSpPr>
            <a:spLocks noGrp="1"/>
          </p:cNvSpPr>
          <p:nvPr>
            <p:ph type="title"/>
          </p:nvPr>
        </p:nvSpPr>
        <p:spPr/>
        <p:txBody>
          <a:bodyPr/>
          <a:lstStyle/>
          <a:p>
            <a:r>
              <a:rPr lang="fr-FR" dirty="0"/>
              <a:t>DirectPlay</a:t>
            </a:r>
          </a:p>
        </p:txBody>
      </p:sp>
      <p:sp>
        <p:nvSpPr>
          <p:cNvPr id="3" name="Espace réservé du contenu 2">
            <a:extLst>
              <a:ext uri="{FF2B5EF4-FFF2-40B4-BE49-F238E27FC236}">
                <a16:creationId xmlns:a16="http://schemas.microsoft.com/office/drawing/2014/main" id="{A2B422A6-549D-2068-8DAA-9BFC5F385562}"/>
              </a:ext>
            </a:extLst>
          </p:cNvPr>
          <p:cNvSpPr>
            <a:spLocks noGrp="1"/>
          </p:cNvSpPr>
          <p:nvPr>
            <p:ph idx="1"/>
          </p:nvPr>
        </p:nvSpPr>
        <p:spPr>
          <a:xfrm>
            <a:off x="369455" y="1348509"/>
            <a:ext cx="4946824" cy="2723762"/>
          </a:xfrm>
        </p:spPr>
        <p:txBody>
          <a:bodyPr>
            <a:normAutofit/>
          </a:bodyPr>
          <a:lstStyle/>
          <a:p>
            <a:r>
              <a:rPr lang="fr-FR" dirty="0"/>
              <a:t>Bibliothèque logicielle qui était fourni par l’API DirectX</a:t>
            </a:r>
          </a:p>
          <a:p>
            <a:r>
              <a:rPr lang="fr-FR" dirty="0"/>
              <a:t>Protocole Peer-To-Peer partiellement décentralisé qui se base sur UDP et TCP</a:t>
            </a:r>
          </a:p>
          <a:p>
            <a:r>
              <a:rPr lang="fr-FR" dirty="0"/>
              <a:t>Documenté par Microsoft</a:t>
            </a:r>
          </a:p>
          <a:p>
            <a:endParaRPr lang="fr-FR" dirty="0"/>
          </a:p>
        </p:txBody>
      </p:sp>
      <p:sp>
        <p:nvSpPr>
          <p:cNvPr id="4" name="Espace réservé de la date 3">
            <a:extLst>
              <a:ext uri="{FF2B5EF4-FFF2-40B4-BE49-F238E27FC236}">
                <a16:creationId xmlns:a16="http://schemas.microsoft.com/office/drawing/2014/main" id="{09191E49-5276-26DA-EE62-CB54F1AE90FA}"/>
              </a:ext>
            </a:extLst>
          </p:cNvPr>
          <p:cNvSpPr>
            <a:spLocks noGrp="1"/>
          </p:cNvSpPr>
          <p:nvPr>
            <p:ph type="dt" sz="half" idx="10"/>
          </p:nvPr>
        </p:nvSpPr>
        <p:spPr/>
        <p:txBody>
          <a:bodyPr/>
          <a:lstStyle/>
          <a:p>
            <a:r>
              <a:rPr lang="fr-FR"/>
              <a:t>Tomtombinary</a:t>
            </a:r>
            <a:endParaRPr lang="fr-FR" dirty="0"/>
          </a:p>
        </p:txBody>
      </p:sp>
      <p:sp>
        <p:nvSpPr>
          <p:cNvPr id="5" name="Espace réservé du pied de page 4">
            <a:extLst>
              <a:ext uri="{FF2B5EF4-FFF2-40B4-BE49-F238E27FC236}">
                <a16:creationId xmlns:a16="http://schemas.microsoft.com/office/drawing/2014/main" id="{D91A2459-7D3F-2096-A6E1-1BE250A0011D}"/>
              </a:ext>
            </a:extLst>
          </p:cNvPr>
          <p:cNvSpPr>
            <a:spLocks noGrp="1"/>
          </p:cNvSpPr>
          <p:nvPr>
            <p:ph type="ftr" sz="quarter" idx="11"/>
          </p:nvPr>
        </p:nvSpPr>
        <p:spPr/>
        <p:txBody>
          <a:bodyPr/>
          <a:lstStyle/>
          <a:p>
            <a:r>
              <a:rPr lang="fr-FR"/>
              <a:t>Infinity Engine</a:t>
            </a:r>
            <a:endParaRPr lang="fr-FR" dirty="0"/>
          </a:p>
        </p:txBody>
      </p:sp>
      <p:sp>
        <p:nvSpPr>
          <p:cNvPr id="6" name="Espace réservé du numéro de diapositive 5">
            <a:extLst>
              <a:ext uri="{FF2B5EF4-FFF2-40B4-BE49-F238E27FC236}">
                <a16:creationId xmlns:a16="http://schemas.microsoft.com/office/drawing/2014/main" id="{75C722D0-E539-86BE-78E2-349063C8FBFE}"/>
              </a:ext>
            </a:extLst>
          </p:cNvPr>
          <p:cNvSpPr>
            <a:spLocks noGrp="1"/>
          </p:cNvSpPr>
          <p:nvPr>
            <p:ph type="sldNum" sz="quarter" idx="12"/>
          </p:nvPr>
        </p:nvSpPr>
        <p:spPr/>
        <p:txBody>
          <a:bodyPr/>
          <a:lstStyle/>
          <a:p>
            <a:fld id="{099E491B-5FEE-473E-A443-BD88A0F82CEF}" type="slidenum">
              <a:rPr lang="fr-FR" smtClean="0"/>
              <a:pPr/>
              <a:t>9</a:t>
            </a:fld>
            <a:endParaRPr lang="fr-FR" dirty="0"/>
          </a:p>
        </p:txBody>
      </p:sp>
      <p:pic>
        <p:nvPicPr>
          <p:cNvPr id="8" name="Image 7">
            <a:extLst>
              <a:ext uri="{FF2B5EF4-FFF2-40B4-BE49-F238E27FC236}">
                <a16:creationId xmlns:a16="http://schemas.microsoft.com/office/drawing/2014/main" id="{DC58EFC0-8F25-D377-0915-8F5DEBA662BB}"/>
              </a:ext>
            </a:extLst>
          </p:cNvPr>
          <p:cNvPicPr>
            <a:picLocks noChangeAspect="1"/>
          </p:cNvPicPr>
          <p:nvPr/>
        </p:nvPicPr>
        <p:blipFill>
          <a:blip r:embed="rId3"/>
          <a:stretch>
            <a:fillRect/>
          </a:stretch>
        </p:blipFill>
        <p:spPr>
          <a:xfrm>
            <a:off x="6466791" y="1925386"/>
            <a:ext cx="4241231" cy="3694510"/>
          </a:xfrm>
          <a:prstGeom prst="rect">
            <a:avLst/>
          </a:prstGeom>
        </p:spPr>
      </p:pic>
      <p:sp>
        <p:nvSpPr>
          <p:cNvPr id="10" name="ZoneTexte 9">
            <a:extLst>
              <a:ext uri="{FF2B5EF4-FFF2-40B4-BE49-F238E27FC236}">
                <a16:creationId xmlns:a16="http://schemas.microsoft.com/office/drawing/2014/main" id="{BA1C40DC-3B77-E4B5-F333-97D683C9D650}"/>
              </a:ext>
            </a:extLst>
          </p:cNvPr>
          <p:cNvSpPr txBox="1"/>
          <p:nvPr/>
        </p:nvSpPr>
        <p:spPr>
          <a:xfrm>
            <a:off x="369455" y="4139427"/>
            <a:ext cx="4241231" cy="923330"/>
          </a:xfrm>
          <a:prstGeom prst="rect">
            <a:avLst/>
          </a:prstGeom>
          <a:noFill/>
        </p:spPr>
        <p:txBody>
          <a:bodyPr wrap="square">
            <a:spAutoFit/>
          </a:bodyPr>
          <a:lstStyle/>
          <a:p>
            <a:pPr marL="0" indent="0">
              <a:buNone/>
            </a:pPr>
            <a:r>
              <a:rPr lang="fr-FR" i="1" dirty="0">
                <a:hlinkClick r:id="rId4"/>
              </a:rPr>
              <a:t>https://winprotocoldoc.blob.core.windows.net/productionwindowsarchives/MC-DPL4CS/%5bMC-DPL4CS%5d.pdf</a:t>
            </a:r>
            <a:endParaRPr lang="fr-FR" i="1" dirty="0"/>
          </a:p>
        </p:txBody>
      </p:sp>
    </p:spTree>
    <p:extLst>
      <p:ext uri="{BB962C8B-B14F-4D97-AF65-F5344CB8AC3E}">
        <p14:creationId xmlns:p14="http://schemas.microsoft.com/office/powerpoint/2010/main" val="22881717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4116</TotalTime>
  <Words>3694</Words>
  <Application>Microsoft Office PowerPoint</Application>
  <PresentationFormat>Grand écran</PresentationFormat>
  <Paragraphs>717</Paragraphs>
  <Slides>52</Slides>
  <Notes>19</Notes>
  <HiddenSlides>0</HiddenSlides>
  <MMClips>5</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52</vt:i4>
      </vt:variant>
    </vt:vector>
  </HeadingPairs>
  <TitlesOfParts>
    <vt:vector size="61" baseType="lpstr">
      <vt:lpstr>Arial Black</vt:lpstr>
      <vt:lpstr>Candara</vt:lpstr>
      <vt:lpstr>Consolas</vt:lpstr>
      <vt:lpstr>Calibri Light</vt:lpstr>
      <vt:lpstr>*Lucky Luke* </vt:lpstr>
      <vt:lpstr>Calibri</vt:lpstr>
      <vt:lpstr>Arial</vt:lpstr>
      <vt:lpstr>TerminaxW02-Regular</vt:lpstr>
      <vt:lpstr>Thème Office</vt:lpstr>
      <vt:lpstr>Présentation PowerPoint</vt:lpstr>
      <vt:lpstr>whoami</vt:lpstr>
      <vt:lpstr>Research motivations</vt:lpstr>
      <vt:lpstr>Infinity engine</vt:lpstr>
      <vt:lpstr>Surface d’attaque multijoueur</vt:lpstr>
      <vt:lpstr>Surface d’attaque multijoueur</vt:lpstr>
      <vt:lpstr>Surface d’attaque multijoueur</vt:lpstr>
      <vt:lpstr>Surface d’attaque multijoueur</vt:lpstr>
      <vt:lpstr>DirectPlay</vt:lpstr>
      <vt:lpstr>Analyse du protocole</vt:lpstr>
      <vt:lpstr>Analyse du protocole</vt:lpstr>
      <vt:lpstr>Tester c’est douter</vt:lpstr>
      <vt:lpstr>Présentation PowerPoint</vt:lpstr>
      <vt:lpstr>Point d’accroche</vt:lpstr>
      <vt:lpstr>Le saint grall</vt:lpstr>
      <vt:lpstr>Permissions</vt:lpstr>
      <vt:lpstr>Permissions vulnerability</vt:lpstr>
      <vt:lpstr>Vannilla stack buffer overflow</vt:lpstr>
      <vt:lpstr>Exploitation</vt:lpstr>
      <vt:lpstr>Présentation PowerPoint</vt:lpstr>
      <vt:lpstr>D’autres problèmes ?</vt:lpstr>
      <vt:lpstr>Collateral damage (1/2)</vt:lpstr>
      <vt:lpstr>Collateral damage (2/2)</vt:lpstr>
      <vt:lpstr>25 years old vulnerability</vt:lpstr>
      <vt:lpstr>Exploit mitig ations</vt:lpstr>
      <vt:lpstr>DEP: Data Execution Prevention</vt:lpstr>
      <vt:lpstr>Stack Cookie/Canary</vt:lpstr>
      <vt:lpstr>__GSHandlercheck</vt:lpstr>
      <vt:lpstr>ASLR: Address space randomization layout</vt:lpstr>
      <vt:lpstr>Exploit mitigation</vt:lpstr>
      <vt:lpstr>One byte write</vt:lpstr>
      <vt:lpstr>Trouver une vtable intéressante Chercher une aiguille dans une botte de foin</vt:lpstr>
      <vt:lpstr>Trouver une vtable intéressante Chercher une aiguille dans une botte de foin</vt:lpstr>
      <vt:lpstr>Cinfbuttonarray</vt:lpstr>
      <vt:lpstr>Weaponization</vt:lpstr>
      <vt:lpstr>Que gère cinfbuttonarray ?</vt:lpstr>
      <vt:lpstr>Auto-click</vt:lpstr>
      <vt:lpstr>Auto-click</vt:lpstr>
      <vt:lpstr>Stratégie d’exploitation</vt:lpstr>
      <vt:lpstr>Let’s do jop</vt:lpstr>
      <vt:lpstr>Let’s do rop</vt:lpstr>
      <vt:lpstr>Let’s do shellcoding</vt:lpstr>
      <vt:lpstr>Les problèmes</vt:lpstr>
      <vt:lpstr>Les problèmes</vt:lpstr>
      <vt:lpstr>Les problèmes</vt:lpstr>
      <vt:lpstr>Présentation PowerPoint</vt:lpstr>
      <vt:lpstr>Présentation PowerPoint</vt:lpstr>
      <vt:lpstr>Présentation PowerPoint</vt:lpstr>
      <vt:lpstr>Lan only ?</vt:lpstr>
      <vt:lpstr>Conclusion</vt:lpstr>
      <vt:lpstr>Conclusion &amp; Perspective</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Space empire v</dc:title>
  <dc:creator>Thomas DUBIER</dc:creator>
  <cp:lastModifiedBy>Thomas DUBIER</cp:lastModifiedBy>
  <cp:revision>634</cp:revision>
  <dcterms:created xsi:type="dcterms:W3CDTF">2022-09-11T20:03:51Z</dcterms:created>
  <dcterms:modified xsi:type="dcterms:W3CDTF">2023-08-25T13:05:12Z</dcterms:modified>
</cp:coreProperties>
</file>